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8" r:id="rId2"/>
    <p:sldId id="321" r:id="rId3"/>
    <p:sldId id="322" r:id="rId4"/>
    <p:sldId id="256" r:id="rId5"/>
    <p:sldId id="318" r:id="rId6"/>
    <p:sldId id="306" r:id="rId7"/>
    <p:sldId id="301" r:id="rId8"/>
    <p:sldId id="308" r:id="rId9"/>
    <p:sldId id="323" r:id="rId10"/>
    <p:sldId id="317" r:id="rId11"/>
    <p:sldId id="310" r:id="rId12"/>
    <p:sldId id="313" r:id="rId13"/>
    <p:sldId id="283" r:id="rId14"/>
    <p:sldId id="315" r:id="rId15"/>
    <p:sldId id="294" r:id="rId16"/>
    <p:sldId id="302" r:id="rId17"/>
    <p:sldId id="324" r:id="rId18"/>
    <p:sldId id="325" r:id="rId19"/>
    <p:sldId id="314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5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ne Beate Dejgaard" userId="e8cc5b60-a904-48ca-b331-17a841a6c7ad" providerId="ADAL" clId="{794FF915-E3FC-4A76-964C-7D7B518B3A55}"/>
    <pc:docChg chg="custSel modSld">
      <pc:chgData name="Stine Beate Dejgaard" userId="e8cc5b60-a904-48ca-b331-17a841a6c7ad" providerId="ADAL" clId="{794FF915-E3FC-4A76-964C-7D7B518B3A55}" dt="2023-02-27T12:21:34.781" v="25" actId="478"/>
      <pc:docMkLst>
        <pc:docMk/>
      </pc:docMkLst>
      <pc:sldChg chg="delSp modSp mod">
        <pc:chgData name="Stine Beate Dejgaard" userId="e8cc5b60-a904-48ca-b331-17a841a6c7ad" providerId="ADAL" clId="{794FF915-E3FC-4A76-964C-7D7B518B3A55}" dt="2023-02-27T12:21:34.781" v="25" actId="478"/>
        <pc:sldMkLst>
          <pc:docMk/>
          <pc:sldMk cId="3384683535" sldId="324"/>
        </pc:sldMkLst>
        <pc:spChg chg="del mod">
          <ac:chgData name="Stine Beate Dejgaard" userId="e8cc5b60-a904-48ca-b331-17a841a6c7ad" providerId="ADAL" clId="{794FF915-E3FC-4A76-964C-7D7B518B3A55}" dt="2023-02-27T12:21:34.781" v="25" actId="478"/>
          <ac:spMkLst>
            <pc:docMk/>
            <pc:sldMk cId="3384683535" sldId="324"/>
            <ac:spMk id="22" creationId="{6E8FF35B-CDB0-AE73-F9E0-F6A30E730264}"/>
          </ac:spMkLst>
        </pc:spChg>
      </pc:sldChg>
      <pc:sldChg chg="modSp mod">
        <pc:chgData name="Stine Beate Dejgaard" userId="e8cc5b60-a904-48ca-b331-17a841a6c7ad" providerId="ADAL" clId="{794FF915-E3FC-4A76-964C-7D7B518B3A55}" dt="2023-02-27T12:21:21.986" v="23" actId="20577"/>
        <pc:sldMkLst>
          <pc:docMk/>
          <pc:sldMk cId="3629028474" sldId="325"/>
        </pc:sldMkLst>
        <pc:spChg chg="mod">
          <ac:chgData name="Stine Beate Dejgaard" userId="e8cc5b60-a904-48ca-b331-17a841a6c7ad" providerId="ADAL" clId="{794FF915-E3FC-4A76-964C-7D7B518B3A55}" dt="2023-02-27T12:21:21.986" v="23" actId="20577"/>
          <ac:spMkLst>
            <pc:docMk/>
            <pc:sldMk cId="3629028474" sldId="325"/>
            <ac:spMk id="9" creationId="{EAE679BA-4EFB-FC23-DCDF-E0C4B3FC80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37ADD-88FC-4F4B-AAA8-4927F5F94E13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3F58-E5B1-4B81-9EFD-A3E33AD20EF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53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nb-NO" smtClean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574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nb-NO" smtClean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772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82EDD5-3912-2FFB-BF59-C3CC5DB53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CB0A7D4-1380-526D-2808-11FE08ACA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48FFF6-91CD-889B-2DCD-51D9BD57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B68C9E-6ED1-1CC0-1FB5-A41DF737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8EB372-80FB-EA9D-38A2-3E57CDAF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76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ED7887-C2F7-AD6D-E81E-26644A31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E19E846-1C92-CD5B-E05D-C58D267EE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A58987-90BF-B46C-64F8-92D66887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ACAB99-798A-9A42-D628-1E7D700C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2A4BA7-D38E-5ADE-96EC-42BA648D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05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849A5F8-1EF2-217A-325A-9E343B860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CE0DF1-EB8F-A320-FF54-25256DD1F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48D4D1-083C-F6D4-0E7C-24EF85F3B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3291FC-2DF0-2F68-FE55-F3BE655B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17CCA72-9EB6-8977-B92E-FF21EB90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40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b-NO"/>
              <a:t>Sett inn eller dra-og-slipp bildet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b-NO"/>
              <a:t>Skriv inn bildeteksten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/>
              <a:t>Klikk for å redigere 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18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for bildeoppse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b-NO"/>
              <a:t>Sett inn eller dra-og-slipp bildet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5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dirty="0"/>
              <a:t>Rediger sidetittel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Undertittel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b-NO"/>
              <a:t>Klikk for å redigere tekststiler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895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for bildeoppse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b-NO"/>
              <a:t>Sett inn eller dra-og-slipp bildet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4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dirty="0"/>
              <a:t>Klikk for å redigere sidetittelen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Undertittel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b-NO"/>
              <a:t>Klikk for å redigere tekststiler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7986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/>
              <a:t>Klikk for å redigere sidetittelen</a:t>
            </a:r>
            <a:endParaRPr lang="nb-NO" dirty="0"/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Undertittel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nb-NO"/>
              <a:t>Klikk for å redigere tekststiler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nb-NO"/>
              <a:t>Klikk for å redigere tekststiler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3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en tak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ssholder for bild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nb-NO"/>
              <a:t>Sett inn eller dra-og-slipp bildet her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nb-NO"/>
              <a:t>Tusen takk</a:t>
            </a:r>
            <a:endParaRPr lang="nb-NO" dirty="0"/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Fullt navn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Telefonnummer</a:t>
            </a:r>
            <a:endParaRPr lang="nb-NO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E-postadresse eller brukernavn for sosiale medier</a:t>
            </a:r>
            <a:endParaRPr lang="nb-NO" dirty="0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/>
              <a:t>Firmanettsted</a:t>
            </a:r>
            <a:endParaRPr lang="nb-NO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81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87F269-2B68-B819-C39C-630981A5C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27D8C9-B741-F860-EC2B-E5D04D85C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EBF289-60D1-F9C9-5CE8-8246E237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DAF24-B197-D727-653A-4561D72A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533C7D-DA91-1473-12E1-FBB9EE14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16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AEB530-FC32-4808-2DF9-139E1AD2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D415B1-EE37-22AB-ADA2-B4971D42F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7F377D-2A2A-77D6-B9ED-CFEED536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0DB4AC-FA8F-C69C-A7A5-74896ADF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FF0088-4E21-63B6-2CFA-3E5BB7B2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23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63B0A5-48C9-0B8D-F3D4-6AA687FB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088DB4-E134-D5D1-3B9A-18F2E427D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E76EDE4-D850-BAFE-2836-B2865D00A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8311C9-7C96-4C08-5AE6-3F3BD1B0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7A0097-0CCA-F3D6-9C64-407586ED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BAC766-44C3-37EC-C7DD-4FACA62E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804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35721F-F50B-7986-DCDD-4F375A3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145DE8-6059-0C3D-A373-067790C2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45D2A8-A74F-D797-C3D3-11E037D4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94D6C76-8C3E-726B-4BE0-523C5716F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104DD74-890D-BED1-537F-5A0CAABB9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C7E5B88-FD8C-F2B6-1B60-3AAE9F6C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7A95F4F-F9DD-6B25-C6F9-059AFE76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23BB95D-6D80-1ABE-D0E4-12CDCA4C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14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7D6783-846D-8CAD-7089-554A735D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BE12048-A21C-92A5-E305-849E0621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1E236C-F17C-14CB-CCDC-C667CEB9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C9C289-5A10-7A59-ACB1-65DE6E87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831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581B77F-FD7C-8C61-1878-9EDC0FBD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FD1A687-10F9-DB57-32E8-9976E676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5792CC-1221-7BE2-CA3D-F36F297F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04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F35CD1-1ECB-8FF1-559A-2553A99A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E70023-BF06-C5A0-F4B5-E9B45D96D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F851B9-7F47-FE90-73B5-E6A8B402D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EED0B3-3B32-1195-AF01-EDCB49E9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DBEFD2B-7AD7-FF66-ED83-0F7C59BF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FF4DAB-2B1C-D66E-EEDE-50C1D0EC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730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5C36ED-700A-7220-1087-DD244700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6FAF500-DF46-BD8F-B323-B838CE2A4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C15F1F-7F03-0657-8C85-304A2B3A8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95809D-4F1C-186C-4791-3C7F509A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6176FB-6526-5EF7-1732-C05259770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30B6BC-4C45-978D-C657-6D19D825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60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FFDA599-2A1C-D8AD-133F-35C9751E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2CA6FD-1DA3-64F8-75A9-7DC5D0B6C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C31105-F4D7-3412-89C4-50FEBD3F3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D222-2597-4C09-A8E4-5247E027F342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6D2AED-E85F-F56D-ED1B-EC02E918E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B7AA0E-09A7-1357-9A8B-CC7530AF9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418E0-883B-4CEE-9AF9-51D13CB786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046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bord, innendørs, person&#10;&#10;Automatisk generert beskrivelse">
            <a:extLst>
              <a:ext uri="{FF2B5EF4-FFF2-40B4-BE49-F238E27FC236}">
                <a16:creationId xmlns:a16="http://schemas.microsoft.com/office/drawing/2014/main" id="{8164CCC6-5DDD-8158-BA91-A46E3EF3B7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1710"/>
          <a:stretch/>
        </p:blipFill>
        <p:spPr>
          <a:xfrm>
            <a:off x="20" y="1"/>
            <a:ext cx="12191980" cy="6371350"/>
          </a:xfr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AE679BA-4EFB-FC23-DCDF-E0C4B3FC80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b-NO"/>
              <a:t>Legge til en bunntekst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ECAB68-F9CC-A4CC-43DB-2BF1573481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1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B14B8D0E-EB27-F49D-1F8E-6D1EE9CE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- Nesodden hentet legevakten hjem igjen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F42DFDA-4522-8D86-757C-F9282CC6F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60" y="2715150"/>
            <a:ext cx="5472000" cy="2428351"/>
          </a:xfrm>
        </p:spPr>
        <p:txBody>
          <a:bodyPr/>
          <a:lstStyle/>
          <a:p>
            <a:pPr marL="0" indent="0">
              <a:buNone/>
            </a:pPr>
            <a:r>
              <a:rPr lang="nb-NO" sz="24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«Det er så godt å ha fått legevakten tilbake til Nesodden og slippe den lange reiseveien»</a:t>
            </a:r>
            <a:endParaRPr lang="nb-NO" sz="2400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97BDD2-2D1E-A482-207C-0BB004692D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15A2C9-EAF6-A71E-3B0F-C4130942A93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b-NO" smtClean="0"/>
              <a:pPr rtl="0"/>
              <a:t>10</a:t>
            </a:fld>
            <a:endParaRPr lang="nb-NO" dirty="0"/>
          </a:p>
        </p:txBody>
      </p:sp>
      <p:pic>
        <p:nvPicPr>
          <p:cNvPr id="13" name="Plassholder for bilde 12" descr="Et bilde som inneholder person, innendørs, sykehusværelse, rom&#10;&#10;Automatisk generert beskrivelse">
            <a:extLst>
              <a:ext uri="{FF2B5EF4-FFF2-40B4-BE49-F238E27FC236}">
                <a16:creationId xmlns:a16="http://schemas.microsoft.com/office/drawing/2014/main" id="{FD6941AD-9164-5C32-E7F8-69CAB82870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3087" r="23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868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utendørs, himmel, gress, tre&#10;&#10;Automatisk generert beskrivelse">
            <a:extLst>
              <a:ext uri="{FF2B5EF4-FFF2-40B4-BE49-F238E27FC236}">
                <a16:creationId xmlns:a16="http://schemas.microsoft.com/office/drawing/2014/main" id="{3A3E1D0F-4214-F7CE-7327-E66A18D336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2308"/>
          <a:stretch/>
        </p:blipFill>
        <p:spPr>
          <a:xfrm>
            <a:off x="432000" y="1512000"/>
            <a:ext cx="5472000" cy="4680000"/>
          </a:xfrm>
          <a:noFill/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676FBED-B098-946E-DBDE-7B4C0A5620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2000"/>
            <a:ext cx="5472113" cy="4680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Enmannsbetjent ambulanse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Falsk trygghet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Tidvis høyt fravær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Perifere beredskapspunkter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Responstid: 30 minutter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Begrenset hastighet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effectLst/>
            </a:endParaRPr>
          </a:p>
          <a:p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160D81-7BEE-59AD-8A01-71DB522B84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Legge til en bunntekst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28918A-A368-F2FF-DCA0-7B0881FDA03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11</a:t>
            </a:fld>
            <a:endParaRPr lang="nb-NO"/>
          </a:p>
        </p:txBody>
      </p:sp>
      <p:sp>
        <p:nvSpPr>
          <p:cNvPr id="14" name="Tittel 2">
            <a:extLst>
              <a:ext uri="{FF2B5EF4-FFF2-40B4-BE49-F238E27FC236}">
                <a16:creationId xmlns:a16="http://schemas.microsoft.com/office/drawing/2014/main" id="{25FCB14B-6924-A8D0-DBBE-97E6B53F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88" y="104789"/>
            <a:ext cx="7206456" cy="1124345"/>
          </a:xfrm>
        </p:spPr>
        <p:txBody>
          <a:bodyPr/>
          <a:lstStyle/>
          <a:p>
            <a:r>
              <a:rPr lang="nb-NO" sz="4000" dirty="0"/>
              <a:t>Akuttmedisinsk beredskap</a:t>
            </a:r>
          </a:p>
        </p:txBody>
      </p:sp>
    </p:spTree>
    <p:extLst>
      <p:ext uri="{BB962C8B-B14F-4D97-AF65-F5344CB8AC3E}">
        <p14:creationId xmlns:p14="http://schemas.microsoft.com/office/powerpoint/2010/main" val="42013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Stetoskop og utklippstavle på et bord">
            <a:extLst>
              <a:ext uri="{FF2B5EF4-FFF2-40B4-BE49-F238E27FC236}">
                <a16:creationId xmlns:a16="http://schemas.microsoft.com/office/drawing/2014/main" id="{EE0ACB0E-BECC-75A1-B12B-09411A6723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5369" r="10767" b="1"/>
          <a:stretch/>
        </p:blipFill>
        <p:spPr>
          <a:xfrm>
            <a:off x="20" y="-1"/>
            <a:ext cx="6095980" cy="6371351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5148FF9-473F-13B0-8E1F-13375922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160" y="29129"/>
            <a:ext cx="6946840" cy="1124345"/>
          </a:xfrm>
        </p:spPr>
        <p:txBody>
          <a:bodyPr anchor="ctr">
            <a:normAutofit/>
          </a:bodyPr>
          <a:lstStyle/>
          <a:p>
            <a:r>
              <a:rPr lang="nb-NO" dirty="0"/>
              <a:t>Tilbakeblikk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0F87AC-8608-92CD-BCA7-8E8CA9C45E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13160" y="1153475"/>
            <a:ext cx="6946800" cy="5901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- </a:t>
            </a:r>
            <a:r>
              <a:rPr lang="en-US" dirty="0" err="1"/>
              <a:t>Aktivitetsbilde</a:t>
            </a:r>
            <a:r>
              <a:rPr lang="en-US" dirty="0"/>
              <a:t> 2022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19211EC-33EA-908F-AEA6-D74FFA40E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7383" y="2147178"/>
            <a:ext cx="5658617" cy="3889093"/>
          </a:xfrm>
        </p:spPr>
        <p:txBody>
          <a:bodyPr>
            <a:noAutofit/>
          </a:bodyPr>
          <a:lstStyle/>
          <a:p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5000 Legekonsultasjoner </a:t>
            </a:r>
          </a:p>
          <a:p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18.000 anrop </a:t>
            </a:r>
          </a:p>
          <a:p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126 eksterne sykebesøk</a:t>
            </a:r>
          </a:p>
          <a:p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132 sykebesøk ved sykehjemmet</a:t>
            </a:r>
          </a:p>
          <a:p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162 akutte utrykninger 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A9425A-1577-006D-64B5-6122FCDDF6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Legge til en bunntekst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8397567-1F02-4044-C174-74A13B7015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009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 descr="Uthevingsblok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8199" y="104879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411" y="219703"/>
            <a:ext cx="4648200" cy="985000"/>
          </a:xfrm>
        </p:spPr>
        <p:txBody>
          <a:bodyPr rtlCol="0">
            <a:normAutofit fontScale="90000"/>
          </a:bodyPr>
          <a:lstStyle/>
          <a:p>
            <a:pPr rtl="0"/>
            <a:r>
              <a:rPr lang="nb-NO" sz="6000" dirty="0"/>
              <a:t>Organisering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41411" y="1204704"/>
            <a:ext cx="4648200" cy="592198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nb-NO" dirty="0"/>
              <a:t>- Krav til organisering av tjenestetilbudet 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b-NO" smtClean="0"/>
              <a:pPr rtl="0"/>
              <a:t>13</a:t>
            </a:fld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2ED297B-EB89-8318-48B7-A179E11EDAB0}"/>
              </a:ext>
            </a:extLst>
          </p:cNvPr>
          <p:cNvSpPr txBox="1"/>
          <p:nvPr/>
        </p:nvSpPr>
        <p:spPr>
          <a:xfrm>
            <a:off x="230652" y="1796902"/>
            <a:ext cx="7036736" cy="7421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Innfri lovpålagte krav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Tilgjengelig tjenestetilbud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Trygghet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Akutt utrykning og tidskritiske hendelser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Tverretatlig samarbeid og akuttmedisinsk samtrening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Samkjørte, koordinerte akuttmedisinske tjenester av høy faglig kvalitet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Økt beredskap for kommunalt sykehjem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lassholder for bilde 17" descr="Et bilde som inneholder person, innendørs, sykehusværelse&#10;&#10;Automatisk generert beskrivelse">
            <a:extLst>
              <a:ext uri="{FF2B5EF4-FFF2-40B4-BE49-F238E27FC236}">
                <a16:creationId xmlns:a16="http://schemas.microsoft.com/office/drawing/2014/main" id="{BD6AFD5B-CEEE-EB89-EE83-613C7727AE7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120" r="18120"/>
          <a:stretch>
            <a:fillRect/>
          </a:stretch>
        </p:blipFill>
        <p:spPr>
          <a:xfrm>
            <a:off x="7174522" y="-1"/>
            <a:ext cx="5017477" cy="6371351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297F11B-2D4C-9EE6-F497-55AD194F043B}"/>
              </a:ext>
            </a:extLst>
          </p:cNvPr>
          <p:cNvSpPr txBox="1">
            <a:spLocks/>
          </p:cNvSpPr>
          <p:nvPr/>
        </p:nvSpPr>
        <p:spPr>
          <a:xfrm>
            <a:off x="230652" y="727588"/>
            <a:ext cx="5652831" cy="59015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- Så hvorfor bryte ut av ett trygt IKS?</a:t>
            </a: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63C164C5-CEFB-036E-1A41-9A4C7276534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101" r="20099" b="-2"/>
          <a:stretch/>
        </p:blipFill>
        <p:spPr>
          <a:xfrm>
            <a:off x="7003702" y="-1"/>
            <a:ext cx="5188298" cy="6371351"/>
          </a:xfrm>
          <a:noFill/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E977A0D-F38A-2848-77B6-0DA2F60A0F51}"/>
              </a:ext>
            </a:extLst>
          </p:cNvPr>
          <p:cNvSpPr txBox="1"/>
          <p:nvPr/>
        </p:nvSpPr>
        <p:spPr>
          <a:xfrm>
            <a:off x="432000" y="468923"/>
            <a:ext cx="5472000" cy="51991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1CF9388-F21B-C328-9349-D67F78F7A6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 kern="1200">
                <a:latin typeface="+mn-lt"/>
                <a:ea typeface="+mn-ea"/>
                <a:cs typeface="+mn-cs"/>
              </a:rPr>
              <a:t>Legge til en bunntekst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4C58A0B-AB6F-7138-E3E4-D2CDA2D8454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A44B461-A0DB-8FF5-BA1E-874485BCCCF3}"/>
              </a:ext>
            </a:extLst>
          </p:cNvPr>
          <p:cNvSpPr txBox="1"/>
          <p:nvPr/>
        </p:nvSpPr>
        <p:spPr>
          <a:xfrm>
            <a:off x="186142" y="617468"/>
            <a:ext cx="6596495" cy="476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Reddet mange liv og forhindret varig helseskade: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Sepsis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Anafylaksi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Traumer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Hjertestans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Uanmeldte pasienter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Ankommet 20 minutter før første ambulanse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Avgjørende for liv og helse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2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7208FF8E-589C-C205-67C5-58C10A9F8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60" y="2246742"/>
            <a:ext cx="5472000" cy="419307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ett år i etablering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mer realistisk bilde av driftskostnader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har troen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Tilsvarende budsjettramme som leie ved IKS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nb-NO" sz="18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show…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6E8FF35B-CDB0-AE73-F9E0-F6A30E7302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Legge til en bunntekst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15</a:t>
            </a:fld>
            <a:endParaRPr lang="nb-NO"/>
          </a:p>
        </p:txBody>
      </p:sp>
      <p:pic>
        <p:nvPicPr>
          <p:cNvPr id="13" name="Plassholder for bilde 12" descr="Et bilde som inneholder tekst, dokument&#10;&#10;Automatisk generert beskrivelse">
            <a:extLst>
              <a:ext uri="{FF2B5EF4-FFF2-40B4-BE49-F238E27FC236}">
                <a16:creationId xmlns:a16="http://schemas.microsoft.com/office/drawing/2014/main" id="{004836E6-216C-3769-689F-BBA8199466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939" r="20939"/>
          <a:stretch>
            <a:fillRect/>
          </a:stretch>
        </p:blipFill>
        <p:spPr/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75DF21-9B08-EAE1-6A11-F90F350137E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5958" y="1154712"/>
            <a:ext cx="5664001" cy="590155"/>
          </a:xfrm>
        </p:spPr>
        <p:txBody>
          <a:bodyPr>
            <a:noAutofit/>
          </a:bodyPr>
          <a:lstStyle/>
          <a:p>
            <a:r>
              <a:rPr lang="en-US" sz="2400" dirty="0"/>
              <a:t>Det store </a:t>
            </a:r>
            <a:r>
              <a:rPr lang="en-US" sz="2400" dirty="0" err="1"/>
              <a:t>kostnadsspørsmålet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D7EFB17F-E25E-C92D-FAC4-2A9A8457AC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741" r="4741"/>
          <a:stretch>
            <a:fillRect/>
          </a:stretch>
        </p:blipFill>
        <p:spPr>
          <a:xfrm>
            <a:off x="0" y="0"/>
            <a:ext cx="7600208" cy="6804025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079F3CC9-A28C-6F17-C2D3-4D0A97DA6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40" y="5573667"/>
            <a:ext cx="6737454" cy="1013684"/>
          </a:xfrm>
          <a:solidFill>
            <a:schemeClr val="tx1"/>
          </a:solidFill>
        </p:spPr>
        <p:txBody>
          <a:bodyPr/>
          <a:lstStyle/>
          <a:p>
            <a:r>
              <a:rPr lang="nb-NO" sz="4800" dirty="0">
                <a:solidFill>
                  <a:schemeClr val="bg1"/>
                </a:solidFill>
              </a:rPr>
              <a:t>- Blir det ikke mer sårbart?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9F03994A-5EAB-CC64-1B12-615B99A88F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b-NO" smtClean="0"/>
              <a:pPr rtl="0"/>
              <a:t>16</a:t>
            </a:fld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90D4836-C8B3-50CA-35A1-B07B092783EF}"/>
              </a:ext>
            </a:extLst>
          </p:cNvPr>
          <p:cNvSpPr txBox="1"/>
          <p:nvPr/>
        </p:nvSpPr>
        <p:spPr>
          <a:xfrm>
            <a:off x="7695212" y="512868"/>
            <a:ext cx="4472651" cy="157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viss økt sårbarhet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Fast, stabil stab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Solid, stabil Ekstravaktpool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Lokalt helsepersonell – høyt eierforhold </a:t>
            </a:r>
          </a:p>
        </p:txBody>
      </p:sp>
    </p:spTree>
    <p:extLst>
      <p:ext uri="{BB962C8B-B14F-4D97-AF65-F5344CB8AC3E}">
        <p14:creationId xmlns:p14="http://schemas.microsoft.com/office/powerpoint/2010/main" val="372440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7208FF8E-589C-C205-67C5-58C10A9F8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60" y="2246742"/>
            <a:ext cx="5472000" cy="419307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Samfunnsøkonomisk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Økt akuttmedisinsk beredskap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Koordinert tverretatlig samarbeid og samtrening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Tilgjengelig tjenestetilbud – trygghet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Økt beredskap kommunalt sykehjem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Tilgjengelig for sykebesøk og akutt utrykning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Lokalt helsepersonell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Miljøbesparende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17</a:t>
            </a:fld>
            <a:endParaRPr lang="nb-NO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75DF21-9B08-EAE1-6A11-F90F350137E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5958" y="1154712"/>
            <a:ext cx="5664001" cy="590155"/>
          </a:xfrm>
        </p:spPr>
        <p:txBody>
          <a:bodyPr>
            <a:noAutofit/>
          </a:bodyPr>
          <a:lstStyle/>
          <a:p>
            <a:r>
              <a:rPr lang="en-US" sz="2400" dirty="0" err="1"/>
              <a:t>Oppsummering</a:t>
            </a:r>
            <a:r>
              <a:rPr lang="en-US" sz="2400" dirty="0"/>
              <a:t>: </a:t>
            </a:r>
            <a:r>
              <a:rPr lang="en-US" sz="2400" dirty="0" err="1"/>
              <a:t>Fordeler</a:t>
            </a:r>
            <a:endParaRPr lang="en-US" sz="2400" dirty="0"/>
          </a:p>
        </p:txBody>
      </p:sp>
      <p:pic>
        <p:nvPicPr>
          <p:cNvPr id="5" name="Plassholder for bilde 4" descr="Et bilde som inneholder person, utendørs, tre, grønn&#10;&#10;Automatisk generert beskrivelse">
            <a:extLst>
              <a:ext uri="{FF2B5EF4-FFF2-40B4-BE49-F238E27FC236}">
                <a16:creationId xmlns:a16="http://schemas.microsoft.com/office/drawing/2014/main" id="{043D6C68-0E93-7C02-E406-E5D8D47844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r="14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68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 descr="Et bilde som inneholder person, poserer&#10;&#10;Automatisk generert beskrivelse">
            <a:extLst>
              <a:ext uri="{FF2B5EF4-FFF2-40B4-BE49-F238E27FC236}">
                <a16:creationId xmlns:a16="http://schemas.microsoft.com/office/drawing/2014/main" id="{43E549E6-E057-0DA2-74DB-964CDB63B1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B14B8D0E-EB27-F49D-1F8E-6D1EE9CE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Ulemper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-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Finnes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det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AE679BA-4EFB-FC23-DCDF-E0C4B3FC80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Av Stine Beate Dejgaard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ECAB68-F9CC-A4CC-43DB-2BF1573481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19B51A1E-902D-48AF-9020-955120F399B6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28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E1F8A0E-2F94-B669-038E-D59ABA4C2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Takk for meg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lassholder for bilde 9" descr="Et bilde som inneholder hvit&#10;&#10;Automatisk generert beskrivelse">
            <a:extLst>
              <a:ext uri="{FF2B5EF4-FFF2-40B4-BE49-F238E27FC236}">
                <a16:creationId xmlns:a16="http://schemas.microsoft.com/office/drawing/2014/main" id="{6AF5907D-E242-4133-9EC5-ABFA27C489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074BDCE-E342-A435-2AD2-893A8AEABB5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9B51A1E-902D-48AF-9020-955120F399B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29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bilde 5" descr="Justisskalaer på blå bakgrunn">
            <a:extLst>
              <a:ext uri="{FF2B5EF4-FFF2-40B4-BE49-F238E27FC236}">
                <a16:creationId xmlns:a16="http://schemas.microsoft.com/office/drawing/2014/main" id="{8C16FB91-F274-FCBB-29B3-663DCCBDFA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7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917C072-5438-E742-EB1E-2834D7CD326F}"/>
              </a:ext>
            </a:extLst>
          </p:cNvPr>
          <p:cNvSpPr txBox="1"/>
          <p:nvPr/>
        </p:nvSpPr>
        <p:spPr>
          <a:xfrm>
            <a:off x="767377" y="1691756"/>
            <a:ext cx="6094878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Hvorfor bryte ut av ett IKS?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Fordeler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Ulemper?</a:t>
            </a:r>
          </a:p>
        </p:txBody>
      </p:sp>
    </p:spTree>
    <p:extLst>
      <p:ext uri="{BB962C8B-B14F-4D97-AF65-F5344CB8AC3E}">
        <p14:creationId xmlns:p14="http://schemas.microsoft.com/office/powerpoint/2010/main" val="373121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person, blå&#10;&#10;Automatisk generert beskrivelse">
            <a:extLst>
              <a:ext uri="{FF2B5EF4-FFF2-40B4-BE49-F238E27FC236}">
                <a16:creationId xmlns:a16="http://schemas.microsoft.com/office/drawing/2014/main" id="{E50059F2-B638-9BA3-5974-F395E57FD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18528" b="-2"/>
          <a:stretch/>
        </p:blipFill>
        <p:spPr>
          <a:xfrm>
            <a:off x="7202366" y="1820333"/>
            <a:ext cx="4042051" cy="4036181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96556D0-695F-3E77-3921-EE1F24B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Bakgrunn</a:t>
            </a:r>
          </a:p>
        </p:txBody>
      </p:sp>
      <p:sp>
        <p:nvSpPr>
          <p:cNvPr id="66" name="Plassholder for tekst 3">
            <a:extLst>
              <a:ext uri="{FF2B5EF4-FFF2-40B4-BE49-F238E27FC236}">
                <a16:creationId xmlns:a16="http://schemas.microsoft.com/office/drawing/2014/main" id="{80C33CD5-F2B1-BFA4-78A6-1210D3646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1825625"/>
            <a:ext cx="4128169" cy="339951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Stine Beate Dejgaard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36 år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Nesodden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Sykepleier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Medisinsk operatør AMK Oslo 8 år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Fagansvarlig sykepleier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Virksomhetsleder Nesodden Legevakt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21711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3D65911-F587-BE7D-6F17-071462564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Bilde 6" descr="Et bilde som inneholder himmel, utendørs, fjell, natur&#10;&#10;Automatisk generert beskrivelse">
            <a:extLst>
              <a:ext uri="{FF2B5EF4-FFF2-40B4-BE49-F238E27FC236}">
                <a16:creationId xmlns:a16="http://schemas.microsoft.com/office/drawing/2014/main" id="{41D50F9D-1CF5-5FC7-6E0B-593AF1DD4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>
          <a:xfrm>
            <a:off x="429768" y="2092549"/>
            <a:ext cx="6702552" cy="3770181"/>
          </a:xfrm>
          <a:prstGeom prst="rect">
            <a:avLst/>
          </a:prstGeom>
        </p:spPr>
      </p:pic>
      <p:sp useBgFill="1">
        <p:nvSpPr>
          <p:cNvPr id="58" name="Rectangle 49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4E0CC9F-8FC9-DA9A-3475-DEA6AB190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8752" y="2020824"/>
            <a:ext cx="3455097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Halvøy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Oslofjorden</a:t>
            </a:r>
            <a:r>
              <a:rPr lang="en-US" sz="1800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/>
              <a:t>20.000 </a:t>
            </a:r>
            <a:r>
              <a:rPr lang="en-US" sz="1800" dirty="0" err="1"/>
              <a:t>innbyggere</a:t>
            </a:r>
            <a:r>
              <a:rPr lang="en-US" sz="1800" dirty="0"/>
              <a:t> +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Turisme</a:t>
            </a:r>
            <a:r>
              <a:rPr lang="en-US" sz="1800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Kjørevei</a:t>
            </a:r>
            <a:endParaRPr lang="en-US" sz="18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Offentlig</a:t>
            </a:r>
            <a:r>
              <a:rPr lang="en-US" sz="1800" dirty="0"/>
              <a:t> </a:t>
            </a:r>
            <a:r>
              <a:rPr lang="en-US" sz="1800" dirty="0" err="1"/>
              <a:t>kommunikasjon</a:t>
            </a:r>
            <a:endParaRPr lang="en-US" sz="18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Ambulansetransport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sykehus</a:t>
            </a:r>
            <a:endParaRPr lang="en-US" sz="1800" dirty="0"/>
          </a:p>
        </p:txBody>
      </p:sp>
      <p:sp>
        <p:nvSpPr>
          <p:cNvPr id="8" name="Tittel 2">
            <a:extLst>
              <a:ext uri="{FF2B5EF4-FFF2-40B4-BE49-F238E27FC236}">
                <a16:creationId xmlns:a16="http://schemas.microsoft.com/office/drawing/2014/main" id="{30E7BC10-D78E-8942-44F5-8788255AD269}"/>
              </a:ext>
            </a:extLst>
          </p:cNvPr>
          <p:cNvSpPr txBox="1">
            <a:spLocks/>
          </p:cNvSpPr>
          <p:nvPr/>
        </p:nvSpPr>
        <p:spPr>
          <a:xfrm>
            <a:off x="657413" y="489856"/>
            <a:ext cx="6932872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b-NO" sz="3600" b="1" noProof="1"/>
              <a:t>Nesodden</a:t>
            </a:r>
          </a:p>
        </p:txBody>
      </p:sp>
    </p:spTree>
    <p:extLst>
      <p:ext uri="{BB962C8B-B14F-4D97-AF65-F5344CB8AC3E}">
        <p14:creationId xmlns:p14="http://schemas.microsoft.com/office/powerpoint/2010/main" val="294329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ssholder for bilde 19" descr="Et bilde som inneholder bil, person&#10;&#10;Automatisk generert beskrivelse">
            <a:extLst>
              <a:ext uri="{FF2B5EF4-FFF2-40B4-BE49-F238E27FC236}">
                <a16:creationId xmlns:a16="http://schemas.microsoft.com/office/drawing/2014/main" id="{3A0EAFB6-6A7B-33EA-86C0-5C3A9F096B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275" b="9338"/>
          <a:stretch/>
        </p:blipFill>
        <p:spPr>
          <a:xfrm>
            <a:off x="6096000" y="-1"/>
            <a:ext cx="6096000" cy="6371351"/>
          </a:xfrm>
          <a:noFill/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6676FEA8-8758-02F4-4558-55898C74E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875" y="897498"/>
            <a:ext cx="5472000" cy="363834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nb-NO" sz="18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Kommunal legevakt er en integrert del av allmennlegetjenesten og utgjør sammen med medisinsk nødmeldetjeneste og ambulansetjenesten den akuttmedisinske beredskap av helse- og omsorgstjenester utenfor sykehus</a:t>
            </a:r>
            <a:r>
              <a:rPr lang="nb-NO" sz="18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i="1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EEF059C-E6E9-9C27-BBA9-9CC8C93BA83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51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&#10;&#10;Automatisk generert beskrivelse">
            <a:extLst>
              <a:ext uri="{FF2B5EF4-FFF2-40B4-BE49-F238E27FC236}">
                <a16:creationId xmlns:a16="http://schemas.microsoft.com/office/drawing/2014/main" id="{D174161B-AC9F-01B3-AB3E-C2B8B975FE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1636" r="14500" b="1"/>
          <a:stretch/>
        </p:blipFill>
        <p:spPr>
          <a:xfrm>
            <a:off x="20" y="-1"/>
            <a:ext cx="6095980" cy="6371351"/>
          </a:xfrm>
          <a:noFill/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203D48B-3897-16C5-8FC6-174CADF51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1086" y="2609842"/>
            <a:ext cx="5472000" cy="376150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000" kern="1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nb-NO" sz="2000" i="1" kern="100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Kommunens skal sørge for at personer som oppholder seg i kommunen får nødvendige helse- og omsorgstjenester og skal tilby legevaktordning som sikrer befolkningens behov for øyeblikkelig hjelp»</a:t>
            </a:r>
            <a:r>
              <a:rPr lang="nb-NO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b-NO" dirty="0">
              <a:effectLst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17DCEE-B237-EF70-D30A-9AFDE7A5EB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Legge til en bunntekst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D3C24C-10A6-472C-36DB-06CAD9E15F6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nb-NO" smtClean="0"/>
              <a:pPr rtl="0">
                <a:spcAft>
                  <a:spcPts val="600"/>
                </a:spcAft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6379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31598CB-06EB-7DFB-6B66-98A8B7B40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5501" y="1677390"/>
            <a:ext cx="5472000" cy="3647209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nb-NO" sz="1800" i="1" dirty="0">
              <a:solidFill>
                <a:srgbClr val="21212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nb-NO" sz="1800" i="1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nb-NO" sz="18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«Kommunen skal tilby hjelp ved ulykker og andre akutte situasjoner»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nb-NO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nb-NO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0CBDB04-A605-E364-4192-9AB61CD20E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CC948FC-FBB8-DA4C-0CEA-E30414FC46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b-NO" smtClean="0"/>
              <a:pPr rtl="0"/>
              <a:t>7</a:t>
            </a:fld>
            <a:endParaRPr lang="nb-NO" dirty="0"/>
          </a:p>
        </p:txBody>
      </p:sp>
      <p:pic>
        <p:nvPicPr>
          <p:cNvPr id="11" name="Plassholder for bilde 10" descr="Et bilde som inneholder person, innendørs, scene, rom&#10;&#10;Automatisk generert beskrivelse">
            <a:extLst>
              <a:ext uri="{FF2B5EF4-FFF2-40B4-BE49-F238E27FC236}">
                <a16:creationId xmlns:a16="http://schemas.microsoft.com/office/drawing/2014/main" id="{061447E6-F64D-60D7-5D09-62FBBEE4B6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040" r="18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621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719D29FF-33A4-DA43-9549-BDD8435945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117" r="14117"/>
          <a:stretch>
            <a:fillRect/>
          </a:stretch>
        </p:blipFill>
        <p:spPr/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77655A7-6D52-BE21-7477-952660EC8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960" y="2706607"/>
            <a:ext cx="5472000" cy="4246241"/>
          </a:xfrm>
        </p:spPr>
        <p:txBody>
          <a:bodyPr/>
          <a:lstStyle/>
          <a:p>
            <a:pPr marL="0" indent="0">
              <a:buNone/>
            </a:pPr>
            <a:r>
              <a:rPr lang="nb-NO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«Kommunene og de regionale helseforetakene skal sikre en hensiktsmessig og koordinert innsats i de ulike tjenestene i den akuttmedisinske kjeden, og sørge for at innholdet i disse tjenestene er samordnet med de øvrige nødetatene, hovedredningssentralene og andre myndigheter»</a:t>
            </a:r>
            <a:endParaRPr lang="nb-NO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F1A56A2-EF06-0F73-99A9-4E25052A8F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r>
              <a:rPr lang="nb-NO"/>
              <a:t>Legge til en bunntekst</a:t>
            </a:r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241BFE1-081F-1D2D-7ECD-FC009B9BFAF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nb-NO" smtClean="0"/>
              <a:pPr rtl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640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74160035-4CE1-E14B-2527-2D7BFDAE47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8088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2362C0B0-3A0A-058E-DC40-DA4BEF1B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Nesodden henter legevakten tilbake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2B431F-E3A2-F310-C220-5F7CCB717B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- Borte bra, men hjemme best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9D46A3A-B90D-51DE-6C13-9809D31B5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840842"/>
            <a:ext cx="5472000" cy="2428351"/>
          </a:xfrm>
        </p:spPr>
        <p:txBody>
          <a:bodyPr>
            <a:normAutofit/>
          </a:bodyPr>
          <a:lstStyle/>
          <a:p>
            <a:r>
              <a:rPr lang="nb-NO" sz="2000" dirty="0"/>
              <a:t>Enstemmig politisk vedtak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Offisiell åpning 01.07.2021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Ikke sett oss tilbake </a:t>
            </a:r>
          </a:p>
        </p:txBody>
      </p:sp>
    </p:spTree>
    <p:extLst>
      <p:ext uri="{BB962C8B-B14F-4D97-AF65-F5344CB8AC3E}">
        <p14:creationId xmlns:p14="http://schemas.microsoft.com/office/powerpoint/2010/main" val="1126815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454</Words>
  <Application>Microsoft Office PowerPoint</Application>
  <PresentationFormat>Widescreen</PresentationFormat>
  <Paragraphs>133</Paragraphs>
  <Slides>19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Office-tema</vt:lpstr>
      <vt:lpstr>- Nesodden hentet legevakten hjem igjen</vt:lpstr>
      <vt:lpstr>PowerPoint-presentasjon</vt:lpstr>
      <vt:lpstr>Bakgrunn</vt:lpstr>
      <vt:lpstr> </vt:lpstr>
      <vt:lpstr>PowerPoint-presentasjon</vt:lpstr>
      <vt:lpstr>PowerPoint-presentasjon</vt:lpstr>
      <vt:lpstr>PowerPoint-presentasjon</vt:lpstr>
      <vt:lpstr>PowerPoint-presentasjon</vt:lpstr>
      <vt:lpstr>Nesodden henter legevakten tilbake</vt:lpstr>
      <vt:lpstr>PowerPoint-presentasjon</vt:lpstr>
      <vt:lpstr>Akuttmedisinsk beredskap</vt:lpstr>
      <vt:lpstr>Tilbakeblikk</vt:lpstr>
      <vt:lpstr>Organisering </vt:lpstr>
      <vt:lpstr>PowerPoint-presentasjon</vt:lpstr>
      <vt:lpstr>PowerPoint-presentasjon</vt:lpstr>
      <vt:lpstr>- Blir det ikke mer sårbart?</vt:lpstr>
      <vt:lpstr>PowerPoint-presentasjon</vt:lpstr>
      <vt:lpstr>Ulemper: - Finnes det noen?</vt:lpstr>
      <vt:lpstr>Takk for meg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Nesodden hentet legevakten hjem igjen</dc:title>
  <dc:creator>Stine Beate Dejgaard</dc:creator>
  <cp:lastModifiedBy>Stine Beate Dejgaard</cp:lastModifiedBy>
  <cp:revision>1</cp:revision>
  <dcterms:created xsi:type="dcterms:W3CDTF">2023-02-27T09:00:21Z</dcterms:created>
  <dcterms:modified xsi:type="dcterms:W3CDTF">2023-02-27T12:21:35Z</dcterms:modified>
</cp:coreProperties>
</file>