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CCB885-3814-4120-B486-3354B5B562F1}"/>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70AEE423-A616-4825-8AB5-919AF2180F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79123297-50EE-4271-8A82-D06ED173B52A}"/>
              </a:ext>
            </a:extLst>
          </p:cNvPr>
          <p:cNvSpPr>
            <a:spLocks noGrp="1"/>
          </p:cNvSpPr>
          <p:nvPr>
            <p:ph type="dt" sz="half" idx="10"/>
          </p:nvPr>
        </p:nvSpPr>
        <p:spPr/>
        <p:txBody>
          <a:bodyPr/>
          <a:lstStyle/>
          <a:p>
            <a:fld id="{456EBAD0-12CA-4FCD-B8F2-9F9DCC3839F8}" type="datetimeFigureOut">
              <a:rPr lang="nb-NO" smtClean="0"/>
              <a:t>28.02.2023</a:t>
            </a:fld>
            <a:endParaRPr lang="nb-NO"/>
          </a:p>
        </p:txBody>
      </p:sp>
      <p:sp>
        <p:nvSpPr>
          <p:cNvPr id="5" name="Plassholder for bunntekst 4">
            <a:extLst>
              <a:ext uri="{FF2B5EF4-FFF2-40B4-BE49-F238E27FC236}">
                <a16:creationId xmlns:a16="http://schemas.microsoft.com/office/drawing/2014/main" id="{28F09BE7-A5B5-4515-AFD4-8BC5CE5B1D3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7ECBF5E-CA6D-4DD9-A4FA-CFB32AC4DFF9}"/>
              </a:ext>
            </a:extLst>
          </p:cNvPr>
          <p:cNvSpPr>
            <a:spLocks noGrp="1"/>
          </p:cNvSpPr>
          <p:nvPr>
            <p:ph type="sldNum" sz="quarter" idx="12"/>
          </p:nvPr>
        </p:nvSpPr>
        <p:spPr/>
        <p:txBody>
          <a:bodyPr/>
          <a:lstStyle/>
          <a:p>
            <a:fld id="{F257B962-8C3C-4317-A0B9-AC30BA062D46}" type="slidenum">
              <a:rPr lang="nb-NO" smtClean="0"/>
              <a:t>‹#›</a:t>
            </a:fld>
            <a:endParaRPr lang="nb-NO"/>
          </a:p>
        </p:txBody>
      </p:sp>
    </p:spTree>
    <p:extLst>
      <p:ext uri="{BB962C8B-B14F-4D97-AF65-F5344CB8AC3E}">
        <p14:creationId xmlns:p14="http://schemas.microsoft.com/office/powerpoint/2010/main" val="443814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AC66EB-6778-44D4-BC8D-1E5359EEC67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62CF69C9-A97D-4358-B9C0-7C8E30B285E4}"/>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8451FE5-8C84-44A0-9F22-152B5332073B}"/>
              </a:ext>
            </a:extLst>
          </p:cNvPr>
          <p:cNvSpPr>
            <a:spLocks noGrp="1"/>
          </p:cNvSpPr>
          <p:nvPr>
            <p:ph type="dt" sz="half" idx="10"/>
          </p:nvPr>
        </p:nvSpPr>
        <p:spPr/>
        <p:txBody>
          <a:bodyPr/>
          <a:lstStyle/>
          <a:p>
            <a:fld id="{456EBAD0-12CA-4FCD-B8F2-9F9DCC3839F8}" type="datetimeFigureOut">
              <a:rPr lang="nb-NO" smtClean="0"/>
              <a:t>28.02.2023</a:t>
            </a:fld>
            <a:endParaRPr lang="nb-NO"/>
          </a:p>
        </p:txBody>
      </p:sp>
      <p:sp>
        <p:nvSpPr>
          <p:cNvPr id="5" name="Plassholder for bunntekst 4">
            <a:extLst>
              <a:ext uri="{FF2B5EF4-FFF2-40B4-BE49-F238E27FC236}">
                <a16:creationId xmlns:a16="http://schemas.microsoft.com/office/drawing/2014/main" id="{F42A628A-9A4F-4172-A5B0-532FDEFE63F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D35E2BF-8C2E-4A0E-94E9-3D20D295622B}"/>
              </a:ext>
            </a:extLst>
          </p:cNvPr>
          <p:cNvSpPr>
            <a:spLocks noGrp="1"/>
          </p:cNvSpPr>
          <p:nvPr>
            <p:ph type="sldNum" sz="quarter" idx="12"/>
          </p:nvPr>
        </p:nvSpPr>
        <p:spPr/>
        <p:txBody>
          <a:bodyPr/>
          <a:lstStyle/>
          <a:p>
            <a:fld id="{F257B962-8C3C-4317-A0B9-AC30BA062D46}" type="slidenum">
              <a:rPr lang="nb-NO" smtClean="0"/>
              <a:t>‹#›</a:t>
            </a:fld>
            <a:endParaRPr lang="nb-NO"/>
          </a:p>
        </p:txBody>
      </p:sp>
    </p:spTree>
    <p:extLst>
      <p:ext uri="{BB962C8B-B14F-4D97-AF65-F5344CB8AC3E}">
        <p14:creationId xmlns:p14="http://schemas.microsoft.com/office/powerpoint/2010/main" val="2270515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860FF3F5-506B-4500-8450-CE18F3ACAFDF}"/>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3ADC65A3-B831-4FCF-BA78-A2B7642596B6}"/>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3D26E8A-565E-4D69-978B-059EEBA6DCFB}"/>
              </a:ext>
            </a:extLst>
          </p:cNvPr>
          <p:cNvSpPr>
            <a:spLocks noGrp="1"/>
          </p:cNvSpPr>
          <p:nvPr>
            <p:ph type="dt" sz="half" idx="10"/>
          </p:nvPr>
        </p:nvSpPr>
        <p:spPr/>
        <p:txBody>
          <a:bodyPr/>
          <a:lstStyle/>
          <a:p>
            <a:fld id="{456EBAD0-12CA-4FCD-B8F2-9F9DCC3839F8}" type="datetimeFigureOut">
              <a:rPr lang="nb-NO" smtClean="0"/>
              <a:t>28.02.2023</a:t>
            </a:fld>
            <a:endParaRPr lang="nb-NO"/>
          </a:p>
        </p:txBody>
      </p:sp>
      <p:sp>
        <p:nvSpPr>
          <p:cNvPr id="5" name="Plassholder for bunntekst 4">
            <a:extLst>
              <a:ext uri="{FF2B5EF4-FFF2-40B4-BE49-F238E27FC236}">
                <a16:creationId xmlns:a16="http://schemas.microsoft.com/office/drawing/2014/main" id="{1428AA5E-301D-45C1-9ED1-1BE0F0D94F2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9B67C20-E034-4ECF-A4E6-699B8E14F51C}"/>
              </a:ext>
            </a:extLst>
          </p:cNvPr>
          <p:cNvSpPr>
            <a:spLocks noGrp="1"/>
          </p:cNvSpPr>
          <p:nvPr>
            <p:ph type="sldNum" sz="quarter" idx="12"/>
          </p:nvPr>
        </p:nvSpPr>
        <p:spPr/>
        <p:txBody>
          <a:bodyPr/>
          <a:lstStyle/>
          <a:p>
            <a:fld id="{F257B962-8C3C-4317-A0B9-AC30BA062D46}" type="slidenum">
              <a:rPr lang="nb-NO" smtClean="0"/>
              <a:t>‹#›</a:t>
            </a:fld>
            <a:endParaRPr lang="nb-NO"/>
          </a:p>
        </p:txBody>
      </p:sp>
    </p:spTree>
    <p:extLst>
      <p:ext uri="{BB962C8B-B14F-4D97-AF65-F5344CB8AC3E}">
        <p14:creationId xmlns:p14="http://schemas.microsoft.com/office/powerpoint/2010/main" val="2853980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tel (hvit og blå)">
    <p:spTree>
      <p:nvGrpSpPr>
        <p:cNvPr id="1" name=""/>
        <p:cNvGrpSpPr/>
        <p:nvPr/>
      </p:nvGrpSpPr>
      <p:grpSpPr>
        <a:xfrm>
          <a:off x="0" y="0"/>
          <a:ext cx="0" cy="0"/>
          <a:chOff x="0" y="0"/>
          <a:chExt cx="0" cy="0"/>
        </a:xfrm>
      </p:grpSpPr>
      <p:pic>
        <p:nvPicPr>
          <p:cNvPr id="16" name="Bilde 15">
            <a:extLst>
              <a:ext uri="{FF2B5EF4-FFF2-40B4-BE49-F238E27FC236}">
                <a16:creationId xmlns:a16="http://schemas.microsoft.com/office/drawing/2014/main" id="{A91AF3C2-865F-458F-8F41-C0EA239CFE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256" y="801101"/>
            <a:ext cx="2565064" cy="335280"/>
          </a:xfrm>
          <a:prstGeom prst="rect">
            <a:avLst/>
          </a:prstGeom>
        </p:spPr>
      </p:pic>
      <p:pic>
        <p:nvPicPr>
          <p:cNvPr id="14" name="Bilde 13">
            <a:extLst>
              <a:ext uri="{FF2B5EF4-FFF2-40B4-BE49-F238E27FC236}">
                <a16:creationId xmlns:a16="http://schemas.microsoft.com/office/drawing/2014/main" id="{98D4DA4F-2CBD-4D61-BDBA-0C498316765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18058" y="743493"/>
            <a:ext cx="5052399" cy="5053595"/>
          </a:xfrm>
          <a:prstGeom prst="rect">
            <a:avLst/>
          </a:prstGeom>
        </p:spPr>
      </p:pic>
      <p:sp>
        <p:nvSpPr>
          <p:cNvPr id="2" name="Tittel 1">
            <a:extLst>
              <a:ext uri="{FF2B5EF4-FFF2-40B4-BE49-F238E27FC236}">
                <a16:creationId xmlns:a16="http://schemas.microsoft.com/office/drawing/2014/main" id="{1E4C9B63-8B99-45DF-89FC-4A9B5B15B3AF}"/>
              </a:ext>
            </a:extLst>
          </p:cNvPr>
          <p:cNvSpPr>
            <a:spLocks noGrp="1"/>
          </p:cNvSpPr>
          <p:nvPr>
            <p:ph type="ctrTitle"/>
          </p:nvPr>
        </p:nvSpPr>
        <p:spPr>
          <a:xfrm>
            <a:off x="761257" y="1740238"/>
            <a:ext cx="5334744" cy="1592743"/>
          </a:xfrm>
        </p:spPr>
        <p:txBody>
          <a:bodyPr wrap="square" anchor="t" anchorCtr="0">
            <a:normAutofit/>
          </a:bodyPr>
          <a:lstStyle>
            <a:lvl1pPr algn="l">
              <a:lnSpc>
                <a:spcPct val="90000"/>
              </a:lnSpc>
              <a:defRPr sz="5798">
                <a:solidFill>
                  <a:srgbClr val="202020"/>
                </a:solidFill>
              </a:defRPr>
            </a:lvl1pPr>
          </a:lstStyle>
          <a:p>
            <a:r>
              <a:rPr lang="nb-NO"/>
              <a:t>Klikk for å redigere tittelstil</a:t>
            </a:r>
            <a:endParaRPr lang="nn-NO" dirty="0"/>
          </a:p>
        </p:txBody>
      </p:sp>
      <p:sp>
        <p:nvSpPr>
          <p:cNvPr id="3" name="Undertittel 2">
            <a:extLst>
              <a:ext uri="{FF2B5EF4-FFF2-40B4-BE49-F238E27FC236}">
                <a16:creationId xmlns:a16="http://schemas.microsoft.com/office/drawing/2014/main" id="{A8636491-274D-4BCC-9D7B-839DD038E3FF}"/>
              </a:ext>
            </a:extLst>
          </p:cNvPr>
          <p:cNvSpPr>
            <a:spLocks noGrp="1"/>
          </p:cNvSpPr>
          <p:nvPr>
            <p:ph type="subTitle" idx="1"/>
          </p:nvPr>
        </p:nvSpPr>
        <p:spPr>
          <a:xfrm>
            <a:off x="761257" y="3733006"/>
            <a:ext cx="5330378" cy="315471"/>
          </a:xfrm>
        </p:spPr>
        <p:txBody>
          <a:bodyPr wrap="square">
            <a:normAutofit/>
          </a:bodyPr>
          <a:lstStyle>
            <a:lvl1pPr marL="0" indent="0" algn="l">
              <a:buNone/>
              <a:defRPr sz="2099">
                <a:solidFill>
                  <a:srgbClr val="202020"/>
                </a:solidFill>
              </a:defRPr>
            </a:lvl1pPr>
            <a:lvl2pPr marL="457131" indent="0" algn="ctr">
              <a:buNone/>
              <a:defRPr sz="1999"/>
            </a:lvl2pPr>
            <a:lvl3pPr marL="914263" indent="0" algn="ctr">
              <a:buNone/>
              <a:defRPr sz="1799"/>
            </a:lvl3pPr>
            <a:lvl4pPr marL="1371394" indent="0" algn="ctr">
              <a:buNone/>
              <a:defRPr sz="1600"/>
            </a:lvl4pPr>
            <a:lvl5pPr marL="1828525" indent="0" algn="ctr">
              <a:buNone/>
              <a:defRPr sz="1600"/>
            </a:lvl5pPr>
            <a:lvl6pPr marL="2285657" indent="0" algn="ctr">
              <a:buNone/>
              <a:defRPr sz="1600"/>
            </a:lvl6pPr>
            <a:lvl7pPr marL="2742789" indent="0" algn="ctr">
              <a:buNone/>
              <a:defRPr sz="1600"/>
            </a:lvl7pPr>
            <a:lvl8pPr marL="3199920" indent="0" algn="ctr">
              <a:buNone/>
              <a:defRPr sz="1600"/>
            </a:lvl8pPr>
            <a:lvl9pPr marL="3657051" indent="0" algn="ctr">
              <a:buNone/>
              <a:defRPr sz="1600"/>
            </a:lvl9pPr>
          </a:lstStyle>
          <a:p>
            <a:r>
              <a:rPr lang="nb-NO"/>
              <a:t>Klikk for å redigere undertittelstil i malen</a:t>
            </a:r>
            <a:endParaRPr lang="nb-NO" dirty="0"/>
          </a:p>
        </p:txBody>
      </p:sp>
      <p:sp>
        <p:nvSpPr>
          <p:cNvPr id="8" name="Plassholder for tekst 7">
            <a:extLst>
              <a:ext uri="{FF2B5EF4-FFF2-40B4-BE49-F238E27FC236}">
                <a16:creationId xmlns:a16="http://schemas.microsoft.com/office/drawing/2014/main" id="{E1904601-30AD-430D-85BF-4E879C272222}"/>
              </a:ext>
            </a:extLst>
          </p:cNvPr>
          <p:cNvSpPr>
            <a:spLocks noGrp="1"/>
          </p:cNvSpPr>
          <p:nvPr>
            <p:ph type="body" sz="quarter" idx="10" hasCustomPrompt="1"/>
          </p:nvPr>
        </p:nvSpPr>
        <p:spPr>
          <a:xfrm>
            <a:off x="761257" y="5248508"/>
            <a:ext cx="5330378" cy="215443"/>
          </a:xfrm>
        </p:spPr>
        <p:txBody>
          <a:bodyPr wrap="square">
            <a:normAutofit/>
          </a:bodyPr>
          <a:lstStyle>
            <a:lvl1pPr marL="0" indent="0">
              <a:buNone/>
              <a:defRPr sz="1400">
                <a:solidFill>
                  <a:srgbClr val="202020"/>
                </a:solidFill>
              </a:defRPr>
            </a:lvl1pPr>
          </a:lstStyle>
          <a:p>
            <a:pPr lvl="0"/>
            <a:r>
              <a:rPr lang="nb-NO" noProof="0" dirty="0"/>
              <a:t>Navn Etternavn, stillingstittel Helsedirektoratet</a:t>
            </a:r>
          </a:p>
        </p:txBody>
      </p:sp>
      <p:sp>
        <p:nvSpPr>
          <p:cNvPr id="17" name="Rektangel 16">
            <a:extLst>
              <a:ext uri="{FF2B5EF4-FFF2-40B4-BE49-F238E27FC236}">
                <a16:creationId xmlns:a16="http://schemas.microsoft.com/office/drawing/2014/main" id="{4C6D8785-5A5E-418E-A3EF-EB3ED901F279}"/>
              </a:ext>
            </a:extLst>
          </p:cNvPr>
          <p:cNvSpPr/>
          <p:nvPr userDrawn="1"/>
        </p:nvSpPr>
        <p:spPr>
          <a:xfrm>
            <a:off x="761257" y="3458233"/>
            <a:ext cx="5334744" cy="7201"/>
          </a:xfrm>
          <a:prstGeom prst="rect">
            <a:avLst/>
          </a:prstGeom>
          <a:solidFill>
            <a:srgbClr val="2020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7" tIns="22859" rIns="45717" bIns="22859" numCol="1" spcCol="0" rtlCol="0" fromWordArt="0" anchor="ctr" anchorCtr="0" forceAA="0" compatLnSpc="1">
            <a:prstTxWarp prst="textNoShape">
              <a:avLst/>
            </a:prstTxWarp>
            <a:noAutofit/>
          </a:bodyPr>
          <a:lstStyle/>
          <a:p>
            <a:pPr algn="ctr"/>
            <a:endParaRPr lang="nb-NO" sz="1798"/>
          </a:p>
        </p:txBody>
      </p:sp>
    </p:spTree>
    <p:extLst>
      <p:ext uri="{BB962C8B-B14F-4D97-AF65-F5344CB8AC3E}">
        <p14:creationId xmlns:p14="http://schemas.microsoft.com/office/powerpoint/2010/main" val="657989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A914761-A110-4BB0-A34D-44FF02C5DEF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09B772B-252A-4C50-B281-D62904D8C0BD}"/>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AE48CEB-765A-4787-8A1C-327096D8D1E2}"/>
              </a:ext>
            </a:extLst>
          </p:cNvPr>
          <p:cNvSpPr>
            <a:spLocks noGrp="1"/>
          </p:cNvSpPr>
          <p:nvPr>
            <p:ph type="dt" sz="half" idx="10"/>
          </p:nvPr>
        </p:nvSpPr>
        <p:spPr/>
        <p:txBody>
          <a:bodyPr/>
          <a:lstStyle/>
          <a:p>
            <a:fld id="{456EBAD0-12CA-4FCD-B8F2-9F9DCC3839F8}" type="datetimeFigureOut">
              <a:rPr lang="nb-NO" smtClean="0"/>
              <a:t>28.02.2023</a:t>
            </a:fld>
            <a:endParaRPr lang="nb-NO"/>
          </a:p>
        </p:txBody>
      </p:sp>
      <p:sp>
        <p:nvSpPr>
          <p:cNvPr id="5" name="Plassholder for bunntekst 4">
            <a:extLst>
              <a:ext uri="{FF2B5EF4-FFF2-40B4-BE49-F238E27FC236}">
                <a16:creationId xmlns:a16="http://schemas.microsoft.com/office/drawing/2014/main" id="{B80E6283-0318-40B8-A303-BB167662B28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17CCEF7-8A51-4D8F-A31E-9F12FDCE88F0}"/>
              </a:ext>
            </a:extLst>
          </p:cNvPr>
          <p:cNvSpPr>
            <a:spLocks noGrp="1"/>
          </p:cNvSpPr>
          <p:nvPr>
            <p:ph type="sldNum" sz="quarter" idx="12"/>
          </p:nvPr>
        </p:nvSpPr>
        <p:spPr/>
        <p:txBody>
          <a:bodyPr/>
          <a:lstStyle/>
          <a:p>
            <a:fld id="{F257B962-8C3C-4317-A0B9-AC30BA062D46}" type="slidenum">
              <a:rPr lang="nb-NO" smtClean="0"/>
              <a:t>‹#›</a:t>
            </a:fld>
            <a:endParaRPr lang="nb-NO"/>
          </a:p>
        </p:txBody>
      </p:sp>
    </p:spTree>
    <p:extLst>
      <p:ext uri="{BB962C8B-B14F-4D97-AF65-F5344CB8AC3E}">
        <p14:creationId xmlns:p14="http://schemas.microsoft.com/office/powerpoint/2010/main" val="50674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E91EBE-A70F-4D05-8B2B-012C53713D69}"/>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AD54FB8D-8748-4658-8C68-EEB718839E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BEE70725-CBEC-4781-8D9E-4CD7B60DAC05}"/>
              </a:ext>
            </a:extLst>
          </p:cNvPr>
          <p:cNvSpPr>
            <a:spLocks noGrp="1"/>
          </p:cNvSpPr>
          <p:nvPr>
            <p:ph type="dt" sz="half" idx="10"/>
          </p:nvPr>
        </p:nvSpPr>
        <p:spPr/>
        <p:txBody>
          <a:bodyPr/>
          <a:lstStyle/>
          <a:p>
            <a:fld id="{456EBAD0-12CA-4FCD-B8F2-9F9DCC3839F8}" type="datetimeFigureOut">
              <a:rPr lang="nb-NO" smtClean="0"/>
              <a:t>28.02.2023</a:t>
            </a:fld>
            <a:endParaRPr lang="nb-NO"/>
          </a:p>
        </p:txBody>
      </p:sp>
      <p:sp>
        <p:nvSpPr>
          <p:cNvPr id="5" name="Plassholder for bunntekst 4">
            <a:extLst>
              <a:ext uri="{FF2B5EF4-FFF2-40B4-BE49-F238E27FC236}">
                <a16:creationId xmlns:a16="http://schemas.microsoft.com/office/drawing/2014/main" id="{9E5BF7F5-93C9-4D4E-81EE-6C366D9EC36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2544CB5-6F56-44C4-A17B-2F0EFF2F47D2}"/>
              </a:ext>
            </a:extLst>
          </p:cNvPr>
          <p:cNvSpPr>
            <a:spLocks noGrp="1"/>
          </p:cNvSpPr>
          <p:nvPr>
            <p:ph type="sldNum" sz="quarter" idx="12"/>
          </p:nvPr>
        </p:nvSpPr>
        <p:spPr/>
        <p:txBody>
          <a:bodyPr/>
          <a:lstStyle/>
          <a:p>
            <a:fld id="{F257B962-8C3C-4317-A0B9-AC30BA062D46}" type="slidenum">
              <a:rPr lang="nb-NO" smtClean="0"/>
              <a:t>‹#›</a:t>
            </a:fld>
            <a:endParaRPr lang="nb-NO"/>
          </a:p>
        </p:txBody>
      </p:sp>
    </p:spTree>
    <p:extLst>
      <p:ext uri="{BB962C8B-B14F-4D97-AF65-F5344CB8AC3E}">
        <p14:creationId xmlns:p14="http://schemas.microsoft.com/office/powerpoint/2010/main" val="103831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E8FA647-F993-4FF7-94F6-CA0FC32B0E2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D4788C3-EA4F-4F29-8927-E5D16B16A3C1}"/>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373A75B8-FEC5-4F3F-9B83-77851BAB4677}"/>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B2D5A595-2826-4A8D-836A-B78A55A3A251}"/>
              </a:ext>
            </a:extLst>
          </p:cNvPr>
          <p:cNvSpPr>
            <a:spLocks noGrp="1"/>
          </p:cNvSpPr>
          <p:nvPr>
            <p:ph type="dt" sz="half" idx="10"/>
          </p:nvPr>
        </p:nvSpPr>
        <p:spPr/>
        <p:txBody>
          <a:bodyPr/>
          <a:lstStyle/>
          <a:p>
            <a:fld id="{456EBAD0-12CA-4FCD-B8F2-9F9DCC3839F8}" type="datetimeFigureOut">
              <a:rPr lang="nb-NO" smtClean="0"/>
              <a:t>28.02.2023</a:t>
            </a:fld>
            <a:endParaRPr lang="nb-NO"/>
          </a:p>
        </p:txBody>
      </p:sp>
      <p:sp>
        <p:nvSpPr>
          <p:cNvPr id="6" name="Plassholder for bunntekst 5">
            <a:extLst>
              <a:ext uri="{FF2B5EF4-FFF2-40B4-BE49-F238E27FC236}">
                <a16:creationId xmlns:a16="http://schemas.microsoft.com/office/drawing/2014/main" id="{C5B0E24B-FE94-42EF-BAE0-E5AA961415A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C30A475-AF92-44B7-914F-198FDE785365}"/>
              </a:ext>
            </a:extLst>
          </p:cNvPr>
          <p:cNvSpPr>
            <a:spLocks noGrp="1"/>
          </p:cNvSpPr>
          <p:nvPr>
            <p:ph type="sldNum" sz="quarter" idx="12"/>
          </p:nvPr>
        </p:nvSpPr>
        <p:spPr/>
        <p:txBody>
          <a:bodyPr/>
          <a:lstStyle/>
          <a:p>
            <a:fld id="{F257B962-8C3C-4317-A0B9-AC30BA062D46}" type="slidenum">
              <a:rPr lang="nb-NO" smtClean="0"/>
              <a:t>‹#›</a:t>
            </a:fld>
            <a:endParaRPr lang="nb-NO"/>
          </a:p>
        </p:txBody>
      </p:sp>
    </p:spTree>
    <p:extLst>
      <p:ext uri="{BB962C8B-B14F-4D97-AF65-F5344CB8AC3E}">
        <p14:creationId xmlns:p14="http://schemas.microsoft.com/office/powerpoint/2010/main" val="448686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A17F85A-1966-4601-91BB-F5F3B1A95291}"/>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74007E76-19DE-4F7F-A7BE-C02FE24C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9FCA7B89-5702-4423-B8E9-151F1CBC6988}"/>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542A7FB0-C9F2-46C5-BD9F-8CB8C7207F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1DDF9BF0-5F60-4EE6-8807-5AF259E04428}"/>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985631CF-4B06-4DB9-A257-8D92818F169C}"/>
              </a:ext>
            </a:extLst>
          </p:cNvPr>
          <p:cNvSpPr>
            <a:spLocks noGrp="1"/>
          </p:cNvSpPr>
          <p:nvPr>
            <p:ph type="dt" sz="half" idx="10"/>
          </p:nvPr>
        </p:nvSpPr>
        <p:spPr/>
        <p:txBody>
          <a:bodyPr/>
          <a:lstStyle/>
          <a:p>
            <a:fld id="{456EBAD0-12CA-4FCD-B8F2-9F9DCC3839F8}" type="datetimeFigureOut">
              <a:rPr lang="nb-NO" smtClean="0"/>
              <a:t>28.02.2023</a:t>
            </a:fld>
            <a:endParaRPr lang="nb-NO"/>
          </a:p>
        </p:txBody>
      </p:sp>
      <p:sp>
        <p:nvSpPr>
          <p:cNvPr id="8" name="Plassholder for bunntekst 7">
            <a:extLst>
              <a:ext uri="{FF2B5EF4-FFF2-40B4-BE49-F238E27FC236}">
                <a16:creationId xmlns:a16="http://schemas.microsoft.com/office/drawing/2014/main" id="{FFD2D421-C4B7-429D-AF38-B7643CB9802D}"/>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E24B333D-BCEC-49EA-A8FC-5E5D9CC43B65}"/>
              </a:ext>
            </a:extLst>
          </p:cNvPr>
          <p:cNvSpPr>
            <a:spLocks noGrp="1"/>
          </p:cNvSpPr>
          <p:nvPr>
            <p:ph type="sldNum" sz="quarter" idx="12"/>
          </p:nvPr>
        </p:nvSpPr>
        <p:spPr/>
        <p:txBody>
          <a:bodyPr/>
          <a:lstStyle/>
          <a:p>
            <a:fld id="{F257B962-8C3C-4317-A0B9-AC30BA062D46}" type="slidenum">
              <a:rPr lang="nb-NO" smtClean="0"/>
              <a:t>‹#›</a:t>
            </a:fld>
            <a:endParaRPr lang="nb-NO"/>
          </a:p>
        </p:txBody>
      </p:sp>
    </p:spTree>
    <p:extLst>
      <p:ext uri="{BB962C8B-B14F-4D97-AF65-F5344CB8AC3E}">
        <p14:creationId xmlns:p14="http://schemas.microsoft.com/office/powerpoint/2010/main" val="114942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DADD32-DBF3-4306-86F0-CEF7135A211D}"/>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FA4D5579-A8AF-49D2-A1B3-76291DABF7CF}"/>
              </a:ext>
            </a:extLst>
          </p:cNvPr>
          <p:cNvSpPr>
            <a:spLocks noGrp="1"/>
          </p:cNvSpPr>
          <p:nvPr>
            <p:ph type="dt" sz="half" idx="10"/>
          </p:nvPr>
        </p:nvSpPr>
        <p:spPr/>
        <p:txBody>
          <a:bodyPr/>
          <a:lstStyle/>
          <a:p>
            <a:fld id="{456EBAD0-12CA-4FCD-B8F2-9F9DCC3839F8}" type="datetimeFigureOut">
              <a:rPr lang="nb-NO" smtClean="0"/>
              <a:t>28.02.2023</a:t>
            </a:fld>
            <a:endParaRPr lang="nb-NO"/>
          </a:p>
        </p:txBody>
      </p:sp>
      <p:sp>
        <p:nvSpPr>
          <p:cNvPr id="4" name="Plassholder for bunntekst 3">
            <a:extLst>
              <a:ext uri="{FF2B5EF4-FFF2-40B4-BE49-F238E27FC236}">
                <a16:creationId xmlns:a16="http://schemas.microsoft.com/office/drawing/2014/main" id="{B30EF36C-33B1-4CC1-8430-EE617B4F395A}"/>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3A49848-B327-4855-858F-7EA1206477B6}"/>
              </a:ext>
            </a:extLst>
          </p:cNvPr>
          <p:cNvSpPr>
            <a:spLocks noGrp="1"/>
          </p:cNvSpPr>
          <p:nvPr>
            <p:ph type="sldNum" sz="quarter" idx="12"/>
          </p:nvPr>
        </p:nvSpPr>
        <p:spPr/>
        <p:txBody>
          <a:bodyPr/>
          <a:lstStyle/>
          <a:p>
            <a:fld id="{F257B962-8C3C-4317-A0B9-AC30BA062D46}" type="slidenum">
              <a:rPr lang="nb-NO" smtClean="0"/>
              <a:t>‹#›</a:t>
            </a:fld>
            <a:endParaRPr lang="nb-NO"/>
          </a:p>
        </p:txBody>
      </p:sp>
    </p:spTree>
    <p:extLst>
      <p:ext uri="{BB962C8B-B14F-4D97-AF65-F5344CB8AC3E}">
        <p14:creationId xmlns:p14="http://schemas.microsoft.com/office/powerpoint/2010/main" val="1194904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66D158D3-DBB6-4EAD-9690-1ADB7C1AECE9}"/>
              </a:ext>
            </a:extLst>
          </p:cNvPr>
          <p:cNvSpPr>
            <a:spLocks noGrp="1"/>
          </p:cNvSpPr>
          <p:nvPr>
            <p:ph type="dt" sz="half" idx="10"/>
          </p:nvPr>
        </p:nvSpPr>
        <p:spPr/>
        <p:txBody>
          <a:bodyPr/>
          <a:lstStyle/>
          <a:p>
            <a:fld id="{456EBAD0-12CA-4FCD-B8F2-9F9DCC3839F8}" type="datetimeFigureOut">
              <a:rPr lang="nb-NO" smtClean="0"/>
              <a:t>28.02.2023</a:t>
            </a:fld>
            <a:endParaRPr lang="nb-NO"/>
          </a:p>
        </p:txBody>
      </p:sp>
      <p:sp>
        <p:nvSpPr>
          <p:cNvPr id="3" name="Plassholder for bunntekst 2">
            <a:extLst>
              <a:ext uri="{FF2B5EF4-FFF2-40B4-BE49-F238E27FC236}">
                <a16:creationId xmlns:a16="http://schemas.microsoft.com/office/drawing/2014/main" id="{3C38EC3D-D465-4F55-A98E-AF32C6761AD4}"/>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FA3A18A7-BD46-4D93-989B-39E13EB80CCA}"/>
              </a:ext>
            </a:extLst>
          </p:cNvPr>
          <p:cNvSpPr>
            <a:spLocks noGrp="1"/>
          </p:cNvSpPr>
          <p:nvPr>
            <p:ph type="sldNum" sz="quarter" idx="12"/>
          </p:nvPr>
        </p:nvSpPr>
        <p:spPr/>
        <p:txBody>
          <a:bodyPr/>
          <a:lstStyle/>
          <a:p>
            <a:fld id="{F257B962-8C3C-4317-A0B9-AC30BA062D46}" type="slidenum">
              <a:rPr lang="nb-NO" smtClean="0"/>
              <a:t>‹#›</a:t>
            </a:fld>
            <a:endParaRPr lang="nb-NO"/>
          </a:p>
        </p:txBody>
      </p:sp>
    </p:spTree>
    <p:extLst>
      <p:ext uri="{BB962C8B-B14F-4D97-AF65-F5344CB8AC3E}">
        <p14:creationId xmlns:p14="http://schemas.microsoft.com/office/powerpoint/2010/main" val="24759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390ED1D-479F-4F43-A71F-8C307DF50E6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868DD9B8-408E-4196-9ECB-5C9FC48F6B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4BBFD86D-EFBA-4380-AEC8-A37AE77FF3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E87B5C0-6C76-4509-B812-AC21DAD4DDA4}"/>
              </a:ext>
            </a:extLst>
          </p:cNvPr>
          <p:cNvSpPr>
            <a:spLocks noGrp="1"/>
          </p:cNvSpPr>
          <p:nvPr>
            <p:ph type="dt" sz="half" idx="10"/>
          </p:nvPr>
        </p:nvSpPr>
        <p:spPr/>
        <p:txBody>
          <a:bodyPr/>
          <a:lstStyle/>
          <a:p>
            <a:fld id="{456EBAD0-12CA-4FCD-B8F2-9F9DCC3839F8}" type="datetimeFigureOut">
              <a:rPr lang="nb-NO" smtClean="0"/>
              <a:t>28.02.2023</a:t>
            </a:fld>
            <a:endParaRPr lang="nb-NO"/>
          </a:p>
        </p:txBody>
      </p:sp>
      <p:sp>
        <p:nvSpPr>
          <p:cNvPr id="6" name="Plassholder for bunntekst 5">
            <a:extLst>
              <a:ext uri="{FF2B5EF4-FFF2-40B4-BE49-F238E27FC236}">
                <a16:creationId xmlns:a16="http://schemas.microsoft.com/office/drawing/2014/main" id="{9D7E66BB-AF3D-4315-B512-5EA94D6783B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6A08B9E-F289-4C6B-A3CD-4359B191FF82}"/>
              </a:ext>
            </a:extLst>
          </p:cNvPr>
          <p:cNvSpPr>
            <a:spLocks noGrp="1"/>
          </p:cNvSpPr>
          <p:nvPr>
            <p:ph type="sldNum" sz="quarter" idx="12"/>
          </p:nvPr>
        </p:nvSpPr>
        <p:spPr/>
        <p:txBody>
          <a:bodyPr/>
          <a:lstStyle/>
          <a:p>
            <a:fld id="{F257B962-8C3C-4317-A0B9-AC30BA062D46}" type="slidenum">
              <a:rPr lang="nb-NO" smtClean="0"/>
              <a:t>‹#›</a:t>
            </a:fld>
            <a:endParaRPr lang="nb-NO"/>
          </a:p>
        </p:txBody>
      </p:sp>
    </p:spTree>
    <p:extLst>
      <p:ext uri="{BB962C8B-B14F-4D97-AF65-F5344CB8AC3E}">
        <p14:creationId xmlns:p14="http://schemas.microsoft.com/office/powerpoint/2010/main" val="1749201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9FB497-11EB-49D1-90C4-F465643BAA0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4030FDDF-63F4-4F03-833C-A6A99C1A60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7EFF4986-E8D8-4D1E-B996-F7B283A1D8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3A828987-97BD-4EBC-8E6C-7F27ABEE3B58}"/>
              </a:ext>
            </a:extLst>
          </p:cNvPr>
          <p:cNvSpPr>
            <a:spLocks noGrp="1"/>
          </p:cNvSpPr>
          <p:nvPr>
            <p:ph type="dt" sz="half" idx="10"/>
          </p:nvPr>
        </p:nvSpPr>
        <p:spPr/>
        <p:txBody>
          <a:bodyPr/>
          <a:lstStyle/>
          <a:p>
            <a:fld id="{456EBAD0-12CA-4FCD-B8F2-9F9DCC3839F8}" type="datetimeFigureOut">
              <a:rPr lang="nb-NO" smtClean="0"/>
              <a:t>28.02.2023</a:t>
            </a:fld>
            <a:endParaRPr lang="nb-NO"/>
          </a:p>
        </p:txBody>
      </p:sp>
      <p:sp>
        <p:nvSpPr>
          <p:cNvPr id="6" name="Plassholder for bunntekst 5">
            <a:extLst>
              <a:ext uri="{FF2B5EF4-FFF2-40B4-BE49-F238E27FC236}">
                <a16:creationId xmlns:a16="http://schemas.microsoft.com/office/drawing/2014/main" id="{A9597007-3627-46D7-B593-34A2D975B7C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54A51A7-09C5-4953-B7AC-41CC43FA941E}"/>
              </a:ext>
            </a:extLst>
          </p:cNvPr>
          <p:cNvSpPr>
            <a:spLocks noGrp="1"/>
          </p:cNvSpPr>
          <p:nvPr>
            <p:ph type="sldNum" sz="quarter" idx="12"/>
          </p:nvPr>
        </p:nvSpPr>
        <p:spPr/>
        <p:txBody>
          <a:bodyPr/>
          <a:lstStyle/>
          <a:p>
            <a:fld id="{F257B962-8C3C-4317-A0B9-AC30BA062D46}" type="slidenum">
              <a:rPr lang="nb-NO" smtClean="0"/>
              <a:t>‹#›</a:t>
            </a:fld>
            <a:endParaRPr lang="nb-NO"/>
          </a:p>
        </p:txBody>
      </p:sp>
    </p:spTree>
    <p:extLst>
      <p:ext uri="{BB962C8B-B14F-4D97-AF65-F5344CB8AC3E}">
        <p14:creationId xmlns:p14="http://schemas.microsoft.com/office/powerpoint/2010/main" val="149629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A5EF464-468D-4CD8-AD92-C1D1496BB2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8987329B-8D1A-4AB1-BDB8-F5E62AF538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687117B-A783-46BE-A3BB-AE4522D8B6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EBAD0-12CA-4FCD-B8F2-9F9DCC3839F8}" type="datetimeFigureOut">
              <a:rPr lang="nb-NO" smtClean="0"/>
              <a:t>28.02.2023</a:t>
            </a:fld>
            <a:endParaRPr lang="nb-NO"/>
          </a:p>
        </p:txBody>
      </p:sp>
      <p:sp>
        <p:nvSpPr>
          <p:cNvPr id="5" name="Plassholder for bunntekst 4">
            <a:extLst>
              <a:ext uri="{FF2B5EF4-FFF2-40B4-BE49-F238E27FC236}">
                <a16:creationId xmlns:a16="http://schemas.microsoft.com/office/drawing/2014/main" id="{11075C70-BBC5-42D0-A932-6DB7E9CD8E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C5FD07F0-98B1-4862-B6C3-FE2DFDDC2D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7B962-8C3C-4317-A0B9-AC30BA062D46}" type="slidenum">
              <a:rPr lang="nb-NO" smtClean="0"/>
              <a:t>‹#›</a:t>
            </a:fld>
            <a:endParaRPr lang="nb-NO"/>
          </a:p>
        </p:txBody>
      </p:sp>
    </p:spTree>
    <p:extLst>
      <p:ext uri="{BB962C8B-B14F-4D97-AF65-F5344CB8AC3E}">
        <p14:creationId xmlns:p14="http://schemas.microsoft.com/office/powerpoint/2010/main" val="3273246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70209CF-1EB8-45C9-A52A-46CD1DEB0100}"/>
              </a:ext>
            </a:extLst>
          </p:cNvPr>
          <p:cNvSpPr>
            <a:spLocks noGrp="1"/>
          </p:cNvSpPr>
          <p:nvPr>
            <p:ph type="ctrTitle"/>
          </p:nvPr>
        </p:nvSpPr>
        <p:spPr>
          <a:xfrm>
            <a:off x="761258" y="1740287"/>
            <a:ext cx="5334744" cy="1592697"/>
          </a:xfrm>
        </p:spPr>
        <p:txBody>
          <a:bodyPr>
            <a:normAutofit/>
          </a:bodyPr>
          <a:lstStyle/>
          <a:p>
            <a:r>
              <a:rPr lang="nb-NO" sz="3600"/>
              <a:t>Hvem skal regningskortet settes på?</a:t>
            </a:r>
            <a:endParaRPr lang="nb-NO" sz="3600" dirty="0"/>
          </a:p>
        </p:txBody>
      </p:sp>
      <p:sp>
        <p:nvSpPr>
          <p:cNvPr id="3" name="Undertittel 2">
            <a:extLst>
              <a:ext uri="{FF2B5EF4-FFF2-40B4-BE49-F238E27FC236}">
                <a16:creationId xmlns:a16="http://schemas.microsoft.com/office/drawing/2014/main" id="{D113E26A-31CE-4F69-8B81-9090F7684CC5}"/>
              </a:ext>
            </a:extLst>
          </p:cNvPr>
          <p:cNvSpPr>
            <a:spLocks noGrp="1"/>
          </p:cNvSpPr>
          <p:nvPr>
            <p:ph type="subTitle" idx="1"/>
          </p:nvPr>
        </p:nvSpPr>
        <p:spPr/>
        <p:txBody>
          <a:bodyPr>
            <a:normAutofit fontScale="92500" lnSpcReduction="20000"/>
          </a:bodyPr>
          <a:lstStyle/>
          <a:p>
            <a:r>
              <a:rPr lang="nb-NO"/>
              <a:t>Legevaktlederkonferansen, 01.03.23</a:t>
            </a:r>
            <a:endParaRPr lang="nb-NO" dirty="0"/>
          </a:p>
        </p:txBody>
      </p:sp>
      <p:sp>
        <p:nvSpPr>
          <p:cNvPr id="4" name="Plassholder for tekst 3">
            <a:extLst>
              <a:ext uri="{FF2B5EF4-FFF2-40B4-BE49-F238E27FC236}">
                <a16:creationId xmlns:a16="http://schemas.microsoft.com/office/drawing/2014/main" id="{A087E867-F009-417E-87A7-398A3B9CCFD7}"/>
              </a:ext>
            </a:extLst>
          </p:cNvPr>
          <p:cNvSpPr>
            <a:spLocks noGrp="1"/>
          </p:cNvSpPr>
          <p:nvPr>
            <p:ph type="body" sz="quarter" idx="10"/>
          </p:nvPr>
        </p:nvSpPr>
        <p:spPr/>
        <p:txBody>
          <a:bodyPr>
            <a:normAutofit fontScale="70000" lnSpcReduction="20000"/>
          </a:bodyPr>
          <a:lstStyle/>
          <a:p>
            <a:r>
              <a:rPr lang="nb-NO"/>
              <a:t>Jon Hjellum Vibeto, Seniorrådgiver, Helsedirektoratet</a:t>
            </a:r>
            <a:endParaRPr lang="nb-NO" dirty="0"/>
          </a:p>
        </p:txBody>
      </p:sp>
    </p:spTree>
    <p:extLst>
      <p:ext uri="{BB962C8B-B14F-4D97-AF65-F5344CB8AC3E}">
        <p14:creationId xmlns:p14="http://schemas.microsoft.com/office/powerpoint/2010/main" val="474145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E39EBC63-AD24-3485-582C-CB40C22D456D}"/>
              </a:ext>
            </a:extLst>
          </p:cNvPr>
          <p:cNvSpPr>
            <a:spLocks noGrp="1"/>
          </p:cNvSpPr>
          <p:nvPr>
            <p:ph type="title"/>
          </p:nvPr>
        </p:nvSpPr>
        <p:spPr>
          <a:xfrm>
            <a:off x="466722" y="586855"/>
            <a:ext cx="3201366" cy="3387497"/>
          </a:xfrm>
        </p:spPr>
        <p:txBody>
          <a:bodyPr anchor="b">
            <a:normAutofit/>
          </a:bodyPr>
          <a:lstStyle/>
          <a:p>
            <a:pPr algn="r"/>
            <a:r>
              <a:rPr lang="nb-NO" sz="4000">
                <a:solidFill>
                  <a:srgbClr val="FFFFFF"/>
                </a:solidFill>
              </a:rPr>
              <a:t>Spesifisering av regelverk i 2022</a:t>
            </a:r>
          </a:p>
        </p:txBody>
      </p:sp>
      <p:sp>
        <p:nvSpPr>
          <p:cNvPr id="3" name="Plassholder for innhold 2">
            <a:extLst>
              <a:ext uri="{FF2B5EF4-FFF2-40B4-BE49-F238E27FC236}">
                <a16:creationId xmlns:a16="http://schemas.microsoft.com/office/drawing/2014/main" id="{1F80FF14-E23D-81F8-636A-2D0806F5AB44}"/>
              </a:ext>
            </a:extLst>
          </p:cNvPr>
          <p:cNvSpPr>
            <a:spLocks noGrp="1"/>
          </p:cNvSpPr>
          <p:nvPr>
            <p:ph idx="1"/>
          </p:nvPr>
        </p:nvSpPr>
        <p:spPr>
          <a:xfrm>
            <a:off x="4810259" y="649480"/>
            <a:ext cx="6555347" cy="5546047"/>
          </a:xfrm>
        </p:spPr>
        <p:txBody>
          <a:bodyPr anchor="ctr">
            <a:normAutofit/>
          </a:bodyPr>
          <a:lstStyle/>
          <a:p>
            <a:pPr fontAlgn="base"/>
            <a:r>
              <a:rPr lang="nb-NO" sz="1600">
                <a:effectLst/>
                <a:latin typeface="Verdana" panose="020B0604030504040204" pitchFamily="34" charset="0"/>
                <a:ea typeface="Calibri" panose="020F0502020204030204" pitchFamily="34" charset="0"/>
              </a:rPr>
              <a:t>«Helfo er gjort kjent med at enkelte legevakter påfører administrativ leder som behandlende lege, slik at arbeid utført av hjelpersonell alltid utbetales til kommunen. </a:t>
            </a:r>
            <a:endParaRPr lang="nb-NO" sz="1600">
              <a:effectLst/>
              <a:latin typeface="Calibri" panose="020F0502020204030204" pitchFamily="34" charset="0"/>
              <a:ea typeface="Calibri" panose="020F0502020204030204" pitchFamily="34" charset="0"/>
            </a:endParaRPr>
          </a:p>
          <a:p>
            <a:pPr marL="0" indent="0" fontAlgn="base">
              <a:buNone/>
            </a:pPr>
            <a:endParaRPr lang="nb-NO" sz="1600">
              <a:effectLst/>
              <a:latin typeface="Calibri" panose="020F0502020204030204" pitchFamily="34" charset="0"/>
              <a:ea typeface="Calibri" panose="020F0502020204030204" pitchFamily="34" charset="0"/>
            </a:endParaRPr>
          </a:p>
          <a:p>
            <a:pPr fontAlgn="base"/>
            <a:r>
              <a:rPr lang="nb-NO" sz="1600">
                <a:effectLst/>
                <a:latin typeface="Verdana" panose="020B0604030504040204" pitchFamily="34" charset="0"/>
                <a:ea typeface="Calibri" panose="020F0502020204030204" pitchFamily="34" charset="0"/>
              </a:rPr>
              <a:t>Regelverket for innsending av refusjonskrav er ulikt for næringsdrivende leger og fastlønnede leger på legevakt. Der den behandlende lege er næringsdrivende med avtale om direkte oppgjør, er det denne legen som skal sette frem krav om refusjon for arbeid delegert til hjelpepersonell. Det er også denne legen som vil være faglig og økonomisk ansvarlig for arbeidet som utføres av hjelpepersonellet. Det vises samtidig til Helsedirektoratets veileder om organisering av legevakt og legevaktssentral, jf. kapittel 1 om fordeling av inntekter.  </a:t>
            </a:r>
            <a:endParaRPr lang="nb-NO" sz="1600">
              <a:effectLst/>
              <a:latin typeface="Calibri" panose="020F0502020204030204" pitchFamily="34" charset="0"/>
              <a:ea typeface="Calibri" panose="020F0502020204030204" pitchFamily="34" charset="0"/>
            </a:endParaRPr>
          </a:p>
          <a:p>
            <a:pPr marL="0" indent="0" fontAlgn="base">
              <a:buNone/>
            </a:pPr>
            <a:endParaRPr lang="nb-NO" sz="1600">
              <a:effectLst/>
              <a:latin typeface="Calibri" panose="020F0502020204030204" pitchFamily="34" charset="0"/>
              <a:ea typeface="Calibri" panose="020F0502020204030204" pitchFamily="34" charset="0"/>
            </a:endParaRPr>
          </a:p>
          <a:p>
            <a:pPr fontAlgn="base"/>
            <a:r>
              <a:rPr lang="nb-NO" sz="1600">
                <a:effectLst/>
                <a:latin typeface="Verdana" panose="020B0604030504040204" pitchFamily="34" charset="0"/>
                <a:ea typeface="Calibri" panose="020F0502020204030204" pitchFamily="34" charset="0"/>
              </a:rPr>
              <a:t>For fastlønnet lege er det kommunen/legevakten som setter frem krav, men det skal likevel gå frem av regningen hvem som er behandlende lege.  </a:t>
            </a:r>
            <a:endParaRPr lang="nb-NO" sz="1600">
              <a:effectLst/>
              <a:latin typeface="Calibri" panose="020F0502020204030204" pitchFamily="34" charset="0"/>
              <a:ea typeface="Calibri" panose="020F0502020204030204" pitchFamily="34" charset="0"/>
            </a:endParaRPr>
          </a:p>
          <a:p>
            <a:pPr marL="0" indent="0" fontAlgn="base">
              <a:buNone/>
            </a:pPr>
            <a:endParaRPr lang="nb-NO" sz="1600">
              <a:effectLst/>
              <a:latin typeface="Calibri" panose="020F0502020204030204" pitchFamily="34" charset="0"/>
              <a:ea typeface="Calibri" panose="020F0502020204030204" pitchFamily="34" charset="0"/>
            </a:endParaRPr>
          </a:p>
          <a:p>
            <a:pPr fontAlgn="base"/>
            <a:r>
              <a:rPr lang="nb-NO" sz="1600">
                <a:effectLst/>
                <a:latin typeface="Verdana" panose="020B0604030504040204" pitchFamily="34" charset="0"/>
                <a:ea typeface="Calibri" panose="020F0502020204030204" pitchFamily="34" charset="0"/>
              </a:rPr>
              <a:t>Legevakter som ser at de har feil praksis på dette området, bes om endre sin praksis.» </a:t>
            </a:r>
            <a:endParaRPr lang="nb-NO" sz="1600">
              <a:effectLst/>
              <a:latin typeface="Calibri" panose="020F0502020204030204" pitchFamily="34" charset="0"/>
              <a:ea typeface="Calibri" panose="020F0502020204030204" pitchFamily="34" charset="0"/>
            </a:endParaRPr>
          </a:p>
          <a:p>
            <a:endParaRPr lang="nb-NO" sz="1600"/>
          </a:p>
        </p:txBody>
      </p:sp>
    </p:spTree>
    <p:extLst>
      <p:ext uri="{BB962C8B-B14F-4D97-AF65-F5344CB8AC3E}">
        <p14:creationId xmlns:p14="http://schemas.microsoft.com/office/powerpoint/2010/main" val="99510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A6C741B2-2F05-266C-45AF-E7EE56CF1A66}"/>
              </a:ext>
            </a:extLst>
          </p:cNvPr>
          <p:cNvSpPr>
            <a:spLocks noGrp="1"/>
          </p:cNvSpPr>
          <p:nvPr>
            <p:ph type="title"/>
          </p:nvPr>
        </p:nvSpPr>
        <p:spPr>
          <a:xfrm>
            <a:off x="686834" y="1153572"/>
            <a:ext cx="3200400" cy="4461163"/>
          </a:xfrm>
        </p:spPr>
        <p:txBody>
          <a:bodyPr>
            <a:normAutofit/>
          </a:bodyPr>
          <a:lstStyle/>
          <a:p>
            <a:r>
              <a:rPr lang="nb-NO">
                <a:solidFill>
                  <a:srgbClr val="FFFFFF"/>
                </a:solidFill>
              </a:rPr>
              <a:t>Ulik praksis i dag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ssholder for innhold 2">
            <a:extLst>
              <a:ext uri="{FF2B5EF4-FFF2-40B4-BE49-F238E27FC236}">
                <a16:creationId xmlns:a16="http://schemas.microsoft.com/office/drawing/2014/main" id="{5F4E6ADA-7144-F7D3-9F94-0437F12CAE96}"/>
              </a:ext>
            </a:extLst>
          </p:cNvPr>
          <p:cNvSpPr>
            <a:spLocks noGrp="1"/>
          </p:cNvSpPr>
          <p:nvPr>
            <p:ph idx="1"/>
          </p:nvPr>
        </p:nvSpPr>
        <p:spPr>
          <a:xfrm>
            <a:off x="4447308" y="591344"/>
            <a:ext cx="6906491" cy="5585619"/>
          </a:xfrm>
        </p:spPr>
        <p:txBody>
          <a:bodyPr anchor="ctr">
            <a:normAutofit/>
          </a:bodyPr>
          <a:lstStyle/>
          <a:p>
            <a:r>
              <a:rPr lang="nb-NO"/>
              <a:t>Dette har blitt praktisert på ulikt vis </a:t>
            </a:r>
          </a:p>
          <a:p>
            <a:r>
              <a:rPr lang="nb-NO"/>
              <a:t>Mange legevaktleger går gjennom og signerer notatene fra operatør på legevaktsentral -&gt; typisk ved mindre forhold</a:t>
            </a:r>
          </a:p>
          <a:p>
            <a:r>
              <a:rPr lang="nb-NO"/>
              <a:t>Ved større legevaktsentraler gjør gjerne operatørene sine vurderinger mer selvstendig</a:t>
            </a:r>
          </a:p>
          <a:p>
            <a:pPr lvl="1"/>
            <a:r>
              <a:rPr lang="nb-NO"/>
              <a:t>Administrativ leder/medisinsk ansvarlig har gjerne blitt brukt som rekvirent</a:t>
            </a:r>
          </a:p>
        </p:txBody>
      </p:sp>
    </p:spTree>
    <p:extLst>
      <p:ext uri="{BB962C8B-B14F-4D97-AF65-F5344CB8AC3E}">
        <p14:creationId xmlns:p14="http://schemas.microsoft.com/office/powerpoint/2010/main" val="325016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B3EF2926-5D00-2D6E-86F7-87B5BB44A315}"/>
              </a:ext>
            </a:extLst>
          </p:cNvPr>
          <p:cNvSpPr>
            <a:spLocks noGrp="1"/>
          </p:cNvSpPr>
          <p:nvPr>
            <p:ph type="title"/>
          </p:nvPr>
        </p:nvSpPr>
        <p:spPr>
          <a:xfrm>
            <a:off x="686834" y="1153572"/>
            <a:ext cx="3200400" cy="4461163"/>
          </a:xfrm>
        </p:spPr>
        <p:txBody>
          <a:bodyPr>
            <a:normAutofit/>
          </a:bodyPr>
          <a:lstStyle/>
          <a:p>
            <a:r>
              <a:rPr lang="nb-NO">
                <a:solidFill>
                  <a:srgbClr val="FFFFFF"/>
                </a:solidFill>
              </a:rPr>
              <a:t>Dagens regelverk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ssholder for innhold 2">
            <a:extLst>
              <a:ext uri="{FF2B5EF4-FFF2-40B4-BE49-F238E27FC236}">
                <a16:creationId xmlns:a16="http://schemas.microsoft.com/office/drawing/2014/main" id="{40230A9E-47DF-A054-7DD0-9CAC74F04E70}"/>
              </a:ext>
            </a:extLst>
          </p:cNvPr>
          <p:cNvSpPr>
            <a:spLocks noGrp="1"/>
          </p:cNvSpPr>
          <p:nvPr>
            <p:ph idx="1"/>
          </p:nvPr>
        </p:nvSpPr>
        <p:spPr>
          <a:xfrm>
            <a:off x="4447308" y="591344"/>
            <a:ext cx="6906491" cy="5585619"/>
          </a:xfrm>
        </p:spPr>
        <p:txBody>
          <a:bodyPr anchor="ctr">
            <a:normAutofit/>
          </a:bodyPr>
          <a:lstStyle/>
          <a:p>
            <a:r>
              <a:rPr lang="nb-NO"/>
              <a:t>Folketrygden er i utgangspunktet ingen finansieringskilde, men en rettighetslov som gir medlemmene rett til behandling</a:t>
            </a:r>
          </a:p>
          <a:p>
            <a:r>
              <a:rPr lang="nb-NO"/>
              <a:t>Legene inngår personelig oppgjørsavtale med Helfo og overtar pasientens refusjonskrav</a:t>
            </a:r>
          </a:p>
          <a:p>
            <a:r>
              <a:rPr lang="nb-NO"/>
              <a:t>Dagens rammer laget i en annen virkelighet enn i dag</a:t>
            </a:r>
          </a:p>
          <a:p>
            <a:r>
              <a:rPr lang="nb-NO"/>
              <a:t>Legevaktsentralene er profesjonalisert</a:t>
            </a:r>
          </a:p>
          <a:p>
            <a:pPr lvl="1"/>
            <a:r>
              <a:rPr lang="nb-NO"/>
              <a:t>Større enheter</a:t>
            </a:r>
          </a:p>
          <a:p>
            <a:pPr lvl="1"/>
            <a:r>
              <a:rPr lang="nb-NO"/>
              <a:t>Forskriftsfestede krav til kompetanse</a:t>
            </a:r>
          </a:p>
          <a:p>
            <a:pPr lvl="1"/>
            <a:r>
              <a:rPr lang="nb-NO"/>
              <a:t>Beslutningsstøttesystemer</a:t>
            </a:r>
          </a:p>
          <a:p>
            <a:pPr marL="457200" lvl="1" indent="0">
              <a:buNone/>
            </a:pPr>
            <a:endParaRPr lang="nb-NO"/>
          </a:p>
        </p:txBody>
      </p:sp>
    </p:spTree>
    <p:extLst>
      <p:ext uri="{BB962C8B-B14F-4D97-AF65-F5344CB8AC3E}">
        <p14:creationId xmlns:p14="http://schemas.microsoft.com/office/powerpoint/2010/main" val="54507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FB09FDD0-C768-B938-9678-C3149B145A68}"/>
              </a:ext>
            </a:extLst>
          </p:cNvPr>
          <p:cNvSpPr>
            <a:spLocks noGrp="1"/>
          </p:cNvSpPr>
          <p:nvPr>
            <p:ph type="title"/>
          </p:nvPr>
        </p:nvSpPr>
        <p:spPr>
          <a:xfrm>
            <a:off x="686834" y="1153572"/>
            <a:ext cx="3200400" cy="4461163"/>
          </a:xfrm>
        </p:spPr>
        <p:txBody>
          <a:bodyPr>
            <a:normAutofit/>
          </a:bodyPr>
          <a:lstStyle/>
          <a:p>
            <a:r>
              <a:rPr lang="nb-NO">
                <a:solidFill>
                  <a:srgbClr val="FFFFFF"/>
                </a:solidFill>
              </a:rPr>
              <a:t>Hvordan bør dette finansieres?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ssholder for innhold 2">
            <a:extLst>
              <a:ext uri="{FF2B5EF4-FFF2-40B4-BE49-F238E27FC236}">
                <a16:creationId xmlns:a16="http://schemas.microsoft.com/office/drawing/2014/main" id="{3608B477-39F6-21B1-DF4B-7AB3E690D336}"/>
              </a:ext>
            </a:extLst>
          </p:cNvPr>
          <p:cNvSpPr>
            <a:spLocks noGrp="1"/>
          </p:cNvSpPr>
          <p:nvPr>
            <p:ph idx="1"/>
          </p:nvPr>
        </p:nvSpPr>
        <p:spPr>
          <a:xfrm>
            <a:off x="4447308" y="591344"/>
            <a:ext cx="6906491" cy="5585619"/>
          </a:xfrm>
        </p:spPr>
        <p:txBody>
          <a:bodyPr anchor="ctr">
            <a:normAutofit/>
          </a:bodyPr>
          <a:lstStyle/>
          <a:p>
            <a:r>
              <a:rPr lang="nb-NO"/>
              <a:t>Kommunene har utgifter til drift av legevaktsentralene</a:t>
            </a:r>
          </a:p>
          <a:p>
            <a:pPr lvl="1"/>
            <a:r>
              <a:rPr lang="nb-NO"/>
              <a:t>Lokaler</a:t>
            </a:r>
          </a:p>
          <a:p>
            <a:pPr lvl="1"/>
            <a:r>
              <a:rPr lang="nb-NO"/>
              <a:t>Personell</a:t>
            </a:r>
          </a:p>
          <a:p>
            <a:pPr lvl="1"/>
            <a:r>
              <a:rPr lang="nb-NO"/>
              <a:t>Opplæring</a:t>
            </a:r>
          </a:p>
          <a:p>
            <a:pPr lvl="1"/>
            <a:r>
              <a:rPr lang="nb-NO"/>
              <a:t>Beslutningsstøttesystem </a:t>
            </a:r>
          </a:p>
          <a:p>
            <a:pPr lvl="1"/>
            <a:endParaRPr lang="nb-NO"/>
          </a:p>
          <a:p>
            <a:r>
              <a:rPr lang="nb-NO"/>
              <a:t>Bør takstsystemet brukes til å finansiere LVS?</a:t>
            </a:r>
          </a:p>
          <a:p>
            <a:r>
              <a:rPr lang="nb-NO"/>
              <a:t>Gir dette like rammevilkår på tvers av landet?</a:t>
            </a:r>
          </a:p>
          <a:p>
            <a:pPr lvl="1"/>
            <a:endParaRPr lang="nb-NO"/>
          </a:p>
          <a:p>
            <a:pPr lvl="1"/>
            <a:endParaRPr lang="nb-NO"/>
          </a:p>
        </p:txBody>
      </p:sp>
    </p:spTree>
    <p:extLst>
      <p:ext uri="{BB962C8B-B14F-4D97-AF65-F5344CB8AC3E}">
        <p14:creationId xmlns:p14="http://schemas.microsoft.com/office/powerpoint/2010/main" val="1030253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ED9C2B98-7086-17B4-221C-09F489F54606}"/>
              </a:ext>
            </a:extLst>
          </p:cNvPr>
          <p:cNvSpPr>
            <a:spLocks noGrp="1"/>
          </p:cNvSpPr>
          <p:nvPr>
            <p:ph type="title"/>
          </p:nvPr>
        </p:nvSpPr>
        <p:spPr>
          <a:xfrm>
            <a:off x="466722" y="586855"/>
            <a:ext cx="3201366" cy="3387497"/>
          </a:xfrm>
        </p:spPr>
        <p:txBody>
          <a:bodyPr anchor="b">
            <a:normAutofit/>
          </a:bodyPr>
          <a:lstStyle/>
          <a:p>
            <a:pPr algn="r"/>
            <a:r>
              <a:rPr lang="nb-NO" sz="4000">
                <a:solidFill>
                  <a:srgbClr val="FFFFFF"/>
                </a:solidFill>
              </a:rPr>
              <a:t>Hvordan bør dette finansieres?</a:t>
            </a:r>
          </a:p>
        </p:txBody>
      </p:sp>
      <p:sp>
        <p:nvSpPr>
          <p:cNvPr id="3" name="Plassholder for innhold 2">
            <a:extLst>
              <a:ext uri="{FF2B5EF4-FFF2-40B4-BE49-F238E27FC236}">
                <a16:creationId xmlns:a16="http://schemas.microsoft.com/office/drawing/2014/main" id="{8A08960B-93B0-B7DC-4F8B-5A0AAD3B6FB8}"/>
              </a:ext>
            </a:extLst>
          </p:cNvPr>
          <p:cNvSpPr>
            <a:spLocks noGrp="1"/>
          </p:cNvSpPr>
          <p:nvPr>
            <p:ph idx="1"/>
          </p:nvPr>
        </p:nvSpPr>
        <p:spPr>
          <a:xfrm>
            <a:off x="4810259" y="649480"/>
            <a:ext cx="6555347" cy="5546047"/>
          </a:xfrm>
        </p:spPr>
        <p:txBody>
          <a:bodyPr anchor="ctr">
            <a:normAutofit/>
          </a:bodyPr>
          <a:lstStyle/>
          <a:p>
            <a:r>
              <a:rPr lang="nb-NO" sz="2000"/>
              <a:t>Finansiering av legevaktsentraler går inn i en større diskusjon</a:t>
            </a:r>
          </a:p>
          <a:p>
            <a:pPr lvl="1"/>
            <a:r>
              <a:rPr lang="nb-NO" sz="1600"/>
              <a:t>Finansiering av legevaktordningen</a:t>
            </a:r>
          </a:p>
          <a:p>
            <a:pPr lvl="1"/>
            <a:r>
              <a:rPr lang="nb-NO" sz="1600"/>
              <a:t>Finansiering av den akuttmedisinske kjeden som helhet</a:t>
            </a:r>
          </a:p>
          <a:p>
            <a:endParaRPr lang="nb-NO" sz="2000"/>
          </a:p>
          <a:p>
            <a:r>
              <a:rPr lang="nb-NO" sz="2000"/>
              <a:t>Varslet stortingsmelding om prehospitale tjenester er en arena for å behandle dette</a:t>
            </a:r>
          </a:p>
          <a:p>
            <a:endParaRPr lang="nb-NO" sz="2000"/>
          </a:p>
          <a:p>
            <a:r>
              <a:rPr lang="nb-NO" sz="2000"/>
              <a:t>Vi ser frem til diskusjon om dette på tematorget!</a:t>
            </a:r>
          </a:p>
        </p:txBody>
      </p:sp>
    </p:spTree>
    <p:extLst>
      <p:ext uri="{BB962C8B-B14F-4D97-AF65-F5344CB8AC3E}">
        <p14:creationId xmlns:p14="http://schemas.microsoft.com/office/powerpoint/2010/main" val="141466532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14657</TotalTime>
  <Words>355</Words>
  <Application>Microsoft Office PowerPoint</Application>
  <PresentationFormat>Widescreen</PresentationFormat>
  <Paragraphs>41</Paragraphs>
  <Slides>6</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6</vt:i4>
      </vt:variant>
    </vt:vector>
  </HeadingPairs>
  <TitlesOfParts>
    <vt:vector size="11" baseType="lpstr">
      <vt:lpstr>Arial</vt:lpstr>
      <vt:lpstr>Calibri</vt:lpstr>
      <vt:lpstr>Calibri Light</vt:lpstr>
      <vt:lpstr>Verdana</vt:lpstr>
      <vt:lpstr>Office-tema</vt:lpstr>
      <vt:lpstr>Hvem skal regningskortet settes på?</vt:lpstr>
      <vt:lpstr>Spesifisering av regelverk i 2022</vt:lpstr>
      <vt:lpstr>Ulik praksis i dag</vt:lpstr>
      <vt:lpstr>Dagens regelverk </vt:lpstr>
      <vt:lpstr>Hvordan bør dette finansieres?</vt:lpstr>
      <vt:lpstr>Hvordan bør dette finansieres?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Utredningsoppdrag på legevaktfeltet</dc:title>
  <dc:creator>Jon Hjellum Vibeto</dc:creator>
  <cp:lastModifiedBy>Jon Hjellum Vibeto</cp:lastModifiedBy>
  <cp:revision>52</cp:revision>
  <dcterms:created xsi:type="dcterms:W3CDTF">2022-11-02T13:17:08Z</dcterms:created>
  <dcterms:modified xsi:type="dcterms:W3CDTF">2023-02-28T14:15:29Z</dcterms:modified>
</cp:coreProperties>
</file>