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85" r:id="rId2"/>
    <p:sldId id="287" r:id="rId3"/>
    <p:sldId id="289" r:id="rId4"/>
    <p:sldId id="288" r:id="rId5"/>
    <p:sldId id="302" r:id="rId6"/>
    <p:sldId id="30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5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s Inge Steinskog" initials="HIS" lastIdx="2" clrIdx="0">
    <p:extLst>
      <p:ext uri="{19B8F6BF-5375-455C-9EA6-DF929625EA0E}">
        <p15:presenceInfo xmlns:p15="http://schemas.microsoft.com/office/powerpoint/2012/main" userId="S::sk5033028@stavanger.kommune.no::8835b6cb-86e0-4afd-8ef0-5977b539965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645"/>
    <a:srgbClr val="6DE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920565-AF6A-00DC-5BE5-0ACFB5A4E35D}" v="134" dt="2023-02-27T17:27:00.328"/>
    <p1510:client id="{E474E2C4-C759-40A8-8976-FF51E516ACAE}" v="895" dt="2023-02-24T12:39:51.9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94"/>
  </p:normalViewPr>
  <p:slideViewPr>
    <p:cSldViewPr snapToGrid="0" snapToObjects="1">
      <p:cViewPr varScale="1">
        <p:scale>
          <a:sx n="119" d="100"/>
          <a:sy n="119" d="100"/>
        </p:scale>
        <p:origin x="8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k5033028\Downloads\LEGEVAKTBIL%202022(1-5000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k5033028\Downloads\LEGEVAKTBIL%202022(1-5000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k5033028\Downloads\LEGEVAKTBIL%202022(1-5000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stavangerkommune-my.sharepoint.com/personal/sk5033028_stavanger_kommune_no/Documents/LEGEVAKTBIL%202022(1-5000)%20statistikk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[LEGEVAKTBIL 2022(1-5000).xlsx]Ark1!Pivottabell6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nb-NO" dirty="0">
                <a:solidFill>
                  <a:schemeClr val="tx1"/>
                </a:solidFill>
              </a:rPr>
              <a:t>Fordeling på diagnose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'Ark1'!$B$3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'Ark1'!$A$4:$A$22</c:f>
              <c:strCache>
                <c:ptCount val="19"/>
                <c:pt idx="0">
                  <c:v>X - Kvinnelige kjønnsorganer (inkl. bryst)</c:v>
                </c:pt>
                <c:pt idx="1">
                  <c:v>Y - Mannlige kjønnsorganer</c:v>
                </c:pt>
                <c:pt idx="2">
                  <c:v>F - Øye</c:v>
                </c:pt>
                <c:pt idx="3">
                  <c:v>H - Øre</c:v>
                </c:pt>
                <c:pt idx="4">
                  <c:v>W - Svangerskap, fødsel, familieplanlegging</c:v>
                </c:pt>
                <c:pt idx="5">
                  <c:v>Z - Psykososiale og sosiale problemer</c:v>
                </c:pt>
                <c:pt idx="6">
                  <c:v>T - Endokrine, metabolske, ernæringsforhold</c:v>
                </c:pt>
                <c:pt idx="7">
                  <c:v>B - Blod, bloddannende organer og immunsystem</c:v>
                </c:pt>
                <c:pt idx="8">
                  <c:v>U - Urinveier</c:v>
                </c:pt>
                <c:pt idx="9">
                  <c:v>D - Fordøyelsessystem</c:v>
                </c:pt>
                <c:pt idx="10">
                  <c:v>S - Hud</c:v>
                </c:pt>
                <c:pt idx="11">
                  <c:v>L - Muskel-skjelett-systemet</c:v>
                </c:pt>
                <c:pt idx="12">
                  <c:v>M - Mors</c:v>
                </c:pt>
                <c:pt idx="13">
                  <c:v>Ø - Ulykker (brann, røykutvikling, trafikk, store hendelser)</c:v>
                </c:pt>
                <c:pt idx="14">
                  <c:v>K - Hjerte-karsystem</c:v>
                </c:pt>
                <c:pt idx="15">
                  <c:v>N - Nervesystemet</c:v>
                </c:pt>
                <c:pt idx="16">
                  <c:v>R - Luftveier</c:v>
                </c:pt>
                <c:pt idx="17">
                  <c:v>A - Allmenn og uspesifisert</c:v>
                </c:pt>
                <c:pt idx="18">
                  <c:v>P - Psykisk (inkl. rus)</c:v>
                </c:pt>
              </c:strCache>
            </c:strRef>
          </c:cat>
          <c:val>
            <c:numRef>
              <c:f>'Ark1'!$B$4:$B$22</c:f>
              <c:numCache>
                <c:formatCode>General</c:formatCode>
                <c:ptCount val="19"/>
                <c:pt idx="0">
                  <c:v>4</c:v>
                </c:pt>
                <c:pt idx="1">
                  <c:v>7</c:v>
                </c:pt>
                <c:pt idx="2">
                  <c:v>7</c:v>
                </c:pt>
                <c:pt idx="3">
                  <c:v>10</c:v>
                </c:pt>
                <c:pt idx="4">
                  <c:v>29</c:v>
                </c:pt>
                <c:pt idx="5">
                  <c:v>55</c:v>
                </c:pt>
                <c:pt idx="6">
                  <c:v>76</c:v>
                </c:pt>
                <c:pt idx="7">
                  <c:v>92</c:v>
                </c:pt>
                <c:pt idx="8">
                  <c:v>101</c:v>
                </c:pt>
                <c:pt idx="9">
                  <c:v>141</c:v>
                </c:pt>
                <c:pt idx="10">
                  <c:v>175</c:v>
                </c:pt>
                <c:pt idx="11">
                  <c:v>312</c:v>
                </c:pt>
                <c:pt idx="12">
                  <c:v>400</c:v>
                </c:pt>
                <c:pt idx="13">
                  <c:v>434</c:v>
                </c:pt>
                <c:pt idx="14">
                  <c:v>467</c:v>
                </c:pt>
                <c:pt idx="15">
                  <c:v>497</c:v>
                </c:pt>
                <c:pt idx="16">
                  <c:v>598</c:v>
                </c:pt>
                <c:pt idx="17">
                  <c:v>2080</c:v>
                </c:pt>
                <c:pt idx="18">
                  <c:v>2638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AA-4E1F-AE22-10D291344A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21959791"/>
        <c:axId val="1821960623"/>
      </c:barChart>
      <c:catAx>
        <c:axId val="18219597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21960623"/>
        <c:crosses val="autoZero"/>
        <c:auto val="1"/>
        <c:lblAlgn val="ctr"/>
        <c:lblOffset val="100"/>
        <c:noMultiLvlLbl val="0"/>
      </c:catAx>
      <c:valAx>
        <c:axId val="18219606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21959791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[LEGEVAKTBIL 2022(1-5000).xlsx]Ark2!Pivottabell9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>
                <a:solidFill>
                  <a:schemeClr val="bg1"/>
                </a:solidFill>
              </a:rPr>
              <a:t>Hvor befinner pasientene seg</a:t>
            </a:r>
            <a:r>
              <a:rPr lang="nb-NO" baseline="-25000" dirty="0">
                <a:solidFill>
                  <a:schemeClr val="bg1"/>
                </a:solidFill>
              </a:rPr>
              <a:t>:</a:t>
            </a:r>
            <a:endParaRPr lang="nb-NO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'Ark2'!$B$3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'Ark2'!$A$4:$A$11</c:f>
              <c:strCache>
                <c:ptCount val="8"/>
                <c:pt idx="0">
                  <c:v>Andre ikke</c:v>
                </c:pt>
                <c:pt idx="1">
                  <c:v>BEREDSKAP (assistanse til andre nødetater/ ingen pasient)</c:v>
                </c:pt>
                <c:pt idx="2">
                  <c:v>Arrest</c:v>
                </c:pt>
                <c:pt idx="3">
                  <c:v>Fengsel</c:v>
                </c:pt>
                <c:pt idx="4">
                  <c:v>Andre</c:v>
                </c:pt>
                <c:pt idx="5">
                  <c:v>Sykehjem</c:v>
                </c:pt>
                <c:pt idx="6">
                  <c:v>Ute</c:v>
                </c:pt>
                <c:pt idx="7">
                  <c:v>Hjem</c:v>
                </c:pt>
              </c:strCache>
            </c:strRef>
          </c:cat>
          <c:val>
            <c:numRef>
              <c:f>'Ark2'!$B$4:$B$11</c:f>
              <c:numCache>
                <c:formatCode>General</c:formatCode>
                <c:ptCount val="8"/>
                <c:pt idx="0">
                  <c:v>6</c:v>
                </c:pt>
                <c:pt idx="1">
                  <c:v>46</c:v>
                </c:pt>
                <c:pt idx="2">
                  <c:v>111</c:v>
                </c:pt>
                <c:pt idx="3">
                  <c:v>162</c:v>
                </c:pt>
                <c:pt idx="4">
                  <c:v>505</c:v>
                </c:pt>
                <c:pt idx="5">
                  <c:v>1271</c:v>
                </c:pt>
                <c:pt idx="6">
                  <c:v>1587</c:v>
                </c:pt>
                <c:pt idx="7">
                  <c:v>4435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6B-42A7-A795-A9EB773589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22201103"/>
        <c:axId val="1822198607"/>
      </c:barChart>
      <c:catAx>
        <c:axId val="18222011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22198607"/>
        <c:crosses val="autoZero"/>
        <c:auto val="1"/>
        <c:lblAlgn val="ctr"/>
        <c:lblOffset val="100"/>
        <c:noMultiLvlLbl val="0"/>
      </c:catAx>
      <c:valAx>
        <c:axId val="18221986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222011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[LEGEVAKTBIL 2022(1-5000).xlsx]Ark4!Pivottabell15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>
                <a:solidFill>
                  <a:schemeClr val="bg1"/>
                </a:solidFill>
              </a:rPr>
              <a:t>Hva skjer så med pasienten:</a:t>
            </a:r>
          </a:p>
        </c:rich>
      </c:tx>
      <c:layout>
        <c:manualLayout>
          <c:xMode val="edge"/>
          <c:yMode val="edge"/>
          <c:x val="0.32373600174978129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'Ark4'!$B$3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'Ark4'!$A$4:$A$8</c:f>
              <c:strCache>
                <c:ptCount val="5"/>
                <c:pt idx="0">
                  <c:v>ØHD</c:v>
                </c:pt>
                <c:pt idx="1">
                  <c:v>LV</c:v>
                </c:pt>
                <c:pt idx="2">
                  <c:v>Andre (dødsfall, andre institusjoner o.l.)</c:v>
                </c:pt>
                <c:pt idx="3">
                  <c:v>SUS</c:v>
                </c:pt>
                <c:pt idx="4">
                  <c:v>Ingen overføring</c:v>
                </c:pt>
              </c:strCache>
            </c:strRef>
          </c:cat>
          <c:val>
            <c:numRef>
              <c:f>'Ark4'!$B$4:$B$8</c:f>
              <c:numCache>
                <c:formatCode>General</c:formatCode>
                <c:ptCount val="5"/>
                <c:pt idx="0">
                  <c:v>84</c:v>
                </c:pt>
                <c:pt idx="1">
                  <c:v>347</c:v>
                </c:pt>
                <c:pt idx="2">
                  <c:v>531</c:v>
                </c:pt>
                <c:pt idx="3">
                  <c:v>3512</c:v>
                </c:pt>
                <c:pt idx="4">
                  <c:v>3649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A9-49FF-B715-34A6B3D053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21968111"/>
        <c:axId val="1821968527"/>
      </c:barChart>
      <c:catAx>
        <c:axId val="18219681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21968527"/>
        <c:crosses val="autoZero"/>
        <c:auto val="1"/>
        <c:lblAlgn val="ctr"/>
        <c:lblOffset val="100"/>
        <c:noMultiLvlLbl val="0"/>
      </c:catAx>
      <c:valAx>
        <c:axId val="18219685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219681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[LEGEVAKTBIL 2022(1-5000) statistikk.xlsx]Ark6!Pivottabell3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>
                <a:solidFill>
                  <a:schemeClr val="bg1"/>
                </a:solidFill>
              </a:rPr>
              <a:t>Hastegrad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'Ark6'!$B$3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'Ark6'!$A$4:$A$6</c:f>
              <c:strCache>
                <c:ptCount val="3"/>
                <c:pt idx="0">
                  <c:v>RØD</c:v>
                </c:pt>
                <c:pt idx="1">
                  <c:v>GUL</c:v>
                </c:pt>
                <c:pt idx="2">
                  <c:v>GRØNN</c:v>
                </c:pt>
              </c:strCache>
            </c:strRef>
          </c:cat>
          <c:val>
            <c:numRef>
              <c:f>'Ark6'!$B$4:$B$6</c:f>
              <c:numCache>
                <c:formatCode>General</c:formatCode>
                <c:ptCount val="3"/>
                <c:pt idx="0">
                  <c:v>3688</c:v>
                </c:pt>
                <c:pt idx="1">
                  <c:v>3813</c:v>
                </c:pt>
                <c:pt idx="2">
                  <c:v>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36-4EF8-B97F-CA7CFEEB9A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6760335"/>
        <c:axId val="1234160463"/>
      </c:barChart>
      <c:catAx>
        <c:axId val="1236760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34160463"/>
        <c:crosses val="autoZero"/>
        <c:auto val="1"/>
        <c:lblAlgn val="ctr"/>
        <c:lblOffset val="100"/>
        <c:noMultiLvlLbl val="0"/>
      </c:catAx>
      <c:valAx>
        <c:axId val="1234160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36760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3F549-CDF7-B64C-B671-8BE51D2B5070}" type="datetimeFigureOut">
              <a:t>27.02.2023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3A6E1-B8EA-414B-93C8-837E9D1517C4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2144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lysbilde flyf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F3A71FAE-6EC4-ED4A-880E-C2CFF46EC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240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Bilde 29">
            <a:extLst>
              <a:ext uri="{FF2B5EF4-FFF2-40B4-BE49-F238E27FC236}">
                <a16:creationId xmlns:a16="http://schemas.microsoft.com/office/drawing/2014/main" id="{15C9108D-C0D3-D64F-B0EB-A6FB2EDFB5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11975" y="4432914"/>
            <a:ext cx="6118830" cy="5920957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D2629F05-19F5-A441-A999-AF9576B716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262" y="5978945"/>
            <a:ext cx="1232200" cy="623348"/>
          </a:xfrm>
          <a:prstGeom prst="rect">
            <a:avLst/>
          </a:prstGeom>
        </p:spPr>
      </p:pic>
      <p:pic>
        <p:nvPicPr>
          <p:cNvPr id="54" name="Bilde 53">
            <a:extLst>
              <a:ext uri="{FF2B5EF4-FFF2-40B4-BE49-F238E27FC236}">
                <a16:creationId xmlns:a16="http://schemas.microsoft.com/office/drawing/2014/main" id="{4F966EDC-1405-7948-8DE5-1F4CC70A989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 rot="2100000">
            <a:off x="8498362" y="-2505553"/>
            <a:ext cx="4241800" cy="3822700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2B86903F-3DBD-7046-AFE3-7ADBE19D5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872" y="5100552"/>
            <a:ext cx="7558169" cy="535531"/>
          </a:xfrm>
        </p:spPr>
        <p:txBody>
          <a:bodyPr anchor="t" anchorCtr="0">
            <a:spAutoFit/>
          </a:bodyPr>
          <a:lstStyle>
            <a:lvl1pPr algn="l"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1D07A11C-E280-644C-A290-F760E28BC8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6872" y="4725838"/>
            <a:ext cx="7550287" cy="341632"/>
          </a:xfrm>
        </p:spPr>
        <p:txBody>
          <a:bodyPr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5878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tellysbilde lys grønn">
    <p:bg>
      <p:bgPr>
        <a:solidFill>
          <a:schemeClr val="accent5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3A48B07D-F5C7-F845-8174-BF550AAF9F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10994165">
            <a:off x="9785424" y="3183759"/>
            <a:ext cx="3658944" cy="581313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C7591BD9-EB75-5249-B41D-596013BD5E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19039769">
            <a:off x="7910338" y="2316060"/>
            <a:ext cx="2202710" cy="260523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E5591DAB-E719-6C4A-BC55-C83214A8344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579326" y="-1437004"/>
            <a:ext cx="4250084" cy="4057773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D2629F05-19F5-A441-A999-AF9576B716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262" y="5978945"/>
            <a:ext cx="1232200" cy="623348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BD9803D9-3D4D-8B45-A82A-53A0CF7E9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872" y="2364022"/>
            <a:ext cx="6186569" cy="535531"/>
          </a:xfrm>
        </p:spPr>
        <p:txBody>
          <a:bodyPr wrap="square" anchor="t" anchorCtr="0">
            <a:sp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CE876414-ED15-2245-8829-E5775312B6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872" y="3549176"/>
            <a:ext cx="6186569" cy="1655762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44CB7B6C-65CF-B84D-B7BA-BCC203440E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6872" y="1950563"/>
            <a:ext cx="6186569" cy="38479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09920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tellysbilde bl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D0A1A900-E325-6F4A-B580-D2BAB33B8F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933896" y="3181920"/>
            <a:ext cx="6118829" cy="5920956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D2629F05-19F5-A441-A999-AF9576B716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262" y="5978945"/>
            <a:ext cx="1232200" cy="623348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F09D0B27-39AF-874A-B2AE-AC7821761BC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036275" y="2281112"/>
            <a:ext cx="1795240" cy="1294748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4A42E85C-C449-EF4D-A848-94F74657A63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 rot="8100000">
            <a:off x="9114462" y="-1602580"/>
            <a:ext cx="4241800" cy="3822700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7DD3354-6523-B048-89CD-AA2A2B4B3E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872" y="2364022"/>
            <a:ext cx="6186569" cy="535531"/>
          </a:xfrm>
        </p:spPr>
        <p:txBody>
          <a:bodyPr wrap="square" anchor="t" anchorCtr="0">
            <a:sp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4" name="Undertittel 2">
            <a:extLst>
              <a:ext uri="{FF2B5EF4-FFF2-40B4-BE49-F238E27FC236}">
                <a16:creationId xmlns:a16="http://schemas.microsoft.com/office/drawing/2014/main" id="{BA51CFA7-54A5-1C40-8AFA-8C7FDF02F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872" y="3549176"/>
            <a:ext cx="6186569" cy="1655762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BF384524-B3CA-344D-A198-8729403C6E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6872" y="1942814"/>
            <a:ext cx="6186569" cy="38479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53293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tellysbilde lys gul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78B0509C-4240-8A43-838C-789DA4D99C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908736" y="4310743"/>
            <a:ext cx="4700342" cy="4751249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E5591DAB-E719-6C4A-BC55-C83214A834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20791368">
            <a:off x="9930675" y="2195100"/>
            <a:ext cx="1740284" cy="2003964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BA3A2601-27E4-0F4E-9DF9-79C3403ABC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262" y="5978945"/>
            <a:ext cx="1232200" cy="623348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03199639-A423-CE4B-8A89-8C358DDDE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872" y="2364022"/>
            <a:ext cx="6186569" cy="535531"/>
          </a:xfrm>
        </p:spPr>
        <p:txBody>
          <a:bodyPr wrap="square" anchor="t" anchorCtr="0">
            <a:sp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CDC861BC-9313-7949-92AA-DEC78BB2E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872" y="3549176"/>
            <a:ext cx="6186569" cy="1655762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DC3B31E2-4F8C-1D42-AD8F-AA4E1A2DA9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6872" y="1942814"/>
            <a:ext cx="6186569" cy="38479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9600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tellysbilde mint">
    <p:bg>
      <p:bgPr>
        <a:solidFill>
          <a:srgbClr val="6DE3D2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78B0509C-4240-8A43-838C-789DA4D99C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594957" y="4251367"/>
            <a:ext cx="4700342" cy="4751249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E5591DAB-E719-6C4A-BC55-C83214A834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20791368">
            <a:off x="10057080" y="2946198"/>
            <a:ext cx="1603818" cy="153124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099F0C3B-442D-524E-958E-391F010713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619262" y="-1159439"/>
            <a:ext cx="4353827" cy="3849699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54B324B1-0470-E446-988E-7BB4AC86333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262" y="5978945"/>
            <a:ext cx="1232200" cy="623348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93D4069F-0E07-1247-B416-FFC3962CEA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872" y="2364022"/>
            <a:ext cx="6730480" cy="535531"/>
          </a:xfrm>
        </p:spPr>
        <p:txBody>
          <a:bodyPr wrap="square" anchor="t" anchorCtr="0">
            <a:sp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413338BE-890D-E745-9DC0-4DD289023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872" y="3549176"/>
            <a:ext cx="6769894" cy="1655762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FA419BE4-6ADE-2D49-AAE4-1B69817485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6872" y="1942814"/>
            <a:ext cx="6746245" cy="38479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54976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tellysbilde og eget bilde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D0A1A900-E325-6F4A-B580-D2BAB33B8F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2700000">
            <a:off x="9395922" y="4953828"/>
            <a:ext cx="6118829" cy="5920956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D2629F05-19F5-A441-A999-AF9576B716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262" y="5978945"/>
            <a:ext cx="1232200" cy="623348"/>
          </a:xfrm>
          <a:prstGeom prst="rect">
            <a:avLst/>
          </a:prstGeom>
        </p:spPr>
      </p:pic>
      <p:sp>
        <p:nvSpPr>
          <p:cNvPr id="11" name="Plassholder for bilde 6">
            <a:extLst>
              <a:ext uri="{FF2B5EF4-FFF2-40B4-BE49-F238E27FC236}">
                <a16:creationId xmlns:a16="http://schemas.microsoft.com/office/drawing/2014/main" id="{0600E54E-CB6B-CD4F-8588-F57046088B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7999"/>
          </a:xfrm>
          <a:solidFill>
            <a:schemeClr val="bg1"/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D23CAD42-DCA4-E741-A105-BC7FB7704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4586" y="2203040"/>
            <a:ext cx="4616585" cy="978729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BDF353A1-8AFC-9C43-AE6F-5FE00F53C0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34587" y="3233394"/>
            <a:ext cx="4648116" cy="153233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55193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tellysbilde og eget bil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D0A1A900-E325-6F4A-B580-D2BAB33B8F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2700000">
            <a:off x="9395922" y="4953828"/>
            <a:ext cx="6118829" cy="5920956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D2629F05-19F5-A441-A999-AF9576B716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262" y="5978945"/>
            <a:ext cx="1232200" cy="623348"/>
          </a:xfrm>
          <a:prstGeom prst="rect">
            <a:avLst/>
          </a:prstGeom>
        </p:spPr>
      </p:pic>
      <p:sp>
        <p:nvSpPr>
          <p:cNvPr id="11" name="Plassholder for bilde 6">
            <a:extLst>
              <a:ext uri="{FF2B5EF4-FFF2-40B4-BE49-F238E27FC236}">
                <a16:creationId xmlns:a16="http://schemas.microsoft.com/office/drawing/2014/main" id="{0600E54E-CB6B-CD4F-8588-F57046088B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7999"/>
          </a:xfrm>
          <a:solidFill>
            <a:schemeClr val="bg1"/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D23CAD42-DCA4-E741-A105-BC7FB7704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4586" y="2203040"/>
            <a:ext cx="4616585" cy="978729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BDF353A1-8AFC-9C43-AE6F-5FE00F53C0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34587" y="3233395"/>
            <a:ext cx="4648116" cy="109838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25776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tellysbilde og eget bilde">
    <p:bg>
      <p:bgPr>
        <a:solidFill>
          <a:schemeClr val="accent4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D0A1A900-E325-6F4A-B580-D2BAB33B8F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2700000">
            <a:off x="9395922" y="4953828"/>
            <a:ext cx="6118829" cy="5920956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D2629F05-19F5-A441-A999-AF9576B716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262" y="5978945"/>
            <a:ext cx="1232200" cy="623348"/>
          </a:xfrm>
          <a:prstGeom prst="rect">
            <a:avLst/>
          </a:prstGeom>
        </p:spPr>
      </p:pic>
      <p:sp>
        <p:nvSpPr>
          <p:cNvPr id="11" name="Plassholder for bilde 6">
            <a:extLst>
              <a:ext uri="{FF2B5EF4-FFF2-40B4-BE49-F238E27FC236}">
                <a16:creationId xmlns:a16="http://schemas.microsoft.com/office/drawing/2014/main" id="{0600E54E-CB6B-CD4F-8588-F57046088B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7999"/>
          </a:xfrm>
          <a:solidFill>
            <a:schemeClr val="bg1"/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D23CAD42-DCA4-E741-A105-BC7FB7704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4586" y="2203040"/>
            <a:ext cx="4616585" cy="978729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BDF353A1-8AFC-9C43-AE6F-5FE00F53C0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34587" y="3233395"/>
            <a:ext cx="4648116" cy="168731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09726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tellysbilde og eget bilde">
    <p:bg>
      <p:bgPr>
        <a:solidFill>
          <a:schemeClr val="accent5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D0A1A900-E325-6F4A-B580-D2BAB33B8F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2700000">
            <a:off x="9395922" y="4953828"/>
            <a:ext cx="6118829" cy="5920956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D2629F05-19F5-A441-A999-AF9576B716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262" y="5978945"/>
            <a:ext cx="1232200" cy="623348"/>
          </a:xfrm>
          <a:prstGeom prst="rect">
            <a:avLst/>
          </a:prstGeom>
        </p:spPr>
      </p:pic>
      <p:sp>
        <p:nvSpPr>
          <p:cNvPr id="11" name="Plassholder for bilde 6">
            <a:extLst>
              <a:ext uri="{FF2B5EF4-FFF2-40B4-BE49-F238E27FC236}">
                <a16:creationId xmlns:a16="http://schemas.microsoft.com/office/drawing/2014/main" id="{0600E54E-CB6B-CD4F-8588-F57046088B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7999"/>
          </a:xfrm>
          <a:solidFill>
            <a:schemeClr val="bg1"/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D23CAD42-DCA4-E741-A105-BC7FB7704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4586" y="2203040"/>
            <a:ext cx="4616585" cy="978729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BDF353A1-8AFC-9C43-AE6F-5FE00F53C0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34587" y="3233394"/>
            <a:ext cx="4648116" cy="154783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320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tellysbilde og eget bilde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D0A1A900-E325-6F4A-B580-D2BAB33B8F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2700000">
            <a:off x="9395922" y="4953828"/>
            <a:ext cx="6118829" cy="5920956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D2629F05-19F5-A441-A999-AF9576B716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262" y="5978945"/>
            <a:ext cx="1232200" cy="623348"/>
          </a:xfrm>
          <a:prstGeom prst="rect">
            <a:avLst/>
          </a:prstGeom>
        </p:spPr>
      </p:pic>
      <p:sp>
        <p:nvSpPr>
          <p:cNvPr id="11" name="Plassholder for bilde 6">
            <a:extLst>
              <a:ext uri="{FF2B5EF4-FFF2-40B4-BE49-F238E27FC236}">
                <a16:creationId xmlns:a16="http://schemas.microsoft.com/office/drawing/2014/main" id="{0600E54E-CB6B-CD4F-8588-F57046088B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7999"/>
          </a:xfrm>
          <a:solidFill>
            <a:schemeClr val="bg1"/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D23CAD42-DCA4-E741-A105-BC7FB7704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4586" y="2203040"/>
            <a:ext cx="4616585" cy="978729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BDF353A1-8AFC-9C43-AE6F-5FE00F53C0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34587" y="3233394"/>
            <a:ext cx="4648116" cy="15090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96501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tellysbilde og eget bilde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D0A1A900-E325-6F4A-B580-D2BAB33B8F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2700000">
            <a:off x="9395922" y="4953828"/>
            <a:ext cx="6118829" cy="5920956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D2629F05-19F5-A441-A999-AF9576B716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262" y="5978945"/>
            <a:ext cx="1232200" cy="623348"/>
          </a:xfrm>
          <a:prstGeom prst="rect">
            <a:avLst/>
          </a:prstGeom>
        </p:spPr>
      </p:pic>
      <p:sp>
        <p:nvSpPr>
          <p:cNvPr id="11" name="Plassholder for bilde 6">
            <a:extLst>
              <a:ext uri="{FF2B5EF4-FFF2-40B4-BE49-F238E27FC236}">
                <a16:creationId xmlns:a16="http://schemas.microsoft.com/office/drawing/2014/main" id="{0600E54E-CB6B-CD4F-8588-F57046088B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7999"/>
          </a:xfrm>
          <a:solidFill>
            <a:schemeClr val="bg1"/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D23CAD42-DCA4-E741-A105-BC7FB7704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4586" y="2203040"/>
            <a:ext cx="4616585" cy="978729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BDF353A1-8AFC-9C43-AE6F-5FE00F53C0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34587" y="3233394"/>
            <a:ext cx="4648116" cy="209027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253661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tellysbilde og flyf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F3A71FAE-6EC4-ED4A-880E-C2CFF46EC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240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Bilde 29">
            <a:extLst>
              <a:ext uri="{FF2B5EF4-FFF2-40B4-BE49-F238E27FC236}">
                <a16:creationId xmlns:a16="http://schemas.microsoft.com/office/drawing/2014/main" id="{15C9108D-C0D3-D64F-B0EB-A6FB2EDFB5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54267" y="4528909"/>
            <a:ext cx="6118830" cy="5920957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D2629F05-19F5-A441-A999-AF9576B716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262" y="5978945"/>
            <a:ext cx="1232200" cy="623348"/>
          </a:xfrm>
          <a:prstGeom prst="rect">
            <a:avLst/>
          </a:prstGeom>
        </p:spPr>
      </p:pic>
      <p:sp>
        <p:nvSpPr>
          <p:cNvPr id="12" name="Tittel 1">
            <a:extLst>
              <a:ext uri="{FF2B5EF4-FFF2-40B4-BE49-F238E27FC236}">
                <a16:creationId xmlns:a16="http://schemas.microsoft.com/office/drawing/2014/main" id="{5EF8C563-1948-E641-A825-864167BDB7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872" y="5100552"/>
            <a:ext cx="7558169" cy="535531"/>
          </a:xfrm>
        </p:spPr>
        <p:txBody>
          <a:bodyPr anchor="t" anchorCtr="0">
            <a:spAutoFit/>
          </a:bodyPr>
          <a:lstStyle>
            <a:lvl1pPr algn="l"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A9D79A5F-5029-264E-9040-104E36576C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6872" y="4725838"/>
            <a:ext cx="7550287" cy="341632"/>
          </a:xfrm>
        </p:spPr>
        <p:txBody>
          <a:bodyPr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93755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a_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90888"/>
            <a:ext cx="10515600" cy="673769"/>
          </a:xfrm>
        </p:spPr>
        <p:txBody>
          <a:bodyPr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838200" y="1289050"/>
            <a:ext cx="10515600" cy="47752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2FB14D2C-3136-D646-B284-C8B6AB5B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66828"/>
            <a:ext cx="5226537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endParaRPr lang="nb-NO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67B741E3-EEA0-1C4C-8F64-6672D6BD7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5595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Tittel og innhold">
    <p:bg>
      <p:bgPr>
        <a:solidFill>
          <a:schemeClr val="accent6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90888"/>
            <a:ext cx="10515600" cy="673769"/>
          </a:xfrm>
        </p:spPr>
        <p:txBody>
          <a:bodyPr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838200" y="1289050"/>
            <a:ext cx="10515600" cy="4775200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2FB14D2C-3136-D646-B284-C8B6AB5B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66828"/>
            <a:ext cx="5226537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endParaRPr lang="nb-NO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67B741E3-EEA0-1C4C-8F64-6672D6BD7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123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tel og innhold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90888"/>
            <a:ext cx="10515600" cy="673769"/>
          </a:xfrm>
        </p:spPr>
        <p:txBody>
          <a:bodyPr anchor="b" anchorCtr="0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838200" y="1289050"/>
            <a:ext cx="10515600" cy="47752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2FB14D2C-3136-D646-B284-C8B6AB5B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66828"/>
            <a:ext cx="5226537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endParaRPr lang="nb-NO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67B741E3-EEA0-1C4C-8F64-6672D6BD7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39705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tel og innhold">
    <p:bg>
      <p:bgPr>
        <a:solidFill>
          <a:srgbClr val="FF5645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2FB14D2C-3136-D646-B284-C8B6AB5B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66828"/>
            <a:ext cx="5226537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endParaRPr lang="nb-NO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67B741E3-EEA0-1C4C-8F64-6672D6BD7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B56F03BD-844A-B64F-8180-076EF2D89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4526"/>
            <a:ext cx="10515600" cy="480131"/>
          </a:xfrm>
        </p:spPr>
        <p:txBody>
          <a:bodyPr anchor="b" anchorCtr="0">
            <a:sp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7CFAA2BD-3D63-924E-9351-A9BF10B95A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289050"/>
            <a:ext cx="10515600" cy="47752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34057180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tel og innhold">
    <p:bg>
      <p:bgPr>
        <a:solidFill>
          <a:schemeClr val="accent5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2FB14D2C-3136-D646-B284-C8B6AB5B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66828"/>
            <a:ext cx="5226537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endParaRPr lang="nb-NO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67B741E3-EEA0-1C4C-8F64-6672D6BD7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B56F03BD-844A-B64F-8180-076EF2D89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4526"/>
            <a:ext cx="10515600" cy="480131"/>
          </a:xfrm>
        </p:spPr>
        <p:txBody>
          <a:bodyPr anchor="b" anchorCtr="0">
            <a:sp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7CFAA2BD-3D63-924E-9351-A9BF10B95A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289050"/>
            <a:ext cx="10515600" cy="47752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16679502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til Verdikampan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e 17">
            <a:extLst>
              <a:ext uri="{FF2B5EF4-FFF2-40B4-BE49-F238E27FC236}">
                <a16:creationId xmlns:a16="http://schemas.microsoft.com/office/drawing/2014/main" id="{D2629F05-19F5-A441-A999-AF9576B716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0916" y="5871285"/>
            <a:ext cx="1376374" cy="696283"/>
          </a:xfrm>
          <a:prstGeom prst="rect">
            <a:avLst/>
          </a:prstGeom>
        </p:spPr>
      </p:pic>
      <p:sp>
        <p:nvSpPr>
          <p:cNvPr id="12" name="Tittel 1">
            <a:extLst>
              <a:ext uri="{FF2B5EF4-FFF2-40B4-BE49-F238E27FC236}">
                <a16:creationId xmlns:a16="http://schemas.microsoft.com/office/drawing/2014/main" id="{9F0D30A7-4A88-594F-B5B7-7DCAD91CE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3476" y="2711263"/>
            <a:ext cx="8405049" cy="784830"/>
          </a:xfrm>
        </p:spPr>
        <p:txBody>
          <a:bodyPr wrap="square" anchor="t" anchorCtr="0">
            <a:spAutoFit/>
          </a:bodyPr>
          <a:lstStyle>
            <a:lvl1pPr algn="ctr">
              <a:defRPr sz="5000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2731FF34-9DF6-3841-B5D6-40CFA5C6D4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3476" y="3526834"/>
            <a:ext cx="8405048" cy="500781"/>
          </a:xfrm>
        </p:spPr>
        <p:txBody>
          <a:bodyPr>
            <a:normAutofit/>
          </a:bodyPr>
          <a:lstStyle>
            <a:lvl1pPr marL="0" indent="0" algn="ctr">
              <a:buNone/>
              <a:defRPr sz="2600" b="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4" name="Bilde 11" descr="Et bilde som inneholder tekst, silhuetter&#10;&#10;Automatisk generert beskrivelse">
            <a:extLst>
              <a:ext uri="{FF2B5EF4-FFF2-40B4-BE49-F238E27FC236}">
                <a16:creationId xmlns:a16="http://schemas.microsoft.com/office/drawing/2014/main" id="{685CE85E-5179-E648-877D-C7A04382B1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502" y="-18108"/>
            <a:ext cx="5077147" cy="4017368"/>
          </a:xfrm>
          <a:prstGeom prst="rect">
            <a:avLst/>
          </a:prstGeom>
        </p:spPr>
      </p:pic>
      <p:pic>
        <p:nvPicPr>
          <p:cNvPr id="16" name="Bilde 9" descr="Et bilde som inneholder silhuetter&#10;&#10;Automatisk generert beskrivelse">
            <a:extLst>
              <a:ext uri="{FF2B5EF4-FFF2-40B4-BE49-F238E27FC236}">
                <a16:creationId xmlns:a16="http://schemas.microsoft.com/office/drawing/2014/main" id="{4CFAE45C-6629-EB46-A355-E065BF5321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72168" y="-20285"/>
            <a:ext cx="4246605" cy="3949423"/>
          </a:xfrm>
          <a:prstGeom prst="rect">
            <a:avLst/>
          </a:prstGeom>
        </p:spPr>
      </p:pic>
      <p:pic>
        <p:nvPicPr>
          <p:cNvPr id="17" name="Bilde 10" descr="Et bilde som inneholder pil&#10;&#10;Automatisk generert beskrivelse">
            <a:extLst>
              <a:ext uri="{FF2B5EF4-FFF2-40B4-BE49-F238E27FC236}">
                <a16:creationId xmlns:a16="http://schemas.microsoft.com/office/drawing/2014/main" id="{06000D30-053B-9E42-A27E-DB60C0939F8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25070" y="5021516"/>
            <a:ext cx="7219950" cy="186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148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tellysbilde og eget bilde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2C4A6E08-9B79-4B41-91F6-BA384B8B56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773" y="-32658"/>
            <a:ext cx="12257315" cy="691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7036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tellysbilde og eget bilde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478DEAB5-7D20-324B-91BD-2400795349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0916" y="5871285"/>
            <a:ext cx="1376374" cy="696283"/>
          </a:xfrm>
          <a:prstGeom prst="rect">
            <a:avLst/>
          </a:prstGeom>
        </p:spPr>
      </p:pic>
      <p:pic>
        <p:nvPicPr>
          <p:cNvPr id="5" name="Bilde 11" descr="Et bilde som inneholder tekst, silhuetter&#10;&#10;Automatisk generert beskrivelse">
            <a:extLst>
              <a:ext uri="{FF2B5EF4-FFF2-40B4-BE49-F238E27FC236}">
                <a16:creationId xmlns:a16="http://schemas.microsoft.com/office/drawing/2014/main" id="{CB4899A7-2CB3-8A45-939D-11FAC47DB1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502" y="-18108"/>
            <a:ext cx="5077147" cy="4017368"/>
          </a:xfrm>
          <a:prstGeom prst="rect">
            <a:avLst/>
          </a:prstGeom>
        </p:spPr>
      </p:pic>
      <p:pic>
        <p:nvPicPr>
          <p:cNvPr id="6" name="Bilde 9" descr="Et bilde som inneholder silhuetter&#10;&#10;Automatisk generert beskrivelse">
            <a:extLst>
              <a:ext uri="{FF2B5EF4-FFF2-40B4-BE49-F238E27FC236}">
                <a16:creationId xmlns:a16="http://schemas.microsoft.com/office/drawing/2014/main" id="{85CBD3D0-D354-AD40-A3FD-D238D90999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72168" y="-20285"/>
            <a:ext cx="4246605" cy="3949423"/>
          </a:xfrm>
          <a:prstGeom prst="rect">
            <a:avLst/>
          </a:prstGeom>
        </p:spPr>
      </p:pic>
      <p:pic>
        <p:nvPicPr>
          <p:cNvPr id="7" name="Bilde 10" descr="Et bilde som inneholder pil&#10;&#10;Automatisk generert beskrivelse">
            <a:extLst>
              <a:ext uri="{FF2B5EF4-FFF2-40B4-BE49-F238E27FC236}">
                <a16:creationId xmlns:a16="http://schemas.microsoft.com/office/drawing/2014/main" id="{7F390A2A-4639-A14B-91CE-5E4DC411E3C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25070" y="5021516"/>
            <a:ext cx="7219950" cy="186083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FA128BD3-6627-BC4A-BFCA-EE0DB283718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1771" y="0"/>
            <a:ext cx="12148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602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20a_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90888"/>
            <a:ext cx="10515600" cy="673769"/>
          </a:xfrm>
        </p:spPr>
        <p:txBody>
          <a:bodyPr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838200" y="1289050"/>
            <a:ext cx="10515600" cy="47752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2FB14D2C-3136-D646-B284-C8B6AB5B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77714"/>
            <a:ext cx="5226537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nb-NO"/>
              <a:t>Vi bygger fellesskap ved å være nære, åpne og nyskapende</a:t>
            </a:r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67B741E3-EEA0-1C4C-8F64-6672D6BD7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40895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tel og stort bilde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8346D9FC-D25A-CA44-9197-4ECC06F4470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407149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2FB14D2C-3136-D646-B284-C8B6AB5B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66828"/>
            <a:ext cx="5226537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endParaRPr lang="nb-NO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67B741E3-EEA0-1C4C-8F64-6672D6BD7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22C6887C-CEF2-9D43-806F-59436C473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872" y="883934"/>
            <a:ext cx="9205666" cy="1591961"/>
          </a:xfrm>
        </p:spPr>
        <p:txBody>
          <a:bodyPr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7405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tellysbilde og flyf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F3A71FAE-6EC4-ED4A-880E-C2CFF46ECE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B1645AC0-DAC1-8040-B402-4904FFFA57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792047" y="4388551"/>
            <a:ext cx="6118829" cy="5920956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6DF1CBC3-9CA9-AB44-8CE8-26E0D3A29A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262" y="5978945"/>
            <a:ext cx="1232200" cy="623348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5310E3F5-0662-4F43-BE3A-615F41B405C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535310" y="-2605285"/>
            <a:ext cx="4241800" cy="3822700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B071E0FB-3958-614D-9021-E68F0A286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872" y="5100552"/>
            <a:ext cx="7558169" cy="535531"/>
          </a:xfrm>
        </p:spPr>
        <p:txBody>
          <a:bodyPr anchor="t" anchorCtr="0">
            <a:spAutoFit/>
          </a:bodyPr>
          <a:lstStyle>
            <a:lvl1pPr algn="l"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EAEEFCC0-155B-F84A-BA8B-133D90F646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6872" y="4725838"/>
            <a:ext cx="7550287" cy="341632"/>
          </a:xfrm>
        </p:spPr>
        <p:txBody>
          <a:bodyPr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647169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Tittel og innhol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90888"/>
            <a:ext cx="5542722" cy="1178886"/>
          </a:xfrm>
        </p:spPr>
        <p:txBody>
          <a:bodyPr anchor="b" anchorCtr="0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838200" y="1828800"/>
            <a:ext cx="5542722" cy="423545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3" name="Plassholder for bilde 12"/>
          <p:cNvSpPr>
            <a:spLocks noGrp="1"/>
          </p:cNvSpPr>
          <p:nvPr>
            <p:ph type="pic" sz="quarter" idx="14"/>
          </p:nvPr>
        </p:nvSpPr>
        <p:spPr>
          <a:xfrm>
            <a:off x="6878638" y="258763"/>
            <a:ext cx="4999037" cy="588327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F8BD407-6081-874E-A9A3-1B060666F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3AD0357-F34B-7040-97A5-92D8C4F9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Tittel og innhold 1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5999" y="490888"/>
            <a:ext cx="5730843" cy="1178886"/>
          </a:xfrm>
        </p:spPr>
        <p:txBody>
          <a:bodyPr anchor="b" anchorCtr="0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6095999" y="1828800"/>
            <a:ext cx="5730843" cy="423545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3" name="Plassholder for bilde 1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730844" cy="64008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285708A-EFEA-1B4E-AF33-C345BAB7A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673D040-6267-0C42-AB00-EFF649536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77924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Tittel og innhold og film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0" y="490888"/>
            <a:ext cx="5739896" cy="1178886"/>
          </a:xfrm>
        </p:spPr>
        <p:txBody>
          <a:bodyPr anchor="b" anchorCtr="0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6095999" y="1828800"/>
            <a:ext cx="5739897" cy="423545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4" name="Plassholder for media 3">
            <a:extLst>
              <a:ext uri="{FF2B5EF4-FFF2-40B4-BE49-F238E27FC236}">
                <a16:creationId xmlns:a16="http://schemas.microsoft.com/office/drawing/2014/main" id="{4062B055-9C9F-F541-934F-814692D0B41C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0" y="0"/>
            <a:ext cx="5739897" cy="6409853"/>
          </a:xfrm>
        </p:spPr>
        <p:txBody>
          <a:bodyPr/>
          <a:lstStyle/>
          <a:p>
            <a:r>
              <a:rPr lang="nb-NO"/>
              <a:t>Klikk ikonet for å legge til media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C499A72-D534-D645-BBE4-941B906EA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E039EC8-B686-3B43-B5A8-5FDDCE8C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57718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Tittel og innhol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90888"/>
            <a:ext cx="5542722" cy="1178886"/>
          </a:xfrm>
        </p:spPr>
        <p:txBody>
          <a:bodyPr anchor="b" anchorCtr="0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838200" y="1828800"/>
            <a:ext cx="5542722" cy="423545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4"/>
          </p:nvPr>
        </p:nvSpPr>
        <p:spPr>
          <a:xfrm>
            <a:off x="6818243" y="3299791"/>
            <a:ext cx="5118170" cy="2893047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bilde 3"/>
          <p:cNvSpPr>
            <a:spLocks noGrp="1"/>
          </p:cNvSpPr>
          <p:nvPr>
            <p:ph type="pic" sz="quarter" idx="15"/>
          </p:nvPr>
        </p:nvSpPr>
        <p:spPr>
          <a:xfrm>
            <a:off x="6818244" y="238538"/>
            <a:ext cx="2484782" cy="291216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bilde 3"/>
          <p:cNvSpPr>
            <a:spLocks noGrp="1"/>
          </p:cNvSpPr>
          <p:nvPr>
            <p:ph type="pic" sz="quarter" idx="16"/>
          </p:nvPr>
        </p:nvSpPr>
        <p:spPr>
          <a:xfrm>
            <a:off x="9442175" y="238538"/>
            <a:ext cx="2484782" cy="291216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558C8EA5-02BB-9C47-8A85-3E643FE83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D5892793-5BE6-4843-BE16-206E0BA05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Tittel og innhol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90888"/>
            <a:ext cx="5542722" cy="1178886"/>
          </a:xfrm>
        </p:spPr>
        <p:txBody>
          <a:bodyPr anchor="b" anchorCtr="0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838200" y="1828800"/>
            <a:ext cx="5542722" cy="423545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7" name="Plassholder for bilde 3"/>
          <p:cNvSpPr>
            <a:spLocks noGrp="1"/>
          </p:cNvSpPr>
          <p:nvPr>
            <p:ph type="pic" sz="quarter" idx="15"/>
          </p:nvPr>
        </p:nvSpPr>
        <p:spPr>
          <a:xfrm>
            <a:off x="6818244" y="238538"/>
            <a:ext cx="2484782" cy="291216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bilde 3"/>
          <p:cNvSpPr>
            <a:spLocks noGrp="1"/>
          </p:cNvSpPr>
          <p:nvPr>
            <p:ph type="pic" sz="quarter" idx="16"/>
          </p:nvPr>
        </p:nvSpPr>
        <p:spPr>
          <a:xfrm>
            <a:off x="9442175" y="238538"/>
            <a:ext cx="2484782" cy="291216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bilde 3">
            <a:extLst>
              <a:ext uri="{FF2B5EF4-FFF2-40B4-BE49-F238E27FC236}">
                <a16:creationId xmlns:a16="http://schemas.microsoft.com/office/drawing/2014/main" id="{FB63A9BE-6783-1345-82DE-593E1E59C7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18244" y="3289851"/>
            <a:ext cx="2484782" cy="291216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468A1D8C-83B4-AB47-9CC6-9B0DCFE92D9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42175" y="3289851"/>
            <a:ext cx="2484782" cy="291216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F97D5817-765D-9B40-8810-18A2FE10E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F1365BA0-BB82-ED41-A442-998E426AF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26490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Tittel og innhol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90888"/>
            <a:ext cx="5542722" cy="1178886"/>
          </a:xfrm>
        </p:spPr>
        <p:txBody>
          <a:bodyPr anchor="b" anchorCtr="0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838200" y="1828800"/>
            <a:ext cx="5542722" cy="423545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4"/>
          </p:nvPr>
        </p:nvSpPr>
        <p:spPr>
          <a:xfrm>
            <a:off x="6818243" y="3299791"/>
            <a:ext cx="5118170" cy="2893047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bilde 3">
            <a:extLst>
              <a:ext uri="{FF2B5EF4-FFF2-40B4-BE49-F238E27FC236}">
                <a16:creationId xmlns:a16="http://schemas.microsoft.com/office/drawing/2014/main" id="{35ABEF24-2B31-9D40-A344-2721F9CF246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18243" y="258417"/>
            <a:ext cx="5118170" cy="2893047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7E22E64B-DD23-9B43-9E73-221BBE811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4CBCB306-B391-4E45-9043-B42D4CE73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45310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Tittel og innhold 1 bilde u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90888"/>
            <a:ext cx="10571922" cy="671990"/>
          </a:xfrm>
        </p:spPr>
        <p:txBody>
          <a:bodyPr anchor="b" anchorCtr="0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838199" y="1302026"/>
            <a:ext cx="10552043" cy="140141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4"/>
          </p:nvPr>
        </p:nvSpPr>
        <p:spPr>
          <a:xfrm>
            <a:off x="218661" y="2872409"/>
            <a:ext cx="11717752" cy="3320429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E0AF50-24ED-A04C-826D-40F82EC9D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6EF1DC-5D60-C44E-86B3-A7EB8D7EF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3 bilder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/>
          <p:cNvSpPr>
            <a:spLocks noGrp="1"/>
          </p:cNvSpPr>
          <p:nvPr>
            <p:ph type="pic" sz="quarter" idx="19"/>
          </p:nvPr>
        </p:nvSpPr>
        <p:spPr>
          <a:xfrm>
            <a:off x="416368" y="670560"/>
            <a:ext cx="3723737" cy="5522278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bilde 9">
            <a:extLst>
              <a:ext uri="{FF2B5EF4-FFF2-40B4-BE49-F238E27FC236}">
                <a16:creationId xmlns:a16="http://schemas.microsoft.com/office/drawing/2014/main" id="{48F298E3-BC1D-D340-9279-A0F17247D7E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83798" y="670560"/>
            <a:ext cx="3723737" cy="552227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bilde 9">
            <a:extLst>
              <a:ext uri="{FF2B5EF4-FFF2-40B4-BE49-F238E27FC236}">
                <a16:creationId xmlns:a16="http://schemas.microsoft.com/office/drawing/2014/main" id="{04A6BF55-D4CB-B74C-B8B5-D772BF2AFE7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51229" y="670560"/>
            <a:ext cx="3723737" cy="552227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E3835F8B-31B8-F547-9EB0-FC89EE4F81F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5925" y="209550"/>
            <a:ext cx="3724275" cy="382588"/>
          </a:xfrm>
        </p:spPr>
        <p:txBody>
          <a:bodyPr anchor="b" anchorCtr="1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AA2555ED-CAD7-7B4C-9D2F-B6429306457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91240" y="209550"/>
            <a:ext cx="3724275" cy="382588"/>
          </a:xfrm>
        </p:spPr>
        <p:txBody>
          <a:bodyPr anchor="b" anchorCtr="1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0E5AE79D-E2B6-CC4C-BDD0-34D5E901278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49136" y="209550"/>
            <a:ext cx="3724275" cy="382588"/>
          </a:xfrm>
        </p:spPr>
        <p:txBody>
          <a:bodyPr anchor="b" anchorCtr="1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E109C8A1-EB8C-6F4F-87B7-5C659287D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D8525B14-775A-D143-AA97-4B2737321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Tittel og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90888"/>
            <a:ext cx="10571922" cy="671990"/>
          </a:xfrm>
        </p:spPr>
        <p:txBody>
          <a:bodyPr anchor="b" anchorCtr="0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288925" y="1371600"/>
            <a:ext cx="11637963" cy="48006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CE49C346-E722-9448-83CD-B77EADC6F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2027CB56-A361-CB4D-B404-2D5E8187A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Tittel og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90888"/>
            <a:ext cx="10571922" cy="671990"/>
          </a:xfrm>
        </p:spPr>
        <p:txBody>
          <a:bodyPr anchor="b" anchorCtr="0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media 3">
            <a:extLst>
              <a:ext uri="{FF2B5EF4-FFF2-40B4-BE49-F238E27FC236}">
                <a16:creationId xmlns:a16="http://schemas.microsoft.com/office/drawing/2014/main" id="{5539F54F-7F9C-8045-94AC-875DC969E0DB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222250" y="1327150"/>
            <a:ext cx="11785600" cy="4943475"/>
          </a:xfrm>
        </p:spPr>
        <p:txBody>
          <a:bodyPr/>
          <a:lstStyle/>
          <a:p>
            <a:r>
              <a:rPr lang="nb-NO"/>
              <a:t>Klikk ikonet for å legge til media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0AE4A29-0041-1045-BC53-A5BD02C15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B369798-587E-154C-8302-CC839F2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7272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tellysbilde og flyf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F3A71FAE-6EC4-ED4A-880E-C2CFF46ECE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B1645AC0-DAC1-8040-B402-4904FFFA57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739449" y="4608009"/>
            <a:ext cx="6118829" cy="5920956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6DF1CBC3-9CA9-AB44-8CE8-26E0D3A29A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262" y="5978945"/>
            <a:ext cx="1232200" cy="62334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8098FB00-A05A-7849-8B6D-D771E2612F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872" y="5100552"/>
            <a:ext cx="7558169" cy="535531"/>
          </a:xfrm>
        </p:spPr>
        <p:txBody>
          <a:bodyPr anchor="t" anchorCtr="0">
            <a:spAutoFit/>
          </a:bodyPr>
          <a:lstStyle>
            <a:lvl1pPr algn="l"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C0D01AA5-6B7F-D442-89E7-1EC0A6F4CA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6872" y="4725838"/>
            <a:ext cx="7550287" cy="341632"/>
          </a:xfrm>
        </p:spPr>
        <p:txBody>
          <a:bodyPr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789881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_Tittel og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>
            <a:extLst>
              <a:ext uri="{FF2B5EF4-FFF2-40B4-BE49-F238E27FC236}">
                <a16:creationId xmlns:a16="http://schemas.microsoft.com/office/drawing/2014/main" id="{A5241791-A502-DB4A-A778-2D36CE6F832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475413"/>
          </a:xfrm>
        </p:spPr>
        <p:txBody>
          <a:bodyPr/>
          <a:lstStyle/>
          <a:p>
            <a:r>
              <a:rPr lang="nb-NO"/>
              <a:t>Klikk ikonet for å legge til media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90888"/>
            <a:ext cx="10571922" cy="67199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effectLst>
                  <a:outerShdw blurRad="127000" dist="12700" dir="2700000" algn="tl" rotWithShape="0">
                    <a:prstClr val="black"/>
                  </a:outerShdw>
                </a:effectLst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38B31FB-92B9-4543-895B-680EE474C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C8CDB08-8148-BF44-A6E0-B7D1AC28B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88112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6_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>
            <a:extLst>
              <a:ext uri="{FF2B5EF4-FFF2-40B4-BE49-F238E27FC236}">
                <a16:creationId xmlns:a16="http://schemas.microsoft.com/office/drawing/2014/main" id="{A5241791-A502-DB4A-A778-2D36CE6F832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1"/>
            <a:ext cx="12192000" cy="6409852"/>
          </a:xfrm>
        </p:spPr>
        <p:txBody>
          <a:bodyPr/>
          <a:lstStyle/>
          <a:p>
            <a:r>
              <a:rPr lang="nb-NO"/>
              <a:t>Klikk ikonet for å legge til media</a:t>
            </a:r>
          </a:p>
        </p:txBody>
      </p:sp>
      <p:sp>
        <p:nvSpPr>
          <p:cNvPr id="3" name="Plassholder for bunntekst 4">
            <a:extLst>
              <a:ext uri="{FF2B5EF4-FFF2-40B4-BE49-F238E27FC236}">
                <a16:creationId xmlns:a16="http://schemas.microsoft.com/office/drawing/2014/main" id="{A32A3F0C-9053-F748-8A90-E75E927F3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B2A0FB8E-61E6-B846-845D-8829A232D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94561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7_Bilde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745163"/>
            <a:ext cx="11085513" cy="536575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nb-NO" dirty="0"/>
              <a:t>Klikk for å legge til billedtekst</a:t>
            </a:r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6"/>
          </p:nvPr>
        </p:nvSpPr>
        <p:spPr>
          <a:xfrm>
            <a:off x="277813" y="249238"/>
            <a:ext cx="11645900" cy="533717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95B340DB-8127-D743-B768-E25031AA0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A3E2BEF9-DE42-EA42-9738-107C3606D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8_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288925" y="288925"/>
            <a:ext cx="11658600" cy="58928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3" name="Plassholder for bunntekst 4">
            <a:extLst>
              <a:ext uri="{FF2B5EF4-FFF2-40B4-BE49-F238E27FC236}">
                <a16:creationId xmlns:a16="http://schemas.microsoft.com/office/drawing/2014/main" id="{46F23F43-A805-BC47-8AD5-918F5AE05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5">
            <a:extLst>
              <a:ext uri="{FF2B5EF4-FFF2-40B4-BE49-F238E27FC236}">
                <a16:creationId xmlns:a16="http://schemas.microsoft.com/office/drawing/2014/main" id="{61178646-54F6-EC41-95E7-989731FBB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9_Tittel og innhold 4 bilder u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90888"/>
            <a:ext cx="10571922" cy="671990"/>
          </a:xfrm>
        </p:spPr>
        <p:txBody>
          <a:bodyPr anchor="b" anchorCtr="0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838199" y="1302026"/>
            <a:ext cx="10552043" cy="140141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4"/>
          </p:nvPr>
        </p:nvSpPr>
        <p:spPr>
          <a:xfrm>
            <a:off x="3219882" y="2872409"/>
            <a:ext cx="2763079" cy="3320429"/>
          </a:xfrm>
        </p:spPr>
        <p:txBody>
          <a:bodyPr numCol="1" spcCol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bilde 3"/>
          <p:cNvSpPr>
            <a:spLocks noGrp="1"/>
          </p:cNvSpPr>
          <p:nvPr>
            <p:ph type="pic" sz="quarter" idx="15"/>
          </p:nvPr>
        </p:nvSpPr>
        <p:spPr>
          <a:xfrm>
            <a:off x="228005" y="2872408"/>
            <a:ext cx="2763079" cy="3320429"/>
          </a:xfrm>
        </p:spPr>
        <p:txBody>
          <a:bodyPr numCol="1" spcCol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bilde 3"/>
          <p:cNvSpPr>
            <a:spLocks noGrp="1"/>
          </p:cNvSpPr>
          <p:nvPr>
            <p:ph type="pic" sz="quarter" idx="16"/>
          </p:nvPr>
        </p:nvSpPr>
        <p:spPr>
          <a:xfrm>
            <a:off x="9203635" y="2872409"/>
            <a:ext cx="2763079" cy="3320429"/>
          </a:xfrm>
        </p:spPr>
        <p:txBody>
          <a:bodyPr numCol="1" spcCol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3" name="Plassholder for bilde 3"/>
          <p:cNvSpPr>
            <a:spLocks noGrp="1"/>
          </p:cNvSpPr>
          <p:nvPr>
            <p:ph type="pic" sz="quarter" idx="17"/>
          </p:nvPr>
        </p:nvSpPr>
        <p:spPr>
          <a:xfrm>
            <a:off x="6211759" y="2872408"/>
            <a:ext cx="2763079" cy="3320429"/>
          </a:xfrm>
        </p:spPr>
        <p:txBody>
          <a:bodyPr numCol="1" spcCol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6CC2957D-4B75-4E4E-883D-9510CD412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CC05A619-D801-4744-80AE-303F7EFB9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_Tittel og innhold 2 bilder u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90888"/>
            <a:ext cx="10571922" cy="671990"/>
          </a:xfrm>
        </p:spPr>
        <p:txBody>
          <a:bodyPr anchor="b" anchorCtr="0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838199" y="1302026"/>
            <a:ext cx="10552043" cy="140141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9"/>
          </p:nvPr>
        </p:nvSpPr>
        <p:spPr>
          <a:xfrm>
            <a:off x="149225" y="2871788"/>
            <a:ext cx="5764213" cy="332105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5" name="Plassholder for bilde 9"/>
          <p:cNvSpPr>
            <a:spLocks noGrp="1"/>
          </p:cNvSpPr>
          <p:nvPr>
            <p:ph type="pic" sz="quarter" idx="20"/>
          </p:nvPr>
        </p:nvSpPr>
        <p:spPr>
          <a:xfrm>
            <a:off x="6212094" y="2871788"/>
            <a:ext cx="5764213" cy="332105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D8F0580D-70B1-7146-9F97-341086165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02679FA1-4E38-5A4D-8235-616993A75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1_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9"/>
          </p:nvPr>
        </p:nvSpPr>
        <p:spPr>
          <a:xfrm>
            <a:off x="149225" y="195943"/>
            <a:ext cx="5764213" cy="599689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5" name="Plassholder for bilde 9"/>
          <p:cNvSpPr>
            <a:spLocks noGrp="1"/>
          </p:cNvSpPr>
          <p:nvPr>
            <p:ph type="pic" sz="quarter" idx="20"/>
          </p:nvPr>
        </p:nvSpPr>
        <p:spPr>
          <a:xfrm>
            <a:off x="6212094" y="195943"/>
            <a:ext cx="5764213" cy="599689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025328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4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4">
            <a:extLst>
              <a:ext uri="{FF2B5EF4-FFF2-40B4-BE49-F238E27FC236}">
                <a16:creationId xmlns:a16="http://schemas.microsoft.com/office/drawing/2014/main" id="{F0D62EEE-A14B-D04E-8BD8-031158EA6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lysbildenummer 5">
            <a:extLst>
              <a:ext uri="{FF2B5EF4-FFF2-40B4-BE49-F238E27FC236}">
                <a16:creationId xmlns:a16="http://schemas.microsoft.com/office/drawing/2014/main" id="{ACBD658C-C559-9A47-BE61-8E2BEAB3F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8427720"/>
      </p:ext>
    </p:extLst>
  </p:cSld>
  <p:clrMapOvr>
    <a:masterClrMapping/>
  </p:clrMapOvr>
  <p:transition spd="slow" advTm="60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tellysbilde og rådhuse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A7836325-9D54-B34A-B0B2-DF92C7047C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746" b="391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Bilde 29">
            <a:extLst>
              <a:ext uri="{FF2B5EF4-FFF2-40B4-BE49-F238E27FC236}">
                <a16:creationId xmlns:a16="http://schemas.microsoft.com/office/drawing/2014/main" id="{15C9108D-C0D3-D64F-B0EB-A6FB2EDFB5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32585" y="3542163"/>
            <a:ext cx="6118830" cy="5920957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D2629F05-19F5-A441-A999-AF9576B716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262" y="5978945"/>
            <a:ext cx="1232200" cy="623348"/>
          </a:xfrm>
          <a:prstGeom prst="rect">
            <a:avLst/>
          </a:prstGeom>
        </p:spPr>
      </p:pic>
      <p:pic>
        <p:nvPicPr>
          <p:cNvPr id="52" name="Bilde 51">
            <a:extLst>
              <a:ext uri="{FF2B5EF4-FFF2-40B4-BE49-F238E27FC236}">
                <a16:creationId xmlns:a16="http://schemas.microsoft.com/office/drawing/2014/main" id="{5890E6CA-31EC-7D4C-A79A-1DA4C2AC273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4620000">
            <a:off x="9735956" y="1384927"/>
            <a:ext cx="1766612" cy="2034280"/>
          </a:xfrm>
          <a:prstGeom prst="rect">
            <a:avLst/>
          </a:prstGeom>
        </p:spPr>
      </p:pic>
      <p:pic>
        <p:nvPicPr>
          <p:cNvPr id="54" name="Bilde 53">
            <a:extLst>
              <a:ext uri="{FF2B5EF4-FFF2-40B4-BE49-F238E27FC236}">
                <a16:creationId xmlns:a16="http://schemas.microsoft.com/office/drawing/2014/main" id="{4F966EDC-1405-7948-8DE5-1F4CC70A989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498362" y="-2505553"/>
            <a:ext cx="4241800" cy="3822700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2B86903F-3DBD-7046-AFE3-7ADBE19D5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872" y="1263685"/>
            <a:ext cx="7037907" cy="535531"/>
          </a:xfrm>
        </p:spPr>
        <p:txBody>
          <a:bodyPr anchor="t" anchorCtr="0">
            <a:spAutoFit/>
          </a:bodyPr>
          <a:lstStyle>
            <a:lvl1pPr algn="l"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1D07A11C-E280-644C-A290-F760E28BC8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6872" y="850226"/>
            <a:ext cx="4353827" cy="38479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1059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tellysbilde lill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D0A1A900-E325-6F4A-B580-D2BAB33B8F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57251" y="4457944"/>
            <a:ext cx="6118829" cy="5920957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D2629F05-19F5-A441-A999-AF9576B716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262" y="5978945"/>
            <a:ext cx="1232200" cy="623348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F09D0B27-39AF-874A-B2AE-AC7821761BC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553284" y="1896319"/>
            <a:ext cx="1766611" cy="203428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4A42E85C-C449-EF4D-A848-94F74657A63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8498362" y="-2505553"/>
            <a:ext cx="4241800" cy="3822700"/>
          </a:xfrm>
          <a:prstGeom prst="rect">
            <a:avLst/>
          </a:prstGeom>
        </p:spPr>
      </p:pic>
      <p:sp>
        <p:nvSpPr>
          <p:cNvPr id="12" name="Tittel 1">
            <a:extLst>
              <a:ext uri="{FF2B5EF4-FFF2-40B4-BE49-F238E27FC236}">
                <a16:creationId xmlns:a16="http://schemas.microsoft.com/office/drawing/2014/main" id="{9F0D30A7-4A88-594F-B5B7-7DCAD91CE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872" y="2364022"/>
            <a:ext cx="7061556" cy="535531"/>
          </a:xfrm>
        </p:spPr>
        <p:txBody>
          <a:bodyPr anchor="t" anchorCtr="0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2731FF34-9DF6-3841-B5D6-40CFA5C6D4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871" y="3478231"/>
            <a:ext cx="7077321" cy="165576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D3E62C32-4EE7-8247-A622-767FCFB50A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6872" y="1950563"/>
            <a:ext cx="7069438" cy="38479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8786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tellysbilde lys blå">
    <p:bg>
      <p:bgPr>
        <a:solidFill>
          <a:schemeClr val="accent6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D0A1A900-E325-6F4A-B580-D2BAB33B8F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2700000">
            <a:off x="9269798" y="4725229"/>
            <a:ext cx="6118829" cy="5920956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D2629F05-19F5-A441-A999-AF9576B716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262" y="5978945"/>
            <a:ext cx="1232200" cy="623348"/>
          </a:xfrm>
          <a:prstGeom prst="rect">
            <a:avLst/>
          </a:prstGeom>
        </p:spPr>
      </p:pic>
      <p:sp>
        <p:nvSpPr>
          <p:cNvPr id="12" name="Tittel 1">
            <a:extLst>
              <a:ext uri="{FF2B5EF4-FFF2-40B4-BE49-F238E27FC236}">
                <a16:creationId xmlns:a16="http://schemas.microsoft.com/office/drawing/2014/main" id="{9F0D30A7-4A88-594F-B5B7-7DCAD91CE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872" y="2364022"/>
            <a:ext cx="7707942" cy="535531"/>
          </a:xfrm>
        </p:spPr>
        <p:txBody>
          <a:bodyPr anchor="t" anchorCtr="0">
            <a:sp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2731FF34-9DF6-3841-B5D6-40CFA5C6D4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872" y="3549176"/>
            <a:ext cx="7747356" cy="1655762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D3E62C32-4EE7-8247-A622-767FCFB50A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6872" y="1958312"/>
            <a:ext cx="7715825" cy="38479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429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tellysbilde gul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D0A1A900-E325-6F4A-B580-D2BAB33B8F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2700000">
            <a:off x="9269798" y="4725229"/>
            <a:ext cx="6118829" cy="5920956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D2629F05-19F5-A441-A999-AF9576B716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262" y="5978945"/>
            <a:ext cx="1232200" cy="62334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6323186E-61A1-AA4C-85C2-254A865F9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872" y="2364022"/>
            <a:ext cx="7707942" cy="535531"/>
          </a:xfrm>
        </p:spPr>
        <p:txBody>
          <a:bodyPr anchor="t" anchorCtr="0">
            <a:sp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F5F1575F-3B85-6847-943B-FBABDB06AF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872" y="3549176"/>
            <a:ext cx="7747356" cy="1655762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948142C5-04FC-A448-8F81-5FFEA1A0FB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6872" y="1950563"/>
            <a:ext cx="7715825" cy="38479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29313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tellysbilde rosa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D0A1A900-E325-6F4A-B580-D2BAB33B8F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2700000">
            <a:off x="9269798" y="4725229"/>
            <a:ext cx="6118829" cy="5920956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D2629F05-19F5-A441-A999-AF9576B716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262" y="5978945"/>
            <a:ext cx="1232200" cy="62334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15624918-1E5C-9949-B648-081AD2C7A3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872" y="2364022"/>
            <a:ext cx="7707942" cy="535531"/>
          </a:xfrm>
        </p:spPr>
        <p:txBody>
          <a:bodyPr anchor="t" anchorCtr="0">
            <a:sp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E89F59AB-E976-CA4B-9FF1-3E2BD693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872" y="3549176"/>
            <a:ext cx="7747356" cy="1655762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BA091226-8901-374B-950A-52F1C17D97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6872" y="1950563"/>
            <a:ext cx="7715825" cy="38479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09819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6408580"/>
            <a:ext cx="12192000" cy="4494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14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48492" y="6442975"/>
            <a:ext cx="476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fld id="{D00DF6C2-B078-1C44-8738-7E8A6798AE5D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34654" y="6527112"/>
            <a:ext cx="2291045" cy="219608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AF5F240C-993B-794A-8489-514F0AF962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0170"/>
            <a:ext cx="5226537" cy="351000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87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07" r:id="rId3"/>
    <p:sldLayoutId id="2147483714" r:id="rId4"/>
    <p:sldLayoutId id="2147483708" r:id="rId5"/>
    <p:sldLayoutId id="2147483705" r:id="rId6"/>
    <p:sldLayoutId id="2147483715" r:id="rId7"/>
    <p:sldLayoutId id="2147483716" r:id="rId8"/>
    <p:sldLayoutId id="2147483717" r:id="rId9"/>
    <p:sldLayoutId id="2147483682" r:id="rId10"/>
    <p:sldLayoutId id="2147483696" r:id="rId11"/>
    <p:sldLayoutId id="2147483681" r:id="rId12"/>
    <p:sldLayoutId id="214748369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650" r:id="rId20"/>
    <p:sldLayoutId id="2147483710" r:id="rId21"/>
    <p:sldLayoutId id="2147483698" r:id="rId22"/>
    <p:sldLayoutId id="2147483699" r:id="rId23"/>
    <p:sldLayoutId id="2147483724" r:id="rId24"/>
    <p:sldLayoutId id="2147483725" r:id="rId25"/>
    <p:sldLayoutId id="2147483726" r:id="rId26"/>
    <p:sldLayoutId id="2147483727" r:id="rId27"/>
    <p:sldLayoutId id="2147483728" r:id="rId28"/>
    <p:sldLayoutId id="2147483700" r:id="rId29"/>
    <p:sldLayoutId id="2147483672" r:id="rId30"/>
    <p:sldLayoutId id="2147483687" r:id="rId31"/>
    <p:sldLayoutId id="2147483688" r:id="rId32"/>
    <p:sldLayoutId id="2147483673" r:id="rId33"/>
    <p:sldLayoutId id="2147483694" r:id="rId34"/>
    <p:sldLayoutId id="2147483693" r:id="rId35"/>
    <p:sldLayoutId id="2147483674" r:id="rId36"/>
    <p:sldLayoutId id="2147483680" r:id="rId37"/>
    <p:sldLayoutId id="2147483677" r:id="rId38"/>
    <p:sldLayoutId id="2147483686" r:id="rId39"/>
    <p:sldLayoutId id="2147483684" r:id="rId40"/>
    <p:sldLayoutId id="2147483685" r:id="rId41"/>
    <p:sldLayoutId id="2147483678" r:id="rId42"/>
    <p:sldLayoutId id="2147483679" r:id="rId43"/>
    <p:sldLayoutId id="2147483675" r:id="rId44"/>
    <p:sldLayoutId id="2147483676" r:id="rId45"/>
    <p:sldLayoutId id="2147483691" r:id="rId46"/>
    <p:sldLayoutId id="2147483690" r:id="rId4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70000"/>
        <a:buFont typeface="Wingdings" charset="2"/>
        <a:buChar char="§"/>
        <a:defRPr sz="18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70000"/>
        <a:buFont typeface="Wingdings" charset="2"/>
        <a:buChar char="§"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70000"/>
        <a:buFont typeface="Wingdings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6E052F83-1E52-522E-277B-4BA8519CC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9055" y="3347563"/>
            <a:ext cx="6148487" cy="3914607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AE81A94-D67F-B644-A842-AE2F36C38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3878" y="104502"/>
            <a:ext cx="7061556" cy="4413516"/>
          </a:xfrm>
        </p:spPr>
        <p:txBody>
          <a:bodyPr/>
          <a:lstStyle/>
          <a:p>
            <a:r>
              <a:rPr lang="nb-NO" sz="9600" dirty="0">
                <a:solidFill>
                  <a:schemeClr val="bg2"/>
                </a:solidFill>
              </a:rPr>
              <a:t>Legevaktbil</a:t>
            </a:r>
            <a:r>
              <a:rPr lang="nb-NO" sz="5400" dirty="0"/>
              <a:t>	</a:t>
            </a:r>
            <a:br>
              <a:rPr lang="nb-NO" sz="5400" dirty="0"/>
            </a:br>
            <a:r>
              <a:rPr lang="nb-NO" sz="5700" dirty="0"/>
              <a:t>Stavanger legevakt</a:t>
            </a:r>
            <a:br>
              <a:rPr lang="nb-NO" sz="5400" dirty="0"/>
            </a:br>
            <a:br>
              <a:rPr lang="nb-NO" sz="5400" dirty="0"/>
            </a:br>
            <a:endParaRPr lang="nb-NO" sz="5400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2195B893-DF43-014F-AB34-0FF5829F7F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85414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F83AEB33-7690-C793-D099-8FEC04962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160" y="1066318"/>
            <a:ext cx="3667230" cy="5256696"/>
          </a:xfrm>
        </p:spPr>
        <p:txBody>
          <a:bodyPr>
            <a:normAutofit/>
          </a:bodyPr>
          <a:lstStyle/>
          <a:p>
            <a:r>
              <a:rPr lang="nb-NO" dirty="0"/>
              <a:t>Hastegrad</a:t>
            </a:r>
          </a:p>
          <a:p>
            <a:r>
              <a:rPr lang="nb-NO" dirty="0">
                <a:solidFill>
                  <a:srgbClr val="FF0000"/>
                </a:solidFill>
              </a:rPr>
              <a:t>Rød hastegrad: </a:t>
            </a:r>
          </a:p>
          <a:p>
            <a:r>
              <a:rPr lang="nb-NO" dirty="0"/>
              <a:t>Åpenbart akutte tilfeller, gjerne uklar problemstilling eller etter anmodning fra AMK og/eller ambulansetjenesten. </a:t>
            </a:r>
          </a:p>
          <a:p>
            <a:r>
              <a:rPr lang="nb-NO" dirty="0"/>
              <a:t>Oppdragene: direkte fra AMK eller via LVS</a:t>
            </a:r>
          </a:p>
          <a:p>
            <a:endParaRPr lang="nb-NO" dirty="0"/>
          </a:p>
          <a:p>
            <a:r>
              <a:rPr lang="nb-NO" dirty="0">
                <a:solidFill>
                  <a:schemeClr val="bg2"/>
                </a:solidFill>
              </a:rPr>
              <a:t>Gul hastegrad</a:t>
            </a:r>
            <a:r>
              <a:rPr lang="nb-NO" dirty="0"/>
              <a:t>: </a:t>
            </a:r>
          </a:p>
          <a:p>
            <a:r>
              <a:rPr lang="nb-NO" dirty="0"/>
              <a:t>Både sykebesøk og utalarmeringer fra AMK.</a:t>
            </a:r>
          </a:p>
          <a:p>
            <a:endParaRPr lang="nb-NO" dirty="0"/>
          </a:p>
          <a:p>
            <a:r>
              <a:rPr lang="nb-NO" dirty="0">
                <a:solidFill>
                  <a:schemeClr val="accent5"/>
                </a:solidFill>
              </a:rPr>
              <a:t>Grønn hastegrad: </a:t>
            </a:r>
          </a:p>
          <a:p>
            <a:r>
              <a:rPr lang="nb-NO" dirty="0"/>
              <a:t>Oppdrag som ikke prioriteres, som syning av mors på sykehjem eller bistand til PVK- innleggelse.</a:t>
            </a:r>
          </a:p>
          <a:p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CDDD76-CE09-3723-126D-31907A87FB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2160" y="534986"/>
            <a:ext cx="7069438" cy="384793"/>
          </a:xfrm>
        </p:spPr>
        <p:txBody>
          <a:bodyPr>
            <a:normAutofit/>
          </a:bodyPr>
          <a:lstStyle/>
          <a:p>
            <a:r>
              <a:rPr lang="nb-NO" sz="2000" b="1" dirty="0">
                <a:solidFill>
                  <a:schemeClr val="bg2"/>
                </a:solidFill>
              </a:rPr>
              <a:t>Legevaktbil – type oppdrag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A90519C-EA88-3AE3-2345-556D47CD7B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462262"/>
              </p:ext>
            </p:extLst>
          </p:nvPr>
        </p:nvGraphicFramePr>
        <p:xfrm>
          <a:off x="4997116" y="208547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6024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F83AEB33-7690-C793-D099-8FEC04962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160" y="1066318"/>
            <a:ext cx="5488008" cy="5256696"/>
          </a:xfrm>
        </p:spPr>
        <p:txBody>
          <a:bodyPr>
            <a:normAutofit/>
          </a:bodyPr>
          <a:lstStyle/>
          <a:p>
            <a:r>
              <a:rPr lang="nb-NO" sz="2000" dirty="0"/>
              <a:t>Leger:</a:t>
            </a:r>
          </a:p>
          <a:p>
            <a:r>
              <a:rPr lang="nb-NO" dirty="0"/>
              <a:t>Primært kommunalt ansatte leger, unntaksvis «private leger». </a:t>
            </a:r>
          </a:p>
          <a:p>
            <a:r>
              <a:rPr lang="nb-NO" dirty="0"/>
              <a:t>Bemannet døgnet rundt, hele uken, hele året. </a:t>
            </a:r>
          </a:p>
          <a:p>
            <a:r>
              <a:rPr lang="nb-NO" dirty="0"/>
              <a:t>Tredelt skift.</a:t>
            </a:r>
          </a:p>
          <a:p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CDDD76-CE09-3723-126D-31907A87FB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2160" y="520390"/>
            <a:ext cx="7069438" cy="384793"/>
          </a:xfrm>
        </p:spPr>
        <p:txBody>
          <a:bodyPr>
            <a:normAutofit/>
          </a:bodyPr>
          <a:lstStyle/>
          <a:p>
            <a:r>
              <a:rPr lang="nb-NO" sz="2000" b="1" dirty="0">
                <a:solidFill>
                  <a:schemeClr val="bg2"/>
                </a:solidFill>
              </a:rPr>
              <a:t>Legevaktbil – bemanning</a:t>
            </a:r>
          </a:p>
        </p:txBody>
      </p:sp>
    </p:spTree>
    <p:extLst>
      <p:ext uri="{BB962C8B-B14F-4D97-AF65-F5344CB8AC3E}">
        <p14:creationId xmlns:p14="http://schemas.microsoft.com/office/powerpoint/2010/main" val="2845193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F83AEB33-7690-C793-D099-8FEC04962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159" y="1090863"/>
            <a:ext cx="7653694" cy="5710990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Legevaktbilen kjøres av legevaktsykepleier</a:t>
            </a:r>
          </a:p>
          <a:p>
            <a:r>
              <a:rPr lang="nb-NO" dirty="0"/>
              <a:t>- samme teamet «ute» som «inne»</a:t>
            </a:r>
          </a:p>
          <a:p>
            <a:r>
              <a:rPr lang="nb-NO" dirty="0"/>
              <a:t>- rekruttere  </a:t>
            </a:r>
          </a:p>
          <a:p>
            <a:r>
              <a:rPr lang="nb-NO" dirty="0"/>
              <a:t>- beholde gode sykepleiere med lang erfaring</a:t>
            </a:r>
          </a:p>
          <a:p>
            <a:r>
              <a:rPr lang="nb-NO" dirty="0"/>
              <a:t>- variert turnus og oppgaver</a:t>
            </a:r>
          </a:p>
          <a:p>
            <a:pPr marL="285750" indent="-285750">
              <a:buFontTx/>
              <a:buChar char="-"/>
            </a:pPr>
            <a:endParaRPr lang="nb-NO" dirty="0"/>
          </a:p>
          <a:p>
            <a:r>
              <a:rPr lang="nb-NO" dirty="0"/>
              <a:t>Veldig attraktivt, lang venteliste. </a:t>
            </a:r>
          </a:p>
          <a:p>
            <a:r>
              <a:rPr lang="nb-NO" dirty="0"/>
              <a:t>Får dermed de som er mest motivert for denne type arbeid.</a:t>
            </a:r>
          </a:p>
          <a:p>
            <a:pPr>
              <a:lnSpc>
                <a:spcPct val="120000"/>
              </a:lnSpc>
            </a:pPr>
            <a:r>
              <a:rPr lang="nb-NO" dirty="0"/>
              <a:t>For å komme på ventelisten - deltatt på minst tre hospiteringer. </a:t>
            </a:r>
          </a:p>
          <a:p>
            <a:pPr>
              <a:lnSpc>
                <a:spcPct val="120000"/>
              </a:lnSpc>
            </a:pPr>
            <a:r>
              <a:rPr lang="nb-NO" dirty="0"/>
              <a:t>Utdanningen er kostbar og vi ønsker at de som skal bemanne legevaktbilen er forberedt på hva de kan vente i </a:t>
            </a:r>
            <a:r>
              <a:rPr lang="nb-NO" dirty="0" err="1"/>
              <a:t>prehospitalt</a:t>
            </a:r>
            <a:r>
              <a:rPr lang="nb-NO" dirty="0"/>
              <a:t> arbeid.</a:t>
            </a:r>
          </a:p>
          <a:p>
            <a:pPr>
              <a:lnSpc>
                <a:spcPct val="120000"/>
              </a:lnSpc>
            </a:pPr>
            <a:r>
              <a:rPr lang="nb-NO" dirty="0"/>
              <a:t>Gjennomføres en todelt fysisk test - løfte en ambulansebåre med en voksen mann og «trappetesten» - gå opp tre etasjer med utstyr til hjertestans, for så å gjennomføre en runde DHLR.</a:t>
            </a:r>
          </a:p>
          <a:p>
            <a:pPr>
              <a:lnSpc>
                <a:spcPct val="120000"/>
              </a:lnSpc>
            </a:pPr>
            <a:r>
              <a:rPr lang="nb-NO" dirty="0"/>
              <a:t>Til slutt velger avdelingsleder for sykepleierne ut kandidater som kommer på den endelige listen. </a:t>
            </a:r>
          </a:p>
          <a:p>
            <a:r>
              <a:rPr lang="nb-NO" dirty="0"/>
              <a:t>Her vurderes og tas i betraktning: </a:t>
            </a:r>
          </a:p>
          <a:p>
            <a:pPr marL="285750" indent="-285750">
              <a:buFontTx/>
              <a:buChar char="-"/>
            </a:pPr>
            <a:r>
              <a:rPr lang="nb-NO" dirty="0"/>
              <a:t>Robusthet</a:t>
            </a:r>
          </a:p>
          <a:p>
            <a:pPr marL="285750" indent="-285750">
              <a:buFontTx/>
              <a:buChar char="-"/>
            </a:pPr>
            <a:r>
              <a:rPr lang="nb-NO" dirty="0"/>
              <a:t>Egnethet</a:t>
            </a:r>
          </a:p>
          <a:p>
            <a:pPr marL="285750" indent="-285750">
              <a:buFontTx/>
              <a:buChar char="-"/>
            </a:pPr>
            <a:r>
              <a:rPr lang="nb-NO" dirty="0"/>
              <a:t>Motivasjon</a:t>
            </a:r>
          </a:p>
          <a:p>
            <a:pPr marL="285750" indent="-285750">
              <a:buFontTx/>
              <a:buChar char="-"/>
            </a:pPr>
            <a:r>
              <a:rPr lang="nb-NO" dirty="0"/>
              <a:t>Annen relevant erfaring</a:t>
            </a:r>
          </a:p>
          <a:p>
            <a:pPr marL="285750" indent="-285750">
              <a:buFontTx/>
              <a:buChar char="-"/>
            </a:pPr>
            <a:r>
              <a:rPr lang="nb-NO" dirty="0"/>
              <a:t>Ansiennitet</a:t>
            </a:r>
          </a:p>
          <a:p>
            <a:endParaRPr lang="nb-NO" dirty="0"/>
          </a:p>
          <a:p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CDDD76-CE09-3723-126D-31907A87FB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2159" y="530836"/>
            <a:ext cx="7069438" cy="384793"/>
          </a:xfrm>
        </p:spPr>
        <p:txBody>
          <a:bodyPr>
            <a:normAutofit/>
          </a:bodyPr>
          <a:lstStyle/>
          <a:p>
            <a:r>
              <a:rPr lang="nb-NO" sz="2000" b="1" dirty="0">
                <a:solidFill>
                  <a:schemeClr val="bg2"/>
                </a:solidFill>
              </a:rPr>
              <a:t>Legevaktbil – bemanning</a:t>
            </a:r>
          </a:p>
        </p:txBody>
      </p:sp>
    </p:spTree>
    <p:extLst>
      <p:ext uri="{BB962C8B-B14F-4D97-AF65-F5344CB8AC3E}">
        <p14:creationId xmlns:p14="http://schemas.microsoft.com/office/powerpoint/2010/main" val="285216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F83AEB33-7690-C793-D099-8FEC04962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159" y="1066318"/>
            <a:ext cx="6867629" cy="52566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Krav og opplæring: </a:t>
            </a:r>
          </a:p>
          <a:p>
            <a:r>
              <a:rPr lang="nb-NO" dirty="0"/>
              <a:t>Norsk autorisasjon som lege, skal være i spesialiseringsløp / sykepleier</a:t>
            </a:r>
          </a:p>
          <a:p>
            <a:r>
              <a:rPr lang="nb-NO" dirty="0"/>
              <a:t>Gyldig AHLR-kurs</a:t>
            </a:r>
          </a:p>
          <a:p>
            <a:r>
              <a:rPr lang="nb-NO" dirty="0"/>
              <a:t>Nødnettsopplæring</a:t>
            </a:r>
          </a:p>
          <a:p>
            <a:r>
              <a:rPr lang="nb-NO" dirty="0"/>
              <a:t>Akuttmedisinkurs for legevaktpersonell </a:t>
            </a:r>
          </a:p>
          <a:p>
            <a:r>
              <a:rPr lang="nb-NO" dirty="0"/>
              <a:t>Nasjonalt grunnkurs for masseskadetriagering </a:t>
            </a:r>
          </a:p>
          <a:p>
            <a:r>
              <a:rPr lang="nb-NO" dirty="0"/>
              <a:t>Helsetjenestens organisering på skadested </a:t>
            </a:r>
          </a:p>
          <a:p>
            <a:r>
              <a:rPr lang="nb-NO" dirty="0"/>
              <a:t>PLIVO nettkurs </a:t>
            </a:r>
          </a:p>
          <a:p>
            <a:r>
              <a:rPr lang="nb-NO" dirty="0"/>
              <a:t>PLIVO øvelse - ved første anledning </a:t>
            </a:r>
          </a:p>
          <a:p>
            <a:r>
              <a:rPr lang="nb-NO" dirty="0"/>
              <a:t>Opplæringsdager – legevaktbil</a:t>
            </a:r>
          </a:p>
          <a:p>
            <a:r>
              <a:rPr lang="nb-NO" dirty="0"/>
              <a:t>Utrykningskurs (sykepleiere) - dekkes av arbeidsgiver mot bindingstid</a:t>
            </a:r>
            <a:endParaRPr lang="nb-NO" dirty="0"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CDDD76-CE09-3723-126D-31907A87FB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2159" y="530836"/>
            <a:ext cx="7069438" cy="384793"/>
          </a:xfrm>
        </p:spPr>
        <p:txBody>
          <a:bodyPr>
            <a:normAutofit/>
          </a:bodyPr>
          <a:lstStyle/>
          <a:p>
            <a:r>
              <a:rPr lang="nb-NO" sz="2000" b="1" dirty="0">
                <a:solidFill>
                  <a:schemeClr val="bg2"/>
                </a:solidFill>
              </a:rPr>
              <a:t>Legevaktbil – opplæring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D04B400-FC45-0B7A-6DF9-7B5ADE17D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24882"/>
            <a:ext cx="5686833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5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F83AEB33-7690-C793-D099-8FEC04962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159" y="1066318"/>
            <a:ext cx="6867629" cy="52566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Opplæringsdager – legevaktbil</a:t>
            </a:r>
          </a:p>
          <a:p>
            <a:r>
              <a:rPr lang="nb-NO" dirty="0"/>
              <a:t>Sykepleiere: </a:t>
            </a:r>
          </a:p>
          <a:p>
            <a:r>
              <a:rPr lang="nb-NO" dirty="0"/>
              <a:t>1 dag med opplæring utstyr, bil og rutiner</a:t>
            </a:r>
          </a:p>
          <a:p>
            <a:r>
              <a:rPr lang="nb-NO" dirty="0"/>
              <a:t>1 dag som aktiv hospitant, fortrinnsvis med glidende overgang til å være aktiv</a:t>
            </a:r>
          </a:p>
          <a:p>
            <a:r>
              <a:rPr lang="nb-NO" dirty="0"/>
              <a:t>1 dag som selvstendig, men med en erfaren sykepleier som er med som «back-up».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Leger: </a:t>
            </a:r>
          </a:p>
          <a:p>
            <a:r>
              <a:rPr lang="nb-NO" dirty="0"/>
              <a:t>1 dag som hospitant på legevaktbilen, samt opplæring i utstyr, bil og rutiner. Kartlesing er en viktig kunnskap som vektlegges.</a:t>
            </a:r>
          </a:p>
          <a:p>
            <a:r>
              <a:rPr lang="nb-NO" dirty="0"/>
              <a:t>1 dag som selvstendig, men med en erfaren lege som er med som «back-up».</a:t>
            </a:r>
          </a:p>
          <a:p>
            <a:r>
              <a:rPr lang="nb-NO" dirty="0"/>
              <a:t>Oppfølgingssamtale noe senere for å avklare om det er huller i opplæringen eller for å avklare spørsmål.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Veldig god erfaring med denne opplæringsmodellen</a:t>
            </a:r>
          </a:p>
          <a:p>
            <a:endParaRPr lang="nb-NO" dirty="0">
              <a:solidFill>
                <a:srgbClr val="FFFFFF"/>
              </a:solidFill>
              <a:cs typeface="Arial" panose="020B060402020202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>
              <a:cs typeface="Arial" panose="020B0604020202020204"/>
            </a:endParaRPr>
          </a:p>
          <a:p>
            <a:endParaRPr lang="nb-NO" dirty="0">
              <a:cs typeface="Arial" panose="020B0604020202020204"/>
            </a:endParaRPr>
          </a:p>
          <a:p>
            <a:endParaRPr lang="nb-NO" dirty="0">
              <a:cs typeface="Arial" panose="020B0604020202020204"/>
            </a:endParaRP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CDDD76-CE09-3723-126D-31907A87FB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2159" y="534986"/>
            <a:ext cx="7069438" cy="384793"/>
          </a:xfrm>
        </p:spPr>
        <p:txBody>
          <a:bodyPr>
            <a:normAutofit/>
          </a:bodyPr>
          <a:lstStyle/>
          <a:p>
            <a:r>
              <a:rPr lang="nb-NO" sz="2000" b="1" dirty="0">
                <a:solidFill>
                  <a:schemeClr val="bg2"/>
                </a:solidFill>
              </a:rPr>
              <a:t>Legevaktbil – opplæring</a:t>
            </a:r>
          </a:p>
        </p:txBody>
      </p:sp>
    </p:spTree>
    <p:extLst>
      <p:ext uri="{BB962C8B-B14F-4D97-AF65-F5344CB8AC3E}">
        <p14:creationId xmlns:p14="http://schemas.microsoft.com/office/powerpoint/2010/main" val="38396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F83AEB33-7690-C793-D099-8FEC04962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159" y="1066318"/>
            <a:ext cx="6867629" cy="525669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b-NO" dirty="0">
              <a:cs typeface="Arial"/>
            </a:endParaRPr>
          </a:p>
          <a:p>
            <a:r>
              <a:rPr lang="nb-NO" dirty="0">
                <a:ea typeface="+mn-lt"/>
                <a:cs typeface="+mn-lt"/>
              </a:rPr>
              <a:t>Temadager hvert kvartal – forskjellig tema, AHLR hvert år</a:t>
            </a:r>
            <a:endParaRPr lang="en-US" dirty="0">
              <a:ea typeface="+mn-lt"/>
              <a:cs typeface="+mn-lt"/>
            </a:endParaRPr>
          </a:p>
          <a:p>
            <a:r>
              <a:rPr lang="nb-NO" dirty="0"/>
              <a:t>Vedlikeholdstrening utrykningskjøring - egen utrykningsinstruks i </a:t>
            </a:r>
            <a:r>
              <a:rPr lang="nb-NO" dirty="0" err="1"/>
              <a:t>hht</a:t>
            </a:r>
            <a:r>
              <a:rPr lang="nb-NO" dirty="0"/>
              <a:t>. </a:t>
            </a:r>
            <a:r>
              <a:rPr lang="nb-NO" dirty="0" err="1"/>
              <a:t>Utr</a:t>
            </a:r>
            <a:r>
              <a:rPr lang="nb-NO" dirty="0"/>
              <a:t>. Forskriften</a:t>
            </a:r>
            <a:endParaRPr lang="en-US" dirty="0">
              <a:ea typeface="+mn-lt"/>
              <a:cs typeface="+mn-lt"/>
            </a:endParaRPr>
          </a:p>
          <a:p>
            <a:r>
              <a:rPr lang="nb-NO" dirty="0"/>
              <a:t>Egen utrykningsinstruktør</a:t>
            </a:r>
            <a:endParaRPr lang="en-US" dirty="0">
              <a:ea typeface="+mn-lt"/>
              <a:cs typeface="+mn-lt"/>
            </a:endParaRPr>
          </a:p>
          <a:p>
            <a:r>
              <a:rPr lang="nb-NO" dirty="0"/>
              <a:t>Utleie av utrykningsinstruktør</a:t>
            </a:r>
            <a:endParaRPr lang="en-US" dirty="0">
              <a:ea typeface="+mn-lt"/>
              <a:cs typeface="+mn-lt"/>
            </a:endParaRPr>
          </a:p>
          <a:p>
            <a:endParaRPr lang="nb-NO" b="1" dirty="0">
              <a:ea typeface="+mn-lt"/>
              <a:cs typeface="+mn-lt"/>
            </a:endParaRPr>
          </a:p>
          <a:p>
            <a:r>
              <a:rPr lang="nb-NO" b="1" dirty="0"/>
              <a:t>Takk for meg! </a:t>
            </a:r>
            <a:endParaRPr lang="nb-NO" b="1" dirty="0">
              <a:cs typeface="Arial" panose="020B0604020202020204"/>
            </a:endParaRPr>
          </a:p>
          <a:p>
            <a:endParaRPr lang="nb-NO" dirty="0"/>
          </a:p>
          <a:p>
            <a:endParaRPr lang="nb-NO" dirty="0">
              <a:solidFill>
                <a:srgbClr val="FFFFFF"/>
              </a:solidFill>
              <a:cs typeface="Arial" panose="020B060402020202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>
              <a:cs typeface="Arial" panose="020B0604020202020204"/>
            </a:endParaRPr>
          </a:p>
          <a:p>
            <a:endParaRPr lang="nb-NO" dirty="0">
              <a:cs typeface="Arial" panose="020B0604020202020204"/>
            </a:endParaRPr>
          </a:p>
          <a:p>
            <a:endParaRPr lang="nb-NO" dirty="0">
              <a:cs typeface="Arial" panose="020B0604020202020204"/>
            </a:endParaRP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CDDD76-CE09-3723-126D-31907A87FB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2159" y="534986"/>
            <a:ext cx="7069438" cy="3847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2000" b="1" dirty="0">
                <a:solidFill>
                  <a:schemeClr val="bg2"/>
                </a:solidFill>
              </a:rPr>
              <a:t>Legevaktbil – kvalitetssikring</a:t>
            </a:r>
          </a:p>
        </p:txBody>
      </p:sp>
    </p:spTree>
    <p:extLst>
      <p:ext uri="{BB962C8B-B14F-4D97-AF65-F5344CB8AC3E}">
        <p14:creationId xmlns:p14="http://schemas.microsoft.com/office/powerpoint/2010/main" val="367056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5A09DAA8-821C-A5B5-DE72-297434043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284" y="574609"/>
            <a:ext cx="9641305" cy="5866295"/>
          </a:xfrm>
        </p:spPr>
        <p:txBody>
          <a:bodyPr>
            <a:normAutofit fontScale="92500" lnSpcReduction="10000"/>
          </a:bodyPr>
          <a:lstStyle/>
          <a:p>
            <a:r>
              <a:rPr lang="nb-NO" sz="1900" b="1" dirty="0">
                <a:solidFill>
                  <a:schemeClr val="bg2"/>
                </a:solidFill>
              </a:rPr>
              <a:t>Stavanger legevakt: </a:t>
            </a:r>
          </a:p>
          <a:p>
            <a:r>
              <a:rPr lang="nb-NO" sz="1900" i="0" dirty="0">
                <a:effectLst/>
                <a:latin typeface="TT Norms Pro"/>
              </a:rPr>
              <a:t>Legevaktstasjon Stavanger</a:t>
            </a:r>
          </a:p>
          <a:p>
            <a:r>
              <a:rPr lang="nb-NO" sz="1900" dirty="0">
                <a:latin typeface="TT Norms Pro"/>
              </a:rPr>
              <a:t>Legevaktbil</a:t>
            </a:r>
            <a:endParaRPr lang="nb-NO" sz="1900" i="0" dirty="0">
              <a:effectLst/>
              <a:latin typeface="TT Norms Pro"/>
            </a:endParaRPr>
          </a:p>
          <a:p>
            <a:endParaRPr lang="nb-NO" sz="1900" dirty="0"/>
          </a:p>
          <a:p>
            <a:r>
              <a:rPr lang="nb-NO" sz="1900" dirty="0"/>
              <a:t>Stavanger kommune (utenom Finnøy og Rennesøy): </a:t>
            </a:r>
          </a:p>
          <a:p>
            <a:r>
              <a:rPr lang="nb-NO" sz="1900" b="0" i="0" dirty="0">
                <a:effectLst/>
                <a:latin typeface="TT Norms Pro"/>
              </a:rPr>
              <a:t>137 661 innbyggere </a:t>
            </a:r>
          </a:p>
          <a:p>
            <a:endParaRPr lang="nb-NO" sz="1900" b="0" i="0" dirty="0">
              <a:effectLst/>
              <a:latin typeface="TT Norms Pro"/>
            </a:endParaRPr>
          </a:p>
          <a:p>
            <a:r>
              <a:rPr lang="nb-NO" sz="1900" dirty="0">
                <a:latin typeface="TT Norms Pro"/>
              </a:rPr>
              <a:t>Randaberg kommune: </a:t>
            </a:r>
          </a:p>
          <a:p>
            <a:r>
              <a:rPr lang="nb-NO" sz="1900" dirty="0">
                <a:latin typeface="TT Norms Pro"/>
              </a:rPr>
              <a:t>11 671 </a:t>
            </a:r>
          </a:p>
          <a:p>
            <a:endParaRPr lang="nb-NO" sz="1900" dirty="0">
              <a:latin typeface="TT Norms Pro"/>
            </a:endParaRPr>
          </a:p>
          <a:p>
            <a:r>
              <a:rPr lang="nb-NO" sz="1900" dirty="0">
                <a:latin typeface="TT Norms Pro"/>
              </a:rPr>
              <a:t>Sola kommune: </a:t>
            </a:r>
          </a:p>
          <a:p>
            <a:r>
              <a:rPr lang="nb-NO" sz="1900" dirty="0">
                <a:latin typeface="TT Norms Pro"/>
              </a:rPr>
              <a:t>28 315 </a:t>
            </a:r>
          </a:p>
          <a:p>
            <a:endParaRPr lang="nb-NO" sz="1900" dirty="0">
              <a:latin typeface="TT Norms Pro"/>
            </a:endParaRPr>
          </a:p>
          <a:p>
            <a:r>
              <a:rPr lang="nb-NO" sz="1900" b="1" i="0" dirty="0">
                <a:effectLst/>
                <a:latin typeface="TT Norms Pro"/>
              </a:rPr>
              <a:t>Totalt 177 647</a:t>
            </a:r>
          </a:p>
          <a:p>
            <a:endParaRPr lang="nb-NO" sz="1900" b="1" i="0" dirty="0">
              <a:effectLst/>
              <a:latin typeface="TT Norms Pro"/>
            </a:endParaRPr>
          </a:p>
          <a:p>
            <a:endParaRPr lang="nb-NO" sz="1900" b="1" dirty="0">
              <a:latin typeface="TT Norms Pro"/>
            </a:endParaRPr>
          </a:p>
          <a:p>
            <a:r>
              <a:rPr lang="nb-NO" sz="1900" dirty="0">
                <a:latin typeface="TT Norms Pro"/>
              </a:rPr>
              <a:t>Lengste distanse: 43,7 km.</a:t>
            </a:r>
          </a:p>
          <a:p>
            <a:endParaRPr lang="nb-NO" dirty="0">
              <a:latin typeface="TT Norms Pro"/>
            </a:endParaRPr>
          </a:p>
          <a:p>
            <a:pPr marL="285750" indent="-285750">
              <a:buFontTx/>
              <a:buChar char="-"/>
            </a:pPr>
            <a:endParaRPr lang="nb-NO" b="0" i="0" dirty="0">
              <a:effectLst/>
              <a:latin typeface="TT Norms Pro"/>
            </a:endParaRPr>
          </a:p>
          <a:p>
            <a:endParaRPr lang="nb-NO" dirty="0">
              <a:latin typeface="TT Norms Pro"/>
            </a:endParaRPr>
          </a:p>
          <a:p>
            <a:endParaRPr lang="nb-NO" b="0" i="0" dirty="0">
              <a:effectLst/>
              <a:latin typeface="TT Norms Pro"/>
            </a:endParaRPr>
          </a:p>
          <a:p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42166D9E-F89C-0AE5-63D9-DBDAFC5B2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485" y="-1070555"/>
            <a:ext cx="5999747" cy="792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008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5A09DAA8-821C-A5B5-DE72-297434043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30218"/>
            <a:ext cx="4435642" cy="6283393"/>
          </a:xfrm>
        </p:spPr>
        <p:txBody>
          <a:bodyPr>
            <a:normAutofit lnSpcReduction="10000"/>
          </a:bodyPr>
          <a:lstStyle/>
          <a:p>
            <a:r>
              <a:rPr lang="nb-NO" sz="2300" b="1" dirty="0">
                <a:solidFill>
                  <a:srgbClr val="FFFF00"/>
                </a:solidFill>
              </a:rPr>
              <a:t>Stavanger legevakt - legevaktsentral: </a:t>
            </a:r>
          </a:p>
          <a:p>
            <a:endParaRPr lang="nb-NO" sz="1800" dirty="0"/>
          </a:p>
          <a:p>
            <a:r>
              <a:rPr lang="nb-NO" sz="1800" dirty="0"/>
              <a:t>Stavanger kommune </a:t>
            </a:r>
            <a:r>
              <a:rPr lang="nb-NO" sz="1800" dirty="0" err="1"/>
              <a:t>Inkl</a:t>
            </a:r>
            <a:r>
              <a:rPr lang="nb-NO" sz="1800" dirty="0"/>
              <a:t> Finnøy </a:t>
            </a:r>
          </a:p>
          <a:p>
            <a:r>
              <a:rPr lang="nb-NO" sz="1800" dirty="0"/>
              <a:t>og Rennesøy: </a:t>
            </a:r>
            <a:r>
              <a:rPr lang="nb-NO" sz="1800" b="0" i="0" dirty="0">
                <a:effectLst/>
                <a:latin typeface="TT Norms Pro"/>
              </a:rPr>
              <a:t>146 011 innbyggere</a:t>
            </a:r>
          </a:p>
          <a:p>
            <a:r>
              <a:rPr lang="nb-NO" sz="1800" dirty="0">
                <a:latin typeface="TT Norms Pro"/>
              </a:rPr>
              <a:t>Randaberg kommune: 11 671 </a:t>
            </a:r>
          </a:p>
          <a:p>
            <a:r>
              <a:rPr lang="nb-NO" sz="1800" dirty="0">
                <a:latin typeface="TT Norms Pro"/>
              </a:rPr>
              <a:t>Sola kommune: 28 315</a:t>
            </a:r>
            <a:endParaRPr lang="nb-NO" sz="1800" b="0" i="0" dirty="0">
              <a:effectLst/>
              <a:latin typeface="TT Norms Pro"/>
            </a:endParaRPr>
          </a:p>
          <a:p>
            <a:r>
              <a:rPr lang="nb-NO" sz="1800" dirty="0">
                <a:latin typeface="TT Norms Pro"/>
              </a:rPr>
              <a:t>Kv</a:t>
            </a:r>
            <a:r>
              <a:rPr lang="nb-NO" sz="1800" b="0" i="0" dirty="0">
                <a:effectLst/>
                <a:latin typeface="TT Norms Pro"/>
              </a:rPr>
              <a:t>itsøy kommune: 535 </a:t>
            </a:r>
          </a:p>
          <a:p>
            <a:r>
              <a:rPr lang="nb-NO" sz="1800" b="0" i="0" dirty="0">
                <a:effectLst/>
                <a:latin typeface="TT Norms Pro"/>
              </a:rPr>
              <a:t>Hjelmeland kommune: 2619 </a:t>
            </a:r>
          </a:p>
          <a:p>
            <a:r>
              <a:rPr lang="nb-NO" sz="1800" b="0" i="0" dirty="0">
                <a:effectLst/>
                <a:latin typeface="TT Norms Pro"/>
              </a:rPr>
              <a:t>Strand kommune (kun natt): 13 474</a:t>
            </a:r>
          </a:p>
          <a:p>
            <a:r>
              <a:rPr lang="nb-NO" sz="1800" b="1" i="0" dirty="0">
                <a:effectLst/>
                <a:latin typeface="TT Norms Pro"/>
              </a:rPr>
              <a:t>Totalt 189 151 / 202 625 (natt)</a:t>
            </a:r>
          </a:p>
          <a:p>
            <a:endParaRPr lang="nb-NO" sz="1800" dirty="0">
              <a:latin typeface="TT Norms Pro"/>
            </a:endParaRPr>
          </a:p>
          <a:p>
            <a:endParaRPr lang="nb-NO" sz="1800" dirty="0">
              <a:latin typeface="TT Norms Pro"/>
            </a:endParaRPr>
          </a:p>
          <a:p>
            <a:r>
              <a:rPr lang="nb-NO" sz="1800" b="0" i="0" dirty="0">
                <a:effectLst/>
                <a:latin typeface="TT Norms Pro"/>
              </a:rPr>
              <a:t>Ryfylke legevakt:</a:t>
            </a:r>
          </a:p>
          <a:p>
            <a:r>
              <a:rPr lang="nb-NO" sz="1800" b="0" i="0" dirty="0">
                <a:effectLst/>
                <a:latin typeface="TT Norms Pro"/>
              </a:rPr>
              <a:t>Hjelmeland</a:t>
            </a:r>
          </a:p>
          <a:p>
            <a:r>
              <a:rPr lang="nb-NO" sz="1800" dirty="0">
                <a:latin typeface="TT Norms Pro"/>
              </a:rPr>
              <a:t>Kvitsøy</a:t>
            </a:r>
          </a:p>
          <a:p>
            <a:r>
              <a:rPr lang="nb-NO" sz="1800" dirty="0">
                <a:latin typeface="TT Norms Pro"/>
              </a:rPr>
              <a:t>De nye kommunedelene av Stavanger; </a:t>
            </a:r>
          </a:p>
          <a:p>
            <a:r>
              <a:rPr lang="nb-NO" sz="1800" dirty="0">
                <a:latin typeface="TT Norms Pro"/>
              </a:rPr>
              <a:t>Rennesøy og Finnøy</a:t>
            </a:r>
          </a:p>
          <a:p>
            <a:pPr marL="285750" indent="-285750">
              <a:buFontTx/>
              <a:buChar char="-"/>
            </a:pPr>
            <a:endParaRPr lang="nb-NO" b="0" i="0" dirty="0">
              <a:effectLst/>
              <a:latin typeface="TT Norms Pro"/>
            </a:endParaRPr>
          </a:p>
          <a:p>
            <a:endParaRPr lang="nb-NO" dirty="0">
              <a:latin typeface="TT Norms Pro"/>
            </a:endParaRPr>
          </a:p>
          <a:p>
            <a:endParaRPr lang="nb-NO" b="0" i="0" dirty="0">
              <a:effectLst/>
              <a:latin typeface="TT Norms Pro"/>
            </a:endParaRP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0BA47E7-5DE1-03EC-FD50-12163B2CE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629" y="341149"/>
            <a:ext cx="9022234" cy="651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20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F83AEB33-7690-C793-D099-8FEC04962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271" y="1079936"/>
            <a:ext cx="8177866" cy="1655762"/>
          </a:xfrm>
        </p:spPr>
        <p:txBody>
          <a:bodyPr>
            <a:normAutofit/>
          </a:bodyPr>
          <a:lstStyle/>
          <a:p>
            <a:r>
              <a:rPr lang="nb-NO" sz="1800" dirty="0"/>
              <a:t>Bilen: uniformert i </a:t>
            </a:r>
            <a:r>
              <a:rPr lang="nb-NO" sz="1800" dirty="0" err="1"/>
              <a:t>hht</a:t>
            </a:r>
            <a:r>
              <a:rPr lang="nb-NO" sz="1800" dirty="0"/>
              <a:t>. </a:t>
            </a:r>
            <a:r>
              <a:rPr lang="nb-NO" sz="1800" i="1" dirty="0"/>
              <a:t>Krav til godkjenning og bruk av ambulanser og andre helserelaterte kjøretøyer i de akuttmedisinske tjenestene </a:t>
            </a:r>
            <a:r>
              <a:rPr lang="nb-NO" sz="1800" dirty="0"/>
              <a:t>(IS-12/2015).</a:t>
            </a:r>
          </a:p>
          <a:p>
            <a:r>
              <a:rPr lang="nb-NO" sz="1800" dirty="0"/>
              <a:t>Blålys og godkjent utrykningskjøretøy.</a:t>
            </a:r>
          </a:p>
          <a:p>
            <a:r>
              <a:rPr lang="nb-NO" sz="1800" dirty="0"/>
              <a:t>Hyllesystem for utstyret montert for best mulig ergonomi og sikring av utstyr.</a:t>
            </a:r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CDDD76-CE09-3723-126D-31907A87FB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1" y="530836"/>
            <a:ext cx="7069438" cy="384793"/>
          </a:xfrm>
        </p:spPr>
        <p:txBody>
          <a:bodyPr/>
          <a:lstStyle/>
          <a:p>
            <a:r>
              <a:rPr lang="nb-NO" b="1" dirty="0">
                <a:solidFill>
                  <a:schemeClr val="bg2"/>
                </a:solidFill>
              </a:rPr>
              <a:t>Legevaktbil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2B52433-1D89-0299-0405-BF301AA87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8260"/>
            <a:ext cx="6412832" cy="422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1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F83AEB33-7690-C793-D099-8FEC04962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271" y="958515"/>
            <a:ext cx="8185887" cy="3596339"/>
          </a:xfrm>
        </p:spPr>
        <p:txBody>
          <a:bodyPr>
            <a:normAutofit lnSpcReduction="10000"/>
          </a:bodyPr>
          <a:lstStyle/>
          <a:p>
            <a:r>
              <a:rPr lang="nb-NO" sz="1800" dirty="0"/>
              <a:t>Forprosjekt for ny legevaktbil</a:t>
            </a:r>
          </a:p>
          <a:p>
            <a:pPr marL="342900" indent="-342900">
              <a:buFontTx/>
              <a:buChar char="-"/>
            </a:pPr>
            <a:r>
              <a:rPr lang="nb-NO" sz="1800" dirty="0"/>
              <a:t>Egne erfaringer</a:t>
            </a:r>
          </a:p>
          <a:p>
            <a:pPr marL="342900" indent="-342900">
              <a:buFontTx/>
              <a:buChar char="-"/>
            </a:pPr>
            <a:r>
              <a:rPr lang="nb-NO" sz="1800" dirty="0"/>
              <a:t>Andres erfaringer</a:t>
            </a:r>
          </a:p>
          <a:p>
            <a:endParaRPr lang="nb-NO" sz="1800" dirty="0"/>
          </a:p>
          <a:p>
            <a:r>
              <a:rPr lang="nb-NO" sz="1800" dirty="0"/>
              <a:t>Viktige momenter: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800" dirty="0"/>
              <a:t>Nok plass -  lett tilgjengelighet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800" dirty="0"/>
              <a:t>God ergonomi - flatt gulv, slipper å løfte noe opp av en «brønn»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800" dirty="0"/>
              <a:t>God komfort - er tidvis kontoret til teamet en hel dag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800" dirty="0"/>
              <a:t>God sikkerhet – for utstyret inni bilen og ved eventuell kollisjon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800" dirty="0"/>
              <a:t>God lastekapasitet (nyttelast)</a:t>
            </a:r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CDDD76-CE09-3723-126D-31907A87FB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1" y="485274"/>
            <a:ext cx="7281593" cy="473241"/>
          </a:xfrm>
        </p:spPr>
        <p:txBody>
          <a:bodyPr>
            <a:normAutofit/>
          </a:bodyPr>
          <a:lstStyle/>
          <a:p>
            <a:r>
              <a:rPr lang="nb-NO" sz="2000" b="1" dirty="0">
                <a:solidFill>
                  <a:schemeClr val="bg2"/>
                </a:solidFill>
              </a:rPr>
              <a:t>Legevaktbil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2B52433-1D89-0299-0405-BF301AA87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95281"/>
            <a:ext cx="3733800" cy="246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F83AEB33-7690-C793-D099-8FEC04962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743" y="1192230"/>
            <a:ext cx="9300813" cy="2497453"/>
          </a:xfrm>
        </p:spPr>
        <p:txBody>
          <a:bodyPr>
            <a:normAutofit/>
          </a:bodyPr>
          <a:lstStyle/>
          <a:p>
            <a:r>
              <a:rPr lang="nb-NO" sz="1800" dirty="0"/>
              <a:t>Alle fast ansatte som bemanner legevaktbilen benytter standard legevaktbil-uniform.</a:t>
            </a:r>
          </a:p>
          <a:p>
            <a:r>
              <a:rPr lang="nb-NO" sz="1800" dirty="0"/>
              <a:t>Godt lager med vikartøy.</a:t>
            </a:r>
          </a:p>
          <a:p>
            <a:r>
              <a:rPr lang="nb-NO" sz="1800" dirty="0"/>
              <a:t>Vernesko skal benyttes – ROS er gjennomført (jfr. krav i AML): sprøytespisser, spiker mm ute på oppdrag.</a:t>
            </a:r>
          </a:p>
          <a:p>
            <a:r>
              <a:rPr lang="nb-NO" sz="1800" dirty="0"/>
              <a:t>Tilbud om lue og hansker – kuldegrader, vind og regn.</a:t>
            </a:r>
          </a:p>
          <a:p>
            <a:endParaRPr lang="nb-NO" sz="1800" dirty="0"/>
          </a:p>
          <a:p>
            <a:r>
              <a:rPr lang="nb-NO" sz="1800" dirty="0"/>
              <a:t>Erfaring: vi savner overbekledning i bomull ell. - ull blir litt vel varmt i sommerhalvåret.</a:t>
            </a:r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CDDD76-CE09-3723-126D-31907A87FB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6743" y="472227"/>
            <a:ext cx="7069438" cy="384793"/>
          </a:xfrm>
        </p:spPr>
        <p:txBody>
          <a:bodyPr>
            <a:normAutofit/>
          </a:bodyPr>
          <a:lstStyle/>
          <a:p>
            <a:r>
              <a:rPr lang="nb-NO" sz="2000" b="1" dirty="0">
                <a:solidFill>
                  <a:schemeClr val="bg2"/>
                </a:solidFill>
              </a:rPr>
              <a:t>Legevaktbil - bekledning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11B2BCA-DD61-7328-C74D-483312A2D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" y="3966756"/>
            <a:ext cx="2212638" cy="2891244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33F097BF-9C5F-99D1-F640-9144D3D92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246" y="3966756"/>
            <a:ext cx="1265708" cy="2889306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60F87B4E-23EB-8EDF-E828-4448B2B02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1954" y="3966755"/>
            <a:ext cx="2212639" cy="2884061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FF8F30B8-317D-E276-CCB4-605F69EB9F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4592" y="3975310"/>
            <a:ext cx="2281117" cy="2866949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5469B221-A378-7D50-1B39-110834B43A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5709" y="3975310"/>
            <a:ext cx="2281117" cy="278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6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BF96EC75-7BEC-3121-92E5-37FC5ECAA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671" y="1137486"/>
            <a:ext cx="3771900" cy="2609850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F83AEB33-7690-C793-D099-8FEC04962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557" y="794084"/>
            <a:ext cx="7077321" cy="5879432"/>
          </a:xfrm>
        </p:spPr>
        <p:txBody>
          <a:bodyPr>
            <a:normAutofit fontScale="92500" lnSpcReduction="10000"/>
          </a:bodyPr>
          <a:lstStyle/>
          <a:p>
            <a:endParaRPr lang="nb-NO" dirty="0"/>
          </a:p>
          <a:p>
            <a:r>
              <a:rPr lang="nb-NO" dirty="0"/>
              <a:t>Multifunksjons hjertestarter med mulighet for å ta EKG og overføring til sykehus.</a:t>
            </a:r>
          </a:p>
          <a:p>
            <a:r>
              <a:rPr lang="nb-NO" dirty="0"/>
              <a:t>CRP</a:t>
            </a:r>
          </a:p>
          <a:p>
            <a:r>
              <a:rPr lang="nb-NO" dirty="0"/>
              <a:t>Blodsukker</a:t>
            </a:r>
          </a:p>
          <a:p>
            <a:r>
              <a:rPr lang="nb-NO" dirty="0"/>
              <a:t>Hemoglobin</a:t>
            </a:r>
          </a:p>
          <a:p>
            <a:r>
              <a:rPr lang="nb-NO" dirty="0" err="1"/>
              <a:t>Troponin</a:t>
            </a:r>
            <a:r>
              <a:rPr lang="nb-NO" dirty="0"/>
              <a:t> + D-dimer</a:t>
            </a:r>
          </a:p>
          <a:p>
            <a:r>
              <a:rPr lang="nb-NO" dirty="0"/>
              <a:t>Arteriell blodgass</a:t>
            </a:r>
          </a:p>
          <a:p>
            <a:r>
              <a:rPr lang="nb-NO" dirty="0"/>
              <a:t>Akuttsekk med larynksmaske</a:t>
            </a:r>
          </a:p>
          <a:p>
            <a:r>
              <a:rPr lang="nb-NO" dirty="0"/>
              <a:t>Sykebesøk - sekk</a:t>
            </a:r>
          </a:p>
          <a:p>
            <a:r>
              <a:rPr lang="nb-NO" dirty="0"/>
              <a:t>Oksygen</a:t>
            </a:r>
          </a:p>
          <a:p>
            <a:r>
              <a:rPr lang="nb-NO" dirty="0"/>
              <a:t>Kateterisering</a:t>
            </a:r>
          </a:p>
          <a:p>
            <a:r>
              <a:rPr lang="nb-NO" dirty="0"/>
              <a:t>Suturer/</a:t>
            </a:r>
            <a:r>
              <a:rPr lang="nb-NO" dirty="0" err="1"/>
              <a:t>hudlim</a:t>
            </a:r>
            <a:endParaRPr lang="nb-NO" dirty="0"/>
          </a:p>
          <a:p>
            <a:r>
              <a:rPr lang="nb-NO" dirty="0"/>
              <a:t>Smittevernutstyr</a:t>
            </a:r>
          </a:p>
          <a:p>
            <a:r>
              <a:rPr lang="nb-NO" dirty="0"/>
              <a:t>Medisiner – sykebesøk og akutt</a:t>
            </a:r>
          </a:p>
          <a:p>
            <a:r>
              <a:rPr lang="nb-NO" dirty="0"/>
              <a:t>Personlig verneutstyr – inkludert oppblåsbare redningsvester</a:t>
            </a:r>
          </a:p>
          <a:p>
            <a:r>
              <a:rPr lang="nb-NO" dirty="0" err="1"/>
              <a:t>Refleksvest</a:t>
            </a:r>
            <a:r>
              <a:rPr lang="nb-NO" dirty="0"/>
              <a:t> – Medisinsk leder helse</a:t>
            </a:r>
          </a:p>
          <a:p>
            <a:r>
              <a:rPr lang="nb-NO" dirty="0"/>
              <a:t>Hørselvern med tilkobling til </a:t>
            </a:r>
            <a:r>
              <a:rPr lang="nb-NO" dirty="0" err="1"/>
              <a:t>nødnettsradio</a:t>
            </a:r>
            <a:endParaRPr lang="nb-NO" dirty="0"/>
          </a:p>
          <a:p>
            <a:r>
              <a:rPr lang="nb-NO" dirty="0" err="1"/>
              <a:t>Locus</a:t>
            </a:r>
            <a:r>
              <a:rPr lang="nb-NO" dirty="0"/>
              <a:t> – samme flåtestyringssystem som ambulansetjenesten og AMK</a:t>
            </a:r>
          </a:p>
          <a:p>
            <a:r>
              <a:rPr lang="nb-NO" dirty="0"/>
              <a:t>PC med mobilt bredbånd – EPJ «hjemmekontorløsning»</a:t>
            </a:r>
          </a:p>
          <a:p>
            <a:r>
              <a:rPr lang="nb-NO" dirty="0"/>
              <a:t>Blodprøvesett for rusmiddeltesting – rekvirert av politiet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CDDD76-CE09-3723-126D-31907A87FB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1440" y="532283"/>
            <a:ext cx="7069438" cy="384793"/>
          </a:xfrm>
        </p:spPr>
        <p:txBody>
          <a:bodyPr>
            <a:normAutofit/>
          </a:bodyPr>
          <a:lstStyle/>
          <a:p>
            <a:r>
              <a:rPr lang="nb-NO" sz="2000" b="1" dirty="0">
                <a:solidFill>
                  <a:schemeClr val="bg2"/>
                </a:solidFill>
              </a:rPr>
              <a:t>Legevaktbil - utstyr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6393DC9-F587-7CDD-33D3-949CBB822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661" y="3578"/>
            <a:ext cx="2796339" cy="1824102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BBD8BA28-1AA0-B1A4-182E-761971A53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1655" y="3675146"/>
            <a:ext cx="43243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6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F83AEB33-7690-C793-D099-8FEC04962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160" y="1066318"/>
            <a:ext cx="3667230" cy="5256696"/>
          </a:xfrm>
        </p:spPr>
        <p:txBody>
          <a:bodyPr>
            <a:normAutofit/>
          </a:bodyPr>
          <a:lstStyle/>
          <a:p>
            <a:r>
              <a:rPr lang="nb-NO" dirty="0"/>
              <a:t>Tørre tall:</a:t>
            </a:r>
          </a:p>
          <a:p>
            <a:pPr marL="285750" indent="-285750">
              <a:buFontTx/>
              <a:buChar char="-"/>
            </a:pPr>
            <a:r>
              <a:rPr lang="nb-NO" dirty="0"/>
              <a:t>Omtrent 3700 oppdrag per år, økende</a:t>
            </a:r>
          </a:p>
          <a:p>
            <a:pPr marL="285750" indent="-285750">
              <a:buFontTx/>
              <a:buChar char="-"/>
            </a:pPr>
            <a:r>
              <a:rPr lang="nb-NO" dirty="0"/>
              <a:t>Spes økning i konferanse AMB/AMK</a:t>
            </a:r>
          </a:p>
          <a:p>
            <a:pPr marL="285750" indent="-285750">
              <a:buFontTx/>
              <a:buChar char="-"/>
            </a:pPr>
            <a:r>
              <a:rPr lang="nb-NO" dirty="0"/>
              <a:t>Omtrent 35000 km per år</a:t>
            </a:r>
          </a:p>
          <a:p>
            <a:pPr marL="285750" indent="-285750">
              <a:buFontTx/>
              <a:buChar char="-"/>
            </a:pPr>
            <a:endParaRPr lang="nb-NO" dirty="0"/>
          </a:p>
          <a:p>
            <a:r>
              <a:rPr lang="nb-NO" dirty="0"/>
              <a:t>Ambulansetjenesten håndterer det meste av akutte hendelser på god måte når problemstillingen er avgrenset.  </a:t>
            </a:r>
          </a:p>
          <a:p>
            <a:r>
              <a:rPr lang="nb-NO" dirty="0"/>
              <a:t>Hjerneslag, FCF, brystsmerter - «fast </a:t>
            </a:r>
            <a:r>
              <a:rPr lang="nb-NO" dirty="0" err="1"/>
              <a:t>track</a:t>
            </a:r>
            <a:r>
              <a:rPr lang="nb-NO" dirty="0"/>
              <a:t>»</a:t>
            </a:r>
          </a:p>
          <a:p>
            <a:endParaRPr lang="nb-NO" dirty="0"/>
          </a:p>
          <a:p>
            <a:r>
              <a:rPr lang="nb-NO" dirty="0"/>
              <a:t>Vi prioriterer, og blir anmodet av AMK/AMB om å bistå ved uavklarte akuttmedisinske tilfeller.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CDDD76-CE09-3723-126D-31907A87FB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6101" y="520360"/>
            <a:ext cx="7069438" cy="384793"/>
          </a:xfrm>
        </p:spPr>
        <p:txBody>
          <a:bodyPr>
            <a:normAutofit/>
          </a:bodyPr>
          <a:lstStyle/>
          <a:p>
            <a:r>
              <a:rPr lang="nb-NO" sz="2000" b="1" dirty="0">
                <a:solidFill>
                  <a:schemeClr val="bg2"/>
                </a:solidFill>
              </a:rPr>
              <a:t>Legevaktbil – type oppdrag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76E4A37-5F11-D747-5E06-2BB058A3A8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3606219"/>
              </p:ext>
            </p:extLst>
          </p:nvPr>
        </p:nvGraphicFramePr>
        <p:xfrm>
          <a:off x="4467494" y="819814"/>
          <a:ext cx="7981180" cy="6336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5656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F83AEB33-7690-C793-D099-8FEC04962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160" y="1066318"/>
            <a:ext cx="3667230" cy="5256696"/>
          </a:xfrm>
        </p:spPr>
        <p:txBody>
          <a:bodyPr>
            <a:normAutofit/>
          </a:bodyPr>
          <a:lstStyle/>
          <a:p>
            <a:r>
              <a:rPr lang="nb-NO" dirty="0"/>
              <a:t>De fleste til pasientens hjem, deretter «ute», sykehjem og «andre». </a:t>
            </a:r>
          </a:p>
          <a:p>
            <a:r>
              <a:rPr lang="nb-NO" dirty="0"/>
              <a:t>«Andre» er alle andre enn de øvrige alternativene, som institusjon eller på et kjøpesenter. </a:t>
            </a:r>
          </a:p>
          <a:p>
            <a:r>
              <a:rPr lang="nb-NO" dirty="0"/>
              <a:t>Hensikt : akutt medisinsk vurdering og avklaring – LEON (lavest effektive omsorgsnivå)</a:t>
            </a:r>
          </a:p>
          <a:p>
            <a:endParaRPr lang="nb-NO" dirty="0"/>
          </a:p>
          <a:p>
            <a:r>
              <a:rPr lang="nb-NO" dirty="0"/>
              <a:t>Statistikken viser at vi kan unngå et stort antall innleggelser og (unødvendig?) besøk til legevakten ved å rykke ut med legevaktbilen.</a:t>
            </a:r>
          </a:p>
          <a:p>
            <a:endParaRPr lang="nb-NO" dirty="0"/>
          </a:p>
          <a:p>
            <a:r>
              <a:rPr lang="nb-NO" dirty="0"/>
              <a:t>Omtrent 40 % av utrykningene blir generert av legevaktsentralen, ofte i samarbeid med ambulansetjenesten og politi.</a:t>
            </a:r>
          </a:p>
          <a:p>
            <a:endParaRPr lang="nb-NO" dirty="0"/>
          </a:p>
          <a:p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CDDD76-CE09-3723-126D-31907A87FB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1544" y="497920"/>
            <a:ext cx="7069438" cy="384793"/>
          </a:xfrm>
        </p:spPr>
        <p:txBody>
          <a:bodyPr>
            <a:normAutofit/>
          </a:bodyPr>
          <a:lstStyle/>
          <a:p>
            <a:r>
              <a:rPr lang="nb-NO" sz="2000" b="1" dirty="0">
                <a:solidFill>
                  <a:schemeClr val="bg2"/>
                </a:solidFill>
              </a:rPr>
              <a:t>Legevaktbil – type oppdrag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A4F3F81-B204-CBD2-FCED-707EBA7B59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7488883"/>
              </p:ext>
            </p:extLst>
          </p:nvPr>
        </p:nvGraphicFramePr>
        <p:xfrm>
          <a:off x="4644191" y="106631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541FC35-3D9C-7492-B9A5-47537FDC06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7627375"/>
              </p:ext>
            </p:extLst>
          </p:nvPr>
        </p:nvGraphicFramePr>
        <p:xfrm>
          <a:off x="4420644" y="369466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23689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Stavanger2020">
      <a:dk1>
        <a:srgbClr val="432D22"/>
      </a:dk1>
      <a:lt1>
        <a:srgbClr val="FFFFFF"/>
      </a:lt1>
      <a:dk2>
        <a:srgbClr val="713C38"/>
      </a:dk2>
      <a:lt2>
        <a:srgbClr val="FFE651"/>
      </a:lt2>
      <a:accent1>
        <a:srgbClr val="4375AA"/>
      </a:accent1>
      <a:accent2>
        <a:srgbClr val="452B75"/>
      </a:accent2>
      <a:accent3>
        <a:srgbClr val="FF5645"/>
      </a:accent3>
      <a:accent4>
        <a:srgbClr val="00872E"/>
      </a:accent4>
      <a:accent5>
        <a:srgbClr val="88E368"/>
      </a:accent5>
      <a:accent6>
        <a:srgbClr val="98D2E9"/>
      </a:accent6>
      <a:hlink>
        <a:srgbClr val="009FDF"/>
      </a:hlink>
      <a:folHlink>
        <a:srgbClr val="6DE3D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vanger kommune Powerpoint_mal_2020_UtenFilm  -  Skrivebeskyttet" id="{B6295FB7-34FE-4505-939B-53EC3B2E02F9}" vid="{CF9408F2-48A6-4512-8436-4468A2BDFD0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Stavanger kommune Powerpoint_mal_2020_UtenFilm</Template>
  <TotalTime>449</TotalTime>
  <Words>940</Words>
  <Application>Microsoft Office PowerPoint</Application>
  <PresentationFormat>Widescreen</PresentationFormat>
  <Paragraphs>187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6" baseType="lpstr">
      <vt:lpstr>Tema1</vt:lpstr>
      <vt:lpstr>Legevaktbil  Stavanger legevakt 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Legevaktbil   Stavanger legevakt </dc:title>
  <dc:creator>Hans Inge Steinskog</dc:creator>
  <cp:lastModifiedBy>Hans Inge Steinskog</cp:lastModifiedBy>
  <cp:revision>50</cp:revision>
  <dcterms:created xsi:type="dcterms:W3CDTF">2023-02-06T09:21:34Z</dcterms:created>
  <dcterms:modified xsi:type="dcterms:W3CDTF">2023-02-27T17:28:48Z</dcterms:modified>
</cp:coreProperties>
</file>