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Litt om Legebil på Søre Sunnmøre og arbeidet vi har gjort med  team-arbeid både inne på legevakta og i sjukebesøk/utrykninger. Men først litt om starten på legebilprosjektet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2251c4f9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2251c4f9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80269e94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80269e94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80269e94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80269e94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Fastløn på all aktivitet på LV.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f84f3747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f84f3747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Legebilprosjektet vårt kunne stranda fleire gonger på diskusjoner om kostnadar mellom HF og LV - god kjemi og kjennskap, samt positiv haldning pol og adm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Generelt så blir det lågare Helfo-ref med fastløn, tilstadevakt og effektiv triage. 2 FK og 21K, 2CK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80269e9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080269e9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7e54e19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7e54e19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7e54e19d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07e54e19d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Mars 2020, pandemien kjem og snur opp ned på masse!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HF kaller inn kommunene til møte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Klinikksjef Prehospital foreslår legebiler i samarbeid mellom foretaket og kommunene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Eg leiar for amb.tenesta på Søre, Jørn nattlegevaktsjef - vi starter planlegging, utgreiing og oppstart, og hadde sjølv første vakt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791d6561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791d6561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Søre Sunnmøre: 7 kommunar som ligg i det finaste området vi har i kongeriket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Fjordar og fjell, og verdas nest djupaste tunnel (Ryfylketunnellen slo oss med 5 m). Truleg verdensrekord Prehospital tromb 287 muh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Uls/har eigen LV dag og kveld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Van 24/7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7e54e19d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07e54e19d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Kveldsstemning på ytre Søre, tatt av nattlegevakta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7e54e19d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7e54e19d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Når helesforetaket ikkje lenger hadde vilje til  å stille med bil og amb.arb, valde SSLV å halde fram med drift i eigen regi.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7e54e19d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07e54e19d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Alt prehospitalt personell i Midt-Norge kjent med utstyret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Eige personell, nord i fylket vart det vald ein modell der LV kjøper teneste frå HF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Populære stillinger: Sist tilsette vikar - anestesioverlege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7e54e19d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7e54e19d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Størst nytt på gule, typiske vurderingsoppdrag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Kveld/helg LV: ca 50 % bur innan 15 km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Justert for ein del bruk av bilen på dagtid - bruken spreidd utover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f84f374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0f84f374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12251c4f9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12251c4f9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/>
              <a:t>Legebil på Søre Sunnmøre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58075" y="1741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Kompetent team ut til pasient</a:t>
            </a:r>
            <a:endParaRPr b="1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32967" b="18514"/>
          <a:stretch/>
        </p:blipFill>
        <p:spPr>
          <a:xfrm>
            <a:off x="2745450" y="2458450"/>
            <a:ext cx="3858951" cy="249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49" y="4082000"/>
            <a:ext cx="2151651" cy="79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950" y="4252150"/>
            <a:ext cx="2238075" cy="5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5991950" y="290675"/>
            <a:ext cx="26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Lederkonferansen 1.mars -23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 title="Antall for Antatt unngått innleggelse pga legebil?"/>
          <p:cNvPicPr preferRelativeResize="0"/>
          <p:nvPr/>
        </p:nvPicPr>
        <p:blipFill rotWithShape="1">
          <a:blip r:embed="rId3">
            <a:alphaModFix/>
          </a:blip>
          <a:srcRect t="11063"/>
          <a:stretch/>
        </p:blipFill>
        <p:spPr>
          <a:xfrm>
            <a:off x="449738" y="972975"/>
            <a:ext cx="8244525" cy="3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2138750" y="320450"/>
            <a:ext cx="477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300" b="1"/>
              <a:t>Effekt på sjukehusinnlegging</a:t>
            </a:r>
            <a:endParaRPr sz="2300" b="1"/>
          </a:p>
        </p:txBody>
      </p:sp>
      <p:sp>
        <p:nvSpPr>
          <p:cNvPr id="142" name="Google Shape;142;p22"/>
          <p:cNvSpPr txBox="1"/>
          <p:nvPr/>
        </p:nvSpPr>
        <p:spPr>
          <a:xfrm>
            <a:off x="5865025" y="1367950"/>
            <a:ext cx="279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chemeClr val="dk1"/>
                </a:solidFill>
              </a:rPr>
              <a:t>200-250 fleire innleggingar utan legebil</a:t>
            </a:r>
            <a:endParaRPr sz="17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Personellet sine erfaringar</a:t>
            </a:r>
            <a:endParaRPr b="1"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no" sz="1700" b="1">
                <a:solidFill>
                  <a:schemeClr val="dk1"/>
                </a:solidFill>
              </a:rPr>
              <a:t>Kvaliteten og vurderingar</a:t>
            </a:r>
            <a:r>
              <a:rPr lang="no" sz="1500">
                <a:solidFill>
                  <a:schemeClr val="dk1"/>
                </a:solidFill>
              </a:rPr>
              <a:t> i pasientbehandlinga vert betre med team av lege og amb.arbeidar. 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no" sz="1700" b="1">
                <a:solidFill>
                  <a:schemeClr val="dk1"/>
                </a:solidFill>
              </a:rPr>
              <a:t>Tryggleik</a:t>
            </a:r>
            <a:r>
              <a:rPr lang="no" sz="1500">
                <a:solidFill>
                  <a:schemeClr val="dk1"/>
                </a:solidFill>
              </a:rPr>
              <a:t> både under utrykking og i sjukebesøk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no" sz="1700" b="1">
                <a:solidFill>
                  <a:schemeClr val="dk1"/>
                </a:solidFill>
              </a:rPr>
              <a:t>Samhandling</a:t>
            </a:r>
            <a:r>
              <a:rPr lang="no" sz="1500">
                <a:solidFill>
                  <a:schemeClr val="dk1"/>
                </a:solidFill>
              </a:rPr>
              <a:t> mellom LV og amb.teneste, og internt på LV betre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no" sz="1700" b="1">
                <a:solidFill>
                  <a:schemeClr val="dk1"/>
                </a:solidFill>
              </a:rPr>
              <a:t>Kompetanse</a:t>
            </a:r>
            <a:r>
              <a:rPr lang="no" sz="1500" b="1">
                <a:solidFill>
                  <a:schemeClr val="dk1"/>
                </a:solidFill>
              </a:rPr>
              <a:t> </a:t>
            </a:r>
            <a:r>
              <a:rPr lang="no" sz="1500">
                <a:solidFill>
                  <a:schemeClr val="dk1"/>
                </a:solidFill>
              </a:rPr>
              <a:t>i prosedyrer og akuttbehandling frå ambulansearbeidar </a:t>
            </a:r>
            <a:endParaRPr sz="15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no" sz="1700" b="1">
                <a:solidFill>
                  <a:schemeClr val="dk1"/>
                </a:solidFill>
              </a:rPr>
              <a:t>Arbeidsglede og trivsel</a:t>
            </a:r>
            <a:endParaRPr sz="17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550" y="272825"/>
            <a:ext cx="3999900" cy="446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Suksessfaktorar</a:t>
            </a:r>
            <a:endParaRPr b="1"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623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Fastløn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Koronamidler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Beredskapslege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Ambulansearbeidar/sjukepleiar med prehospital erfaring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Leiing 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Godt samarbeid med AMK og ambulansetenesta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Positivt haldningsarbeid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LVS som vurderer aktuelle pasienter og har dialog med legane om prioritering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no" sz="1600" b="1">
                <a:solidFill>
                  <a:schemeClr val="dk1"/>
                </a:solidFill>
              </a:rPr>
              <a:t>Samtrening - BEST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t="13665" b="10033"/>
          <a:stretch/>
        </p:blipFill>
        <p:spPr>
          <a:xfrm>
            <a:off x="4795000" y="379000"/>
            <a:ext cx="4310627" cy="43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1372550" y="438650"/>
            <a:ext cx="6105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300" b="1"/>
              <a:t>Økonomi og ressursbruk</a:t>
            </a:r>
            <a:endParaRPr sz="2300" b="1"/>
          </a:p>
        </p:txBody>
      </p:sp>
      <p:sp>
        <p:nvSpPr>
          <p:cNvPr id="163" name="Google Shape;163;p25"/>
          <p:cNvSpPr txBox="1"/>
          <p:nvPr/>
        </p:nvSpPr>
        <p:spPr>
          <a:xfrm>
            <a:off x="474025" y="1103700"/>
            <a:ext cx="520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 sz="1800">
                <a:solidFill>
                  <a:schemeClr val="dk1"/>
                </a:solidFill>
              </a:rPr>
              <a:t>Kommunen brukar betydeleg meir penger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700" y="825275"/>
            <a:ext cx="2741225" cy="18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516475" y="1726300"/>
            <a:ext cx="421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 sz="1800">
                <a:solidFill>
                  <a:schemeClr val="dk1"/>
                </a:solidFill>
              </a:rPr>
              <a:t>Staten sparer penger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475" y="1691652"/>
            <a:ext cx="2741225" cy="154092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502325" y="2490400"/>
            <a:ext cx="406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 sz="1800">
                <a:solidFill>
                  <a:schemeClr val="dk1"/>
                </a:solidFill>
              </a:rPr>
              <a:t>Kvaliteten er høgare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5">
            <a:alphaModFix/>
          </a:blip>
          <a:srcRect r="1293" b="64739"/>
          <a:stretch/>
        </p:blipFill>
        <p:spPr>
          <a:xfrm>
            <a:off x="3838450" y="2426725"/>
            <a:ext cx="307657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516475" y="3325950"/>
            <a:ext cx="289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 sz="1800">
                <a:solidFill>
                  <a:schemeClr val="dk1"/>
                </a:solidFill>
              </a:rPr>
              <a:t>Færre innleggingar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6">
            <a:alphaModFix/>
          </a:blip>
          <a:srcRect r="-704" b="15282"/>
          <a:stretch/>
        </p:blipFill>
        <p:spPr>
          <a:xfrm>
            <a:off x="5674225" y="3024275"/>
            <a:ext cx="2895075" cy="1627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551850" y="4076600"/>
            <a:ext cx="372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 sz="1800">
                <a:solidFill>
                  <a:schemeClr val="dk1"/>
                </a:solidFill>
              </a:rPr>
              <a:t>Mindre bruk av  ambulanse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0775" y="3600925"/>
            <a:ext cx="2579025" cy="13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368575" y="2188000"/>
            <a:ext cx="3190800" cy="28512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chemeClr val="dk1"/>
                </a:solidFill>
              </a:rPr>
              <a:t>Finansiering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o" b="1">
                <a:solidFill>
                  <a:schemeClr val="dk1"/>
                </a:solidFill>
              </a:rPr>
              <a:t>Må stimulere til gode samhandlingstiltak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no" b="1">
                <a:solidFill>
                  <a:schemeClr val="dk1"/>
                </a:solidFill>
              </a:rPr>
              <a:t>Takstsystemet treffer dårleg på LV med fastløn, tilstadevakt og effektivt helsepersonell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Sitater frå evaluering av legebilen: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9580" marR="121721" lvl="0" indent="22664" algn="l" rtl="0">
              <a:lnSpc>
                <a:spcPct val="109804"/>
              </a:lnSpc>
              <a:spcBef>
                <a:spcPts val="43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</p:txBody>
      </p:sp>
      <p:sp>
        <p:nvSpPr>
          <p:cNvPr id="180" name="Google Shape;180;p26"/>
          <p:cNvSpPr txBox="1"/>
          <p:nvPr/>
        </p:nvSpPr>
        <p:spPr>
          <a:xfrm>
            <a:off x="131075" y="1199500"/>
            <a:ext cx="4714500" cy="15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9580" marR="121721" lvl="0" indent="22664" algn="l" rtl="0">
              <a:lnSpc>
                <a:spcPct val="109804"/>
              </a:lnSpc>
              <a:spcBef>
                <a:spcPts val="439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6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“Gjør at vaktene ikke lenger oppfattes så belastende som tidligere, og vil bety meget for fremtidig </a:t>
            </a:r>
            <a:r>
              <a:rPr lang="no" sz="16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6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rekruttering og at leger i vakt kan holde ut mye lenger enn ellers. Kanskje noen vil fortsette også etter 60</a:t>
            </a:r>
            <a:r>
              <a:rPr lang="no" sz="16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no" sz="16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årsgrensen? Det tror jeg.”</a:t>
            </a:r>
            <a:r>
              <a:rPr lang="no" sz="16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81" name="Google Shape;181;p26"/>
          <p:cNvSpPr txBox="1"/>
          <p:nvPr/>
        </p:nvSpPr>
        <p:spPr>
          <a:xfrm>
            <a:off x="4804875" y="1152475"/>
            <a:ext cx="3566400" cy="2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63358" lvl="0" indent="42245" algn="l" rtl="0">
              <a:lnSpc>
                <a:spcPct val="109568"/>
              </a:lnSpc>
              <a:spcBef>
                <a:spcPts val="1540"/>
              </a:spcBef>
              <a:spcAft>
                <a:spcPts val="0"/>
              </a:spcAft>
              <a:buNone/>
            </a:pPr>
            <a:r>
              <a:rPr lang="no" sz="13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“Jeg tror opplevd kvalitet på legevakt sett fra publikum sin side er betydelig bedre med legebil og </a:t>
            </a:r>
            <a:r>
              <a:rPr lang="no" sz="13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3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ambulansearbeider. Det er ikke tvil om at det har økt antall sykebesøk på mine legevakter. De pasienten </a:t>
            </a:r>
            <a:r>
              <a:rPr lang="no" sz="13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</a:t>
            </a:r>
            <a:r>
              <a:rPr lang="no" sz="13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eg har rykket ut til er typisk pasienter som ellers ville blitt hentet i ambulanse og som i steden for å få </a:t>
            </a:r>
            <a:r>
              <a:rPr lang="no" sz="13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3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vurdering hjemme og slippe unødvendig reise samt sannsynlig unødvendig innleggelse, er vurdert og </a:t>
            </a:r>
            <a:r>
              <a:rPr lang="no" sz="13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no" sz="13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behandlet ferdig i hjemmet.”</a:t>
            </a:r>
            <a:r>
              <a:rPr lang="no" sz="13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/>
          </a:p>
        </p:txBody>
      </p:sp>
      <p:sp>
        <p:nvSpPr>
          <p:cNvPr id="182" name="Google Shape;182;p26"/>
          <p:cNvSpPr txBox="1"/>
          <p:nvPr/>
        </p:nvSpPr>
        <p:spPr>
          <a:xfrm>
            <a:off x="432350" y="2990850"/>
            <a:ext cx="15144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245" lvl="0" indent="0" algn="l" rtl="0">
              <a:spcBef>
                <a:spcPts val="15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“Fagleg og sosialt godt samarbeid!”</a:t>
            </a:r>
            <a:r>
              <a:rPr lang="no" sz="17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/>
          </a:p>
        </p:txBody>
      </p:sp>
      <p:sp>
        <p:nvSpPr>
          <p:cNvPr id="183" name="Google Shape;183;p26"/>
          <p:cNvSpPr txBox="1"/>
          <p:nvPr/>
        </p:nvSpPr>
        <p:spPr>
          <a:xfrm>
            <a:off x="2370275" y="3121125"/>
            <a:ext cx="21660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245" lvl="0" indent="0" algn="l" rtl="0">
              <a:spcBef>
                <a:spcPts val="155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“Som natt og dag før og etter innføringa! Svært svært bra!”</a:t>
            </a:r>
            <a:r>
              <a:rPr lang="no" sz="1756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/>
          </a:p>
        </p:txBody>
      </p:sp>
      <p:sp>
        <p:nvSpPr>
          <p:cNvPr id="184" name="Google Shape;184;p26"/>
          <p:cNvSpPr txBox="1"/>
          <p:nvPr/>
        </p:nvSpPr>
        <p:spPr>
          <a:xfrm>
            <a:off x="4739725" y="3691100"/>
            <a:ext cx="2719500" cy="8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1217" lvl="0" indent="0" algn="l" rtl="0">
              <a:spcBef>
                <a:spcPts val="1516"/>
              </a:spcBef>
              <a:spcAft>
                <a:spcPts val="0"/>
              </a:spcAft>
              <a:buNone/>
            </a:pPr>
            <a:r>
              <a:rPr lang="no" sz="1504" i="1">
                <a:solidFill>
                  <a:schemeClr val="dk1"/>
                </a:solidFill>
              </a:rPr>
              <a:t>“</a:t>
            </a:r>
            <a:r>
              <a:rPr lang="no" sz="1456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Opplever ordninga som særs lærerik og motiverande å vere ein del av”</a:t>
            </a:r>
            <a:endParaRPr sz="1800"/>
          </a:p>
        </p:txBody>
      </p:sp>
      <p:sp>
        <p:nvSpPr>
          <p:cNvPr id="185" name="Google Shape;185;p26"/>
          <p:cNvSpPr txBox="1"/>
          <p:nvPr/>
        </p:nvSpPr>
        <p:spPr>
          <a:xfrm>
            <a:off x="1800275" y="2697725"/>
            <a:ext cx="48774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245" lvl="0" indent="0" algn="l" rtl="0">
              <a:spcBef>
                <a:spcPts val="143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2756" b="1" i="1">
                <a:solidFill>
                  <a:srgbClr val="202124"/>
                </a:solidFill>
                <a:highlight>
                  <a:srgbClr val="F8F9FA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“Perfekt å jobbe med legebilen”</a:t>
            </a:r>
            <a:r>
              <a:rPr lang="no" sz="2756" b="1" i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1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Kvifor bu og jobbe på Søre Sunnmøre?</a:t>
            </a:r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686" y="1071050"/>
            <a:ext cx="6364340" cy="35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650" y="1552626"/>
            <a:ext cx="5203176" cy="29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775" y="1274650"/>
            <a:ext cx="4500876" cy="33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0050" y="1182200"/>
            <a:ext cx="4889425" cy="366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6687" y="1225988"/>
            <a:ext cx="4630625" cy="347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542" y="1370800"/>
            <a:ext cx="3473232" cy="260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9">
            <a:alphaModFix/>
          </a:blip>
          <a:srcRect t="18745"/>
          <a:stretch/>
        </p:blipFill>
        <p:spPr>
          <a:xfrm>
            <a:off x="45025" y="40700"/>
            <a:ext cx="8180999" cy="498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105850" y="301275"/>
            <a:ext cx="87132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no" sz="1700" b="1">
                <a:solidFill>
                  <a:schemeClr val="dk2"/>
                </a:solidFill>
              </a:rPr>
              <a:t>16.mars -20: Pandemimøte mellom kommunar og Helse Møre og Romsdal - forslag om å etablere legebil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105850" y="1294650"/>
            <a:ext cx="758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no" sz="1700" b="1">
                <a:solidFill>
                  <a:schemeClr val="dk2"/>
                </a:solidFill>
              </a:rPr>
              <a:t>17.mars -20: Prosjektet utgreiast og planleggast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138425" y="1987125"/>
            <a:ext cx="839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no" sz="1800" b="1">
                <a:solidFill>
                  <a:schemeClr val="dk2"/>
                </a:solidFill>
              </a:rPr>
              <a:t>18.mars 2020: Legebilen i drift</a:t>
            </a:r>
            <a:r>
              <a:rPr lang="no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125" y="2404025"/>
            <a:ext cx="1628375" cy="27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629" y="2349475"/>
            <a:ext cx="1690196" cy="28765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5317850" y="2844300"/>
            <a:ext cx="353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>
                <a:solidFill>
                  <a:schemeClr val="dk1"/>
                </a:solidFill>
                <a:highlight>
                  <a:schemeClr val="lt1"/>
                </a:highlight>
              </a:rPr>
              <a:t>Nattlegevakta må ut av sjukehuset, og blir etablert i mellombelse lokaler fram til ny interkommunal legevakt er klar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2" y="0"/>
            <a:ext cx="8132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1117850" y="367900"/>
            <a:ext cx="695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Utgreiing av framtidig legevaktordning på Søre Sunnmøre og planlegging av ny interkommunal legevakt. Men så: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277650" y="1152475"/>
            <a:ext cx="85548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o" sz="4500" b="1"/>
              <a:t>     Søre Sunnmøre</a:t>
            </a:r>
            <a:endParaRPr sz="4500" b="1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569" y="57000"/>
            <a:ext cx="50617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25" y="20836"/>
            <a:ext cx="9144000" cy="510182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18350" y="296700"/>
            <a:ext cx="34686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7 kommuner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50 000 innbyggere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2300 km2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8 fergesamband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5 ambulansestasjoner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1 ambulansebåt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rgbClr val="0000FF"/>
                </a:solidFill>
              </a:rPr>
              <a:t>1 skyssbåt</a:t>
            </a:r>
            <a:endParaRPr sz="1700" b="1">
              <a:solidFill>
                <a:srgbClr val="0000FF"/>
              </a:solidFill>
            </a:endParaRPr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4617600" y="1010450"/>
            <a:ext cx="846900" cy="3501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" name="Google Shape;81;p15"/>
          <p:cNvSpPr txBox="1"/>
          <p:nvPr/>
        </p:nvSpPr>
        <p:spPr>
          <a:xfrm>
            <a:off x="5317950" y="801150"/>
            <a:ext cx="309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000" b="1">
                <a:solidFill>
                  <a:srgbClr val="0000FF"/>
                </a:solidFill>
              </a:rPr>
              <a:t>LV Ulstein/Hareid 08-22</a:t>
            </a:r>
            <a:endParaRPr sz="2000" b="1">
              <a:solidFill>
                <a:srgbClr val="0000FF"/>
              </a:solidFill>
            </a:endParaRPr>
          </a:p>
        </p:txBody>
      </p:sp>
      <p:cxnSp>
        <p:nvCxnSpPr>
          <p:cNvPr id="82" name="Google Shape;82;p15"/>
          <p:cNvCxnSpPr/>
          <p:nvPr/>
        </p:nvCxnSpPr>
        <p:spPr>
          <a:xfrm>
            <a:off x="2345725" y="3202650"/>
            <a:ext cx="610800" cy="16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5"/>
          <p:cNvSpPr txBox="1"/>
          <p:nvPr/>
        </p:nvSpPr>
        <p:spPr>
          <a:xfrm>
            <a:off x="798775" y="2906275"/>
            <a:ext cx="1742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900" b="1">
                <a:solidFill>
                  <a:srgbClr val="0000FF"/>
                </a:solidFill>
              </a:rPr>
              <a:t>LV Vanylven 24/7</a:t>
            </a:r>
            <a:endParaRPr sz="1900" b="1">
              <a:solidFill>
                <a:srgbClr val="0000FF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382425" y="2679450"/>
            <a:ext cx="353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200" b="1">
                <a:solidFill>
                  <a:srgbClr val="0000FF"/>
                </a:solidFill>
              </a:rPr>
              <a:t>Søre Sunnmøre legevakt</a:t>
            </a:r>
            <a:endParaRPr sz="2200" b="1">
              <a:solidFill>
                <a:srgbClr val="0000FF"/>
              </a:solidFill>
            </a:endParaRPr>
          </a:p>
        </p:txBody>
      </p:sp>
      <p:cxnSp>
        <p:nvCxnSpPr>
          <p:cNvPr id="85" name="Google Shape;85;p15"/>
          <p:cNvCxnSpPr/>
          <p:nvPr/>
        </p:nvCxnSpPr>
        <p:spPr>
          <a:xfrm rot="10800000">
            <a:off x="4927200" y="2857375"/>
            <a:ext cx="537300" cy="489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4682850" y="1788650"/>
            <a:ext cx="4149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100" b="1">
                <a:solidFill>
                  <a:srgbClr val="0000FF"/>
                </a:solidFill>
              </a:rPr>
              <a:t>Verdens djupaste trombolyse?</a:t>
            </a:r>
            <a:endParaRPr sz="21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100" b="1">
                <a:solidFill>
                  <a:srgbClr val="0000FF"/>
                </a:solidFill>
              </a:rPr>
              <a:t>287 m.u.h.</a:t>
            </a:r>
            <a:endParaRPr sz="2100" b="1">
              <a:solidFill>
                <a:srgbClr val="0000FF"/>
              </a:solidFill>
            </a:endParaRPr>
          </a:p>
        </p:txBody>
      </p:sp>
      <p:cxnSp>
        <p:nvCxnSpPr>
          <p:cNvPr id="87" name="Google Shape;87;p15"/>
          <p:cNvCxnSpPr/>
          <p:nvPr/>
        </p:nvCxnSpPr>
        <p:spPr>
          <a:xfrm flipH="1">
            <a:off x="4319550" y="2204300"/>
            <a:ext cx="363300" cy="176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8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425" y="-34699"/>
            <a:ext cx="9879224" cy="54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551500" y="445025"/>
            <a:ext cx="7409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700" b="1">
                <a:solidFill>
                  <a:schemeClr val="accent6"/>
                </a:solidFill>
              </a:rPr>
              <a:t>Legebilen på Søre Sunnmøre</a:t>
            </a:r>
            <a:endParaRPr sz="2700" b="1">
              <a:solidFill>
                <a:schemeClr val="accent6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904650" y="1012225"/>
            <a:ext cx="5284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no" sz="2400" b="1">
                <a:solidFill>
                  <a:srgbClr val="FFFF00"/>
                </a:solidFill>
              </a:rPr>
              <a:t>Kvifor legebil?</a:t>
            </a:r>
            <a:endParaRPr sz="2400" b="1">
              <a:solidFill>
                <a:srgbClr val="FFFF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no" sz="2400" b="1">
                <a:solidFill>
                  <a:srgbClr val="FFFF00"/>
                </a:solidFill>
              </a:rPr>
              <a:t>Bemanning og utstyr</a:t>
            </a:r>
            <a:endParaRPr sz="2400" b="1">
              <a:solidFill>
                <a:srgbClr val="FFFF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no" sz="2400" b="1">
                <a:solidFill>
                  <a:srgbClr val="FFFF00"/>
                </a:solidFill>
              </a:rPr>
              <a:t>Bruk av legebil</a:t>
            </a:r>
            <a:endParaRPr sz="2400" b="1">
              <a:solidFill>
                <a:srgbClr val="FFFF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no" sz="2400" b="1">
                <a:solidFill>
                  <a:srgbClr val="FFFF00"/>
                </a:solidFill>
              </a:rPr>
              <a:t>Effektar av legebilen</a:t>
            </a:r>
            <a:endParaRPr sz="2400" b="1">
              <a:solidFill>
                <a:srgbClr val="FFFF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no" sz="2400" b="1">
                <a:solidFill>
                  <a:srgbClr val="FFFF00"/>
                </a:solidFill>
              </a:rPr>
              <a:t>Suksessfaktorar</a:t>
            </a:r>
            <a:endParaRPr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920" b="1">
                <a:solidFill>
                  <a:srgbClr val="FF0000"/>
                </a:solidFill>
              </a:rPr>
              <a:t>Kvifor legebil?</a:t>
            </a:r>
            <a:endParaRPr sz="2920" b="1">
              <a:solidFill>
                <a:srgbClr val="FF0000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1800"/>
          </a:xfrm>
          <a:prstGeom prst="rect">
            <a:avLst/>
          </a:prstGeom>
          <a:effectLst>
            <a:outerShdw blurRad="57150" dist="19050" dir="5640000" algn="bl" rotWithShape="0">
              <a:schemeClr val="dk1">
                <a:alpha val="79000"/>
              </a:scheme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 b="1">
                <a:solidFill>
                  <a:srgbClr val="FF0000"/>
                </a:solidFill>
                <a:highlight>
                  <a:schemeClr val="accent6"/>
                </a:highlight>
              </a:rPr>
              <a:t>Akuttmedisinforskrifta </a:t>
            </a:r>
            <a:r>
              <a:rPr lang="no" sz="1500">
                <a:solidFill>
                  <a:srgbClr val="FF0000"/>
                </a:solidFill>
                <a:highlight>
                  <a:schemeClr val="accent6"/>
                </a:highlight>
              </a:rPr>
              <a:t>§</a:t>
            </a:r>
            <a:r>
              <a:rPr lang="no" sz="1300" b="1">
                <a:solidFill>
                  <a:srgbClr val="FF0000"/>
                </a:solidFill>
                <a:highlight>
                  <a:schemeClr val="accent6"/>
                </a:highlight>
              </a:rPr>
              <a:t>6:</a:t>
            </a:r>
            <a:endParaRPr sz="1300" b="1">
              <a:solidFill>
                <a:srgbClr val="FF0000"/>
              </a:solidFill>
              <a:highlight>
                <a:schemeClr val="accent6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250" i="1">
                <a:solidFill>
                  <a:srgbClr val="FF0000"/>
                </a:solidFill>
                <a:highlight>
                  <a:srgbClr val="FFFF00"/>
                </a:highlight>
              </a:rPr>
              <a:t>Legevaktordningen skal blant annet:</a:t>
            </a:r>
            <a:endParaRPr sz="1250" i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50" b="1" i="1">
                <a:solidFill>
                  <a:srgbClr val="FF0000"/>
                </a:solidFill>
              </a:rPr>
              <a:t>b) diagnostisere og behandle akutte medisinske tilstander ved legekonsultasjoner og</a:t>
            </a:r>
            <a:r>
              <a:rPr lang="no" sz="950" i="1">
                <a:solidFill>
                  <a:schemeClr val="lt1"/>
                </a:solidFill>
                <a:highlight>
                  <a:srgbClr val="FFFF00"/>
                </a:highlight>
              </a:rPr>
              <a:t> </a:t>
            </a:r>
            <a:r>
              <a:rPr lang="no" sz="2650" b="1" i="1">
                <a:solidFill>
                  <a:srgbClr val="FF0000"/>
                </a:solidFill>
                <a:highlight>
                  <a:srgbClr val="FFFF00"/>
                </a:highlight>
              </a:rPr>
              <a:t>sykebesøk</a:t>
            </a:r>
            <a:r>
              <a:rPr lang="no" sz="1650" b="1" i="1">
                <a:solidFill>
                  <a:schemeClr val="lt1"/>
                </a:solidFill>
              </a:rPr>
              <a:t> </a:t>
            </a:r>
            <a:r>
              <a:rPr lang="no" sz="1350" b="1" i="1">
                <a:solidFill>
                  <a:srgbClr val="FF0000"/>
                </a:solidFill>
              </a:rPr>
              <a:t>…..</a:t>
            </a:r>
            <a:endParaRPr sz="135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150" b="1" i="1">
                <a:solidFill>
                  <a:srgbClr val="FF0000"/>
                </a:solidFill>
              </a:rPr>
              <a:t>c) yte hjelp ved ulykker og andre akutte situasjoner, blant annet</a:t>
            </a:r>
            <a:r>
              <a:rPr lang="no" sz="1750" b="1" i="1">
                <a:solidFill>
                  <a:srgbClr val="FF0000"/>
                </a:solidFill>
              </a:rPr>
              <a:t> </a:t>
            </a:r>
            <a:r>
              <a:rPr lang="no" sz="2150" b="1" i="1">
                <a:solidFill>
                  <a:srgbClr val="FF0000"/>
                </a:solidFill>
                <a:highlight>
                  <a:srgbClr val="FFFF00"/>
                </a:highlight>
              </a:rPr>
              <a:t>rykke ut umiddelbart</a:t>
            </a:r>
            <a:r>
              <a:rPr lang="no" sz="1150" i="1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r>
              <a:rPr lang="no" sz="1150" b="1" i="1">
                <a:solidFill>
                  <a:srgbClr val="FF0000"/>
                </a:solidFill>
                <a:highlight>
                  <a:srgbClr val="FFFF00"/>
                </a:highlight>
              </a:rPr>
              <a:t>når det er nødvendig.</a:t>
            </a:r>
            <a:endParaRPr sz="1150" b="1" i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333333"/>
              </a:solidFill>
              <a:highlight>
                <a:schemeClr val="lt2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15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203425" y="4627050"/>
            <a:ext cx="7851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i="1">
              <a:solidFill>
                <a:schemeClr val="accent2"/>
              </a:solidFill>
              <a:highlight>
                <a:schemeClr val="lt2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highlight>
                <a:schemeClr val="lt2"/>
              </a:highlight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10350" y="2943175"/>
            <a:ext cx="81999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50" b="1">
                <a:solidFill>
                  <a:srgbClr val="FF0000"/>
                </a:solidFill>
                <a:highlight>
                  <a:srgbClr val="FFFF00"/>
                </a:highlight>
              </a:rPr>
              <a:t>Veileder for Legevakt og legevaktsentral:</a:t>
            </a:r>
            <a:endParaRPr sz="1250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50"/>
              <a:buChar char="●"/>
            </a:pPr>
            <a:r>
              <a:rPr lang="no" sz="950" b="1" i="1">
                <a:solidFill>
                  <a:srgbClr val="FF0000"/>
                </a:solidFill>
              </a:rPr>
              <a:t>Kommunen skal sørge for at legevakten er organisert og utstyrt slik at helsepersonell i vakt kan</a:t>
            </a:r>
            <a:r>
              <a:rPr lang="no" sz="1250" b="1" i="1">
                <a:solidFill>
                  <a:srgbClr val="FF0000"/>
                </a:solidFill>
              </a:rPr>
              <a:t> </a:t>
            </a:r>
            <a:r>
              <a:rPr lang="no" sz="1550" b="1" i="1">
                <a:solidFill>
                  <a:srgbClr val="FF0000"/>
                </a:solidFill>
                <a:highlight>
                  <a:srgbClr val="FFFF00"/>
                </a:highlight>
              </a:rPr>
              <a:t>rykke ut umiddelbart</a:t>
            </a:r>
            <a:endParaRPr sz="1550" b="1" i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50"/>
              <a:buChar char="●"/>
            </a:pPr>
            <a:r>
              <a:rPr lang="no" sz="950" b="1" i="1">
                <a:solidFill>
                  <a:srgbClr val="FF0000"/>
                </a:solidFill>
              </a:rPr>
              <a:t>Lege i vakt skal ha tilbud om</a:t>
            </a:r>
            <a:r>
              <a:rPr lang="no" sz="1250" b="1" i="1">
                <a:solidFill>
                  <a:srgbClr val="FF0000"/>
                </a:solidFill>
              </a:rPr>
              <a:t> </a:t>
            </a:r>
            <a:r>
              <a:rPr lang="no" sz="1550" b="1" i="1">
                <a:solidFill>
                  <a:srgbClr val="FF0000"/>
                </a:solidFill>
                <a:highlight>
                  <a:srgbClr val="FFFF00"/>
                </a:highlight>
              </a:rPr>
              <a:t>sykebesøk</a:t>
            </a:r>
            <a:endParaRPr sz="1550" b="1" i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457200" lvl="0" indent="-307975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50"/>
              <a:buChar char="●"/>
            </a:pPr>
            <a:r>
              <a:rPr lang="no" sz="1250" b="1" i="1">
                <a:solidFill>
                  <a:srgbClr val="FF0000"/>
                </a:solidFill>
              </a:rPr>
              <a:t>Legevakten kan ha legevaktbil</a:t>
            </a:r>
            <a:endParaRPr sz="1250" b="1" i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i="1">
              <a:solidFill>
                <a:schemeClr val="accent2"/>
              </a:solidFill>
              <a:highlight>
                <a:schemeClr val="lt2"/>
              </a:highlight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Char char="●"/>
            </a:pPr>
            <a:r>
              <a:rPr lang="no" sz="1000" b="1" i="1">
                <a:solidFill>
                  <a:srgbClr val="FF0000"/>
                </a:solidFill>
                <a:highlight>
                  <a:srgbClr val="FFFF00"/>
                </a:highlight>
              </a:rPr>
              <a:t>Ha mer enn én person på vakt også på utrykning og sykebesøk</a:t>
            </a:r>
            <a:endParaRPr sz="1250" b="1" i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o" sz="1250" b="1">
                <a:solidFill>
                  <a:srgbClr val="FF0000"/>
                </a:solidFill>
                <a:highlight>
                  <a:srgbClr val="FFFF00"/>
                </a:highlight>
              </a:rPr>
              <a:t>Tillitsvalde for legane: Legebil med personell er ein føresetnad for å oppfylle akuttmedisinforskrifta.</a:t>
            </a:r>
            <a:endParaRPr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b="1"/>
              <a:t>Bemanning, utstyr og organisering</a:t>
            </a:r>
            <a:endParaRPr b="1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Akuttutstyr og medikament som ambulansane i området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Corpuls med sending av EKG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Locus knytta opp til AMK 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CRP, Hb og urinstix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Ambulansearbeidar tilsett på legevakta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Lege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Legevakta styrer kva oppdrag bilen skal på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no" b="1">
                <a:solidFill>
                  <a:schemeClr val="dk1"/>
                </a:solidFill>
              </a:rPr>
              <a:t>Laptop med enkel tilgang til journal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t="18570" b="28611"/>
          <a:stretch/>
        </p:blipFill>
        <p:spPr>
          <a:xfrm>
            <a:off x="6379275" y="1797025"/>
            <a:ext cx="2314300" cy="271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11700" y="409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Litt om oppdraga til legebilen</a:t>
            </a: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o"/>
              <a:t>Hastegrad: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25" y="1569762"/>
            <a:ext cx="2497425" cy="15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175" y="1569750"/>
            <a:ext cx="2497425" cy="1544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4981950" y="1152475"/>
            <a:ext cx="180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Avstand:</a:t>
            </a:r>
            <a:endParaRPr sz="1800"/>
          </a:p>
        </p:txBody>
      </p:sp>
      <p:pic>
        <p:nvPicPr>
          <p:cNvPr id="121" name="Google Shape;121;p19" title="Antall for Kommun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350" y="3234625"/>
            <a:ext cx="2858376" cy="17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Antall for Pasient på institusjon?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8417" y="3267749"/>
            <a:ext cx="2858358" cy="17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3020" b="1"/>
              <a:t>Typisk pasient</a:t>
            </a:r>
            <a:endParaRPr sz="3020" b="1"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no" sz="2300" b="1">
                <a:solidFill>
                  <a:schemeClr val="dk1"/>
                </a:solidFill>
              </a:rPr>
              <a:t>Skrøpeleg heimebuande med forverra tilstand </a:t>
            </a:r>
            <a:endParaRPr sz="2300" b="1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no" sz="2300" b="1">
                <a:solidFill>
                  <a:schemeClr val="dk1"/>
                </a:solidFill>
              </a:rPr>
              <a:t>Pasient på sjukeheim med akutt forverring</a:t>
            </a:r>
            <a:endParaRPr sz="2300" b="1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no" sz="2300" b="1">
                <a:solidFill>
                  <a:schemeClr val="dk1"/>
                </a:solidFill>
              </a:rPr>
              <a:t>Akutte oppdrag som ikkje er typisk “load and go”</a:t>
            </a:r>
            <a:endParaRPr sz="2300" b="1">
              <a:solidFill>
                <a:schemeClr val="dk1"/>
              </a:solidFill>
            </a:endParaRPr>
          </a:p>
          <a:p>
            <a:pPr marL="457200" lvl="0" indent="-3746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no" sz="2300" b="1">
                <a:solidFill>
                  <a:schemeClr val="dk1"/>
                </a:solidFill>
              </a:rPr>
              <a:t>Akutte barn</a:t>
            </a:r>
            <a:endParaRPr sz="2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 title="Antall for Antatt unngått ambulansetransport pga legebil?"/>
          <p:cNvPicPr preferRelativeResize="0"/>
          <p:nvPr/>
        </p:nvPicPr>
        <p:blipFill rotWithShape="1">
          <a:blip r:embed="rId3">
            <a:alphaModFix/>
          </a:blip>
          <a:srcRect t="11808"/>
          <a:stretch/>
        </p:blipFill>
        <p:spPr>
          <a:xfrm>
            <a:off x="505225" y="835625"/>
            <a:ext cx="8107299" cy="39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2731175" y="371975"/>
            <a:ext cx="4868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300" b="1"/>
              <a:t>Effekt på ambulansetransport</a:t>
            </a:r>
            <a:endParaRPr sz="2300" b="1"/>
          </a:p>
        </p:txBody>
      </p:sp>
      <p:sp>
        <p:nvSpPr>
          <p:cNvPr id="135" name="Google Shape;135;p21"/>
          <p:cNvSpPr txBox="1"/>
          <p:nvPr/>
        </p:nvSpPr>
        <p:spPr>
          <a:xfrm>
            <a:off x="5890800" y="1694225"/>
            <a:ext cx="28335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1700" b="1">
                <a:solidFill>
                  <a:schemeClr val="dk1"/>
                </a:solidFill>
              </a:rPr>
              <a:t>Lokal ambulansestasjon: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700" b="1">
                <a:solidFill>
                  <a:schemeClr val="dk1"/>
                </a:solidFill>
              </a:rPr>
              <a:t>Ca 300 fleire amb.transportar utan legebil. 15 % auke.</a:t>
            </a:r>
            <a:endParaRPr sz="17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8A176E9D89EC44AC6830432C42EC9C" ma:contentTypeVersion="11" ma:contentTypeDescription="Opprett et nytt dokument." ma:contentTypeScope="" ma:versionID="832a0d3a694f54b5624af9ae4ce5299b">
  <xsd:schema xmlns:xsd="http://www.w3.org/2001/XMLSchema" xmlns:xs="http://www.w3.org/2001/XMLSchema" xmlns:p="http://schemas.microsoft.com/office/2006/metadata/properties" xmlns:ns3="9a342a1b-bc3a-4d38-accd-865089fe17e8" xmlns:ns4="0bcaeb45-33bd-4919-8d04-abb65c0936ed" targetNamespace="http://schemas.microsoft.com/office/2006/metadata/properties" ma:root="true" ma:fieldsID="5ed818720c6feec655c32751d59947fc" ns3:_="" ns4:_="">
    <xsd:import namespace="9a342a1b-bc3a-4d38-accd-865089fe17e8"/>
    <xsd:import namespace="0bcaeb45-33bd-4919-8d04-abb65c0936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42a1b-bc3a-4d38-accd-865089fe1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aeb45-33bd-4919-8d04-abb65c0936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DA54D8-20F8-4A9C-847F-E42AB73346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42a1b-bc3a-4d38-accd-865089fe17e8"/>
    <ds:schemaRef ds:uri="0bcaeb45-33bd-4919-8d04-abb65c0936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E74A50-F728-4A48-B2E6-278FBBBEB4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41774B-E451-47C3-8BFB-755FCA0C16AF}">
  <ds:schemaRefs>
    <ds:schemaRef ds:uri="http://purl.org/dc/terms/"/>
    <ds:schemaRef ds:uri="http://schemas.openxmlformats.org/package/2006/metadata/core-properties"/>
    <ds:schemaRef ds:uri="http://purl.org/dc/dcmitype/"/>
    <ds:schemaRef ds:uri="0bcaeb45-33bd-4919-8d04-abb65c0936e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9a342a1b-bc3a-4d38-accd-865089fe17e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947</Words>
  <Application>Microsoft Office PowerPoint</Application>
  <PresentationFormat>Skjermfremvisning (16:9)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Simple Light</vt:lpstr>
      <vt:lpstr>Legebil på Søre Sunnmøre</vt:lpstr>
      <vt:lpstr>PowerPoint-presentasjon</vt:lpstr>
      <vt:lpstr>PowerPoint-presentasjon</vt:lpstr>
      <vt:lpstr>PowerPoint-presentasjon</vt:lpstr>
      <vt:lpstr>Kvifor legebil?</vt:lpstr>
      <vt:lpstr>Bemanning, utstyr og organisering</vt:lpstr>
      <vt:lpstr>Litt om oppdraga til legebilen</vt:lpstr>
      <vt:lpstr>Typisk pasient</vt:lpstr>
      <vt:lpstr>PowerPoint-presentasjon</vt:lpstr>
      <vt:lpstr>PowerPoint-presentasjon</vt:lpstr>
      <vt:lpstr>Personellet sine erfaringar</vt:lpstr>
      <vt:lpstr>Suksessfaktorar</vt:lpstr>
      <vt:lpstr>PowerPoint-presentasjon</vt:lpstr>
      <vt:lpstr>Sitater frå evaluering av legebilen:</vt:lpstr>
      <vt:lpstr>Kvifor bu og jobbe på Søre Sunnmøre?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Legebil på Søre Sunnmøre</dc:title>
  <dc:creator>Erlend Bae</dc:creator>
  <cp:lastModifiedBy>Erlend Bae</cp:lastModifiedBy>
  <cp:revision>1</cp:revision>
  <dcterms:modified xsi:type="dcterms:W3CDTF">2023-02-27T07:27:21Z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0x010100CB8A176E9D89EC44AC6830432C42EC9C</vt:lpwstr>
  </property>
</Properties>
</file>