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7" r:id="rId5"/>
  </p:sldMasterIdLst>
  <p:notesMasterIdLst>
    <p:notesMasterId r:id="rId17"/>
  </p:notesMasterIdLst>
  <p:handoutMasterIdLst>
    <p:handoutMasterId r:id="rId18"/>
  </p:handoutMasterIdLst>
  <p:sldIdLst>
    <p:sldId id="256" r:id="rId6"/>
    <p:sldId id="258" r:id="rId7"/>
    <p:sldId id="266" r:id="rId8"/>
    <p:sldId id="259" r:id="rId9"/>
    <p:sldId id="270" r:id="rId10"/>
    <p:sldId id="265" r:id="rId11"/>
    <p:sldId id="267" r:id="rId12"/>
    <p:sldId id="268" r:id="rId13"/>
    <p:sldId id="262" r:id="rId14"/>
    <p:sldId id="269" r:id="rId15"/>
    <p:sldId id="263" r:id="rId16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werPoint mal Universitetet i Bergen" id="{8ACF6A10-BF9C-4111-8906-7AFB24F1911E}">
          <p14:sldIdLst>
            <p14:sldId id="256"/>
            <p14:sldId id="258"/>
            <p14:sldId id="266"/>
            <p14:sldId id="259"/>
            <p14:sldId id="270"/>
            <p14:sldId id="265"/>
            <p14:sldId id="267"/>
            <p14:sldId id="268"/>
            <p14:sldId id="262"/>
            <p14:sldId id="269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4F46"/>
    <a:srgbClr val="CF3C3A"/>
    <a:srgbClr val="E44E46"/>
    <a:srgbClr val="E65343"/>
    <a:srgbClr val="DB3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017" autoAdjust="0"/>
  </p:normalViewPr>
  <p:slideViewPr>
    <p:cSldViewPr>
      <p:cViewPr varScale="1">
        <p:scale>
          <a:sx n="133" d="100"/>
          <a:sy n="133" d="100"/>
        </p:scale>
        <p:origin x="126" y="5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5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70CDE-D9CE-4354-94E4-1FD6DB967311}" type="datetimeFigureOut">
              <a:rPr lang="nb-NO" smtClean="0"/>
              <a:t>04.05.2022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25AF9-6F74-472F-B3FF-34E5DD3183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144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DE89A-F0D7-4FF6-B2F1-98DC7792C91E}" type="datetimeFigureOut">
              <a:rPr lang="nb-NO" smtClean="0"/>
              <a:t>04.05.2022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A2AF7-2D85-4421-9B02-2B5F9CC37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446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8560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9753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585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138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ørste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descr="Tittelfelt første side"/>
          <p:cNvSpPr>
            <a:spLocks noGrp="1"/>
          </p:cNvSpPr>
          <p:nvPr>
            <p:ph type="ctrTitle"/>
          </p:nvPr>
        </p:nvSpPr>
        <p:spPr>
          <a:xfrm>
            <a:off x="1115616" y="843558"/>
            <a:ext cx="6912768" cy="1912609"/>
          </a:xfrm>
        </p:spPr>
        <p:txBody>
          <a:bodyPr lIns="0" tIns="0" rIns="0" anchor="b" anchorCtr="0">
            <a:normAutofit/>
          </a:bodyPr>
          <a:lstStyle>
            <a:lvl1pPr marL="0" algn="ctr">
              <a:lnSpc>
                <a:spcPct val="100000"/>
              </a:lnSpc>
              <a:defRPr sz="3000" b="1" i="0" u="none" cap="none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 descr="Undertittelfelt første side"/>
          <p:cNvSpPr>
            <a:spLocks noGrp="1"/>
          </p:cNvSpPr>
          <p:nvPr>
            <p:ph type="subTitle" idx="1"/>
          </p:nvPr>
        </p:nvSpPr>
        <p:spPr>
          <a:xfrm>
            <a:off x="1115616" y="3147510"/>
            <a:ext cx="6912768" cy="93640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8" name="Plassholder for bunntekst 7" descr="Felt til enhet/tilhørighe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nb-NO" dirty="0"/>
              <a:t>Universitetet i Bergen</a:t>
            </a:r>
          </a:p>
        </p:txBody>
      </p:sp>
      <p:pic>
        <p:nvPicPr>
          <p:cNvPr id="6" name="Bilde 5" descr="Merke som viser &quot;Verden trenger tankene dine&quot;.">
            <a:extLst>
              <a:ext uri="{FF2B5EF4-FFF2-40B4-BE49-F238E27FC236}">
                <a16:creationId xmlns:a16="http://schemas.microsoft.com/office/drawing/2014/main" id="{4BDE7BD8-A2C7-F847-9FF3-E27A2438F3F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0" cy="842180"/>
          </a:xfrm>
          <a:prstGeom prst="rect">
            <a:avLst/>
          </a:prstGeom>
        </p:spPr>
      </p:pic>
      <p:cxnSp>
        <p:nvCxnSpPr>
          <p:cNvPr id="7" name="Rett pil 6">
            <a:extLst>
              <a:ext uri="{FF2B5EF4-FFF2-40B4-BE49-F238E27FC236}">
                <a16:creationId xmlns:a16="http://schemas.microsoft.com/office/drawing/2014/main" id="{B9B9A730-C981-2045-89BE-756F7A53A93D}"/>
              </a:ext>
            </a:extLst>
          </p:cNvPr>
          <p:cNvCxnSpPr/>
          <p:nvPr userDrawn="1"/>
        </p:nvCxnSpPr>
        <p:spPr>
          <a:xfrm>
            <a:off x="4551995" y="-308570"/>
            <a:ext cx="0" cy="2107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7ACA62A-1030-C94B-A55F-6D6B5D5B7AA8}"/>
              </a:ext>
            </a:extLst>
          </p:cNvPr>
          <p:cNvSpPr txBox="1"/>
          <p:nvPr userDrawn="1"/>
        </p:nvSpPr>
        <p:spPr>
          <a:xfrm>
            <a:off x="1094929" y="-762054"/>
            <a:ext cx="6933455" cy="40011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000" i="1" dirty="0"/>
              <a:t>Her kan du skrive enhet/tilhørighet sammen med «UNIVERSITETET I BERGEN».</a:t>
            </a:r>
            <a:br>
              <a:rPr lang="nb-NO" sz="1000" i="1" dirty="0"/>
            </a:br>
            <a:r>
              <a:rPr lang="nb-NO" sz="1000" i="1" dirty="0"/>
              <a:t>Innhold i dette feltet styres her: Meny -&gt; Sett inn (Mac=Vis) -&gt; Topptekst og bunntekst</a:t>
            </a:r>
          </a:p>
        </p:txBody>
      </p:sp>
    </p:spTree>
    <p:extLst>
      <p:ext uri="{BB962C8B-B14F-4D97-AF65-F5344CB8AC3E}">
        <p14:creationId xmlns:p14="http://schemas.microsoft.com/office/powerpoint/2010/main" val="178299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 descr="Tekstfelt"/>
          <p:cNvSpPr>
            <a:spLocks noGrp="1"/>
          </p:cNvSpPr>
          <p:nvPr>
            <p:ph idx="1"/>
          </p:nvPr>
        </p:nvSpPr>
        <p:spPr>
          <a:xfrm>
            <a:off x="3589570" y="1455950"/>
            <a:ext cx="4597350" cy="291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tekst 3" descr="Felt til ingress"/>
          <p:cNvSpPr>
            <a:spLocks noGrp="1"/>
          </p:cNvSpPr>
          <p:nvPr>
            <p:ph type="body" sz="half" idx="2"/>
          </p:nvPr>
        </p:nvSpPr>
        <p:spPr>
          <a:xfrm>
            <a:off x="1022921" y="1455950"/>
            <a:ext cx="2360241" cy="2916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tel 1" descr="Tittelfelt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 i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2" name="Plassholder for dato 1" descr="Felt til dat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nb-NO" dirty="0"/>
          </a:p>
        </p:txBody>
      </p:sp>
      <p:sp>
        <p:nvSpPr>
          <p:cNvPr id="5" name="Plassholder for bunntekst 4" descr="Felt til enhet/tilhørighe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Universitetet i Bergen</a:t>
            </a:r>
          </a:p>
        </p:txBody>
      </p:sp>
      <p:sp>
        <p:nvSpPr>
          <p:cNvPr id="6" name="Plassholder for lysbildenummer 5" descr="Felt til sidetall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 descr="Merke som viser &quot;Verden trenger tankene dine&quot;.">
            <a:extLst>
              <a:ext uri="{FF2B5EF4-FFF2-40B4-BE49-F238E27FC236}">
                <a16:creationId xmlns:a16="http://schemas.microsoft.com/office/drawing/2014/main" id="{3E807EEA-9317-2246-BAEC-22AD47F15F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1" cy="8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0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descr="Tittel"/>
          <p:cNvSpPr>
            <a:spLocks noGrp="1"/>
          </p:cNvSpPr>
          <p:nvPr>
            <p:ph type="title"/>
          </p:nvPr>
        </p:nvSpPr>
        <p:spPr>
          <a:xfrm>
            <a:off x="1022920" y="3514848"/>
            <a:ext cx="7164000" cy="425054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500" b="1" i="0">
                <a:solidFill>
                  <a:srgbClr val="E54F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bilde 2" descr="Her kan du sette inn et stort bilde eller illustrasjon&#10;"/>
          <p:cNvSpPr>
            <a:spLocks noGrp="1"/>
          </p:cNvSpPr>
          <p:nvPr>
            <p:ph type="pic" idx="1"/>
          </p:nvPr>
        </p:nvSpPr>
        <p:spPr>
          <a:xfrm>
            <a:off x="1022920" y="843558"/>
            <a:ext cx="7164000" cy="259822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4" name="Plassholder for tekst 3" descr="Undertittel"/>
          <p:cNvSpPr>
            <a:spLocks noGrp="1"/>
          </p:cNvSpPr>
          <p:nvPr>
            <p:ph type="body" sz="half" idx="2"/>
          </p:nvPr>
        </p:nvSpPr>
        <p:spPr>
          <a:xfrm>
            <a:off x="1022920" y="4047914"/>
            <a:ext cx="6285384" cy="39604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dato 4" descr="Felt til dat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nb-NO" dirty="0"/>
          </a:p>
        </p:txBody>
      </p:sp>
      <p:sp>
        <p:nvSpPr>
          <p:cNvPr id="6" name="Plassholder for bunntekst 5" descr="Felt til enhet/tilhørighe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7" name="Plassholder for lysbildenummer 6" descr="Felt til sidetall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 descr="Merke som viser &quot;Verden trenger tankene dine&quot;.">
            <a:extLst>
              <a:ext uri="{FF2B5EF4-FFF2-40B4-BE49-F238E27FC236}">
                <a16:creationId xmlns:a16="http://schemas.microsoft.com/office/drawing/2014/main" id="{F96CF84A-96BC-5E41-A242-0B5C201838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1" cy="8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6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in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 descr="Felt til enhet/tilhørighe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4680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 descr="Rød bakgrunnsfarge">
            <a:extLst>
              <a:ext uri="{FF2B5EF4-FFF2-40B4-BE49-F238E27FC236}">
                <a16:creationId xmlns:a16="http://schemas.microsoft.com/office/drawing/2014/main" id="{5B4AB8CC-BAF7-FF45-A0E5-3E68BF7D966C}"/>
              </a:ext>
            </a:extLst>
          </p:cNvPr>
          <p:cNvSpPr/>
          <p:nvPr userDrawn="1"/>
        </p:nvSpPr>
        <p:spPr>
          <a:xfrm>
            <a:off x="259200" y="123478"/>
            <a:ext cx="8622000" cy="4855546"/>
          </a:xfrm>
          <a:prstGeom prst="rect">
            <a:avLst/>
          </a:prstGeom>
          <a:solidFill>
            <a:srgbClr val="E54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 descr="UiB emblem">
            <a:extLst>
              <a:ext uri="{FF2B5EF4-FFF2-40B4-BE49-F238E27FC236}">
                <a16:creationId xmlns:a16="http://schemas.microsoft.com/office/drawing/2014/main" id="{9E3715CE-D1CA-694C-9B7D-6DCFE11946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1275606"/>
            <a:ext cx="2019300" cy="2019300"/>
          </a:xfrm>
          <a:prstGeom prst="rect">
            <a:avLst/>
          </a:prstGeom>
        </p:spPr>
      </p:pic>
      <p:cxnSp>
        <p:nvCxnSpPr>
          <p:cNvPr id="11" name="Rett linje 10" descr="Strek">
            <a:extLst>
              <a:ext uri="{FF2B5EF4-FFF2-40B4-BE49-F238E27FC236}">
                <a16:creationId xmlns:a16="http://schemas.microsoft.com/office/drawing/2014/main" id="{46DD1678-AB07-B54C-BD39-00574E2C17E4}"/>
              </a:ext>
            </a:extLst>
          </p:cNvPr>
          <p:cNvCxnSpPr>
            <a:cxnSpLocks/>
          </p:cNvCxnSpPr>
          <p:nvPr userDrawn="1"/>
        </p:nvCxnSpPr>
        <p:spPr>
          <a:xfrm>
            <a:off x="2030012" y="3579862"/>
            <a:ext cx="50839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ssholder for tekst 10" descr="Felt som viser nettadresse (uib.no)">
            <a:extLst>
              <a:ext uri="{FF2B5EF4-FFF2-40B4-BE49-F238E27FC236}">
                <a16:creationId xmlns:a16="http://schemas.microsoft.com/office/drawing/2014/main" id="{235CB0C0-5B95-1145-8554-3274893551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7244" y="3795886"/>
            <a:ext cx="4989513" cy="43338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nb-NO" dirty="0" err="1"/>
              <a:t>uib.no</a:t>
            </a:r>
            <a:endParaRPr lang="nb-NO" dirty="0"/>
          </a:p>
        </p:txBody>
      </p:sp>
      <p:pic>
        <p:nvPicPr>
          <p:cNvPr id="7" name="Bilde 6" descr="Ramme">
            <a:extLst>
              <a:ext uri="{FF2B5EF4-FFF2-40B4-BE49-F238E27FC236}">
                <a16:creationId xmlns:a16="http://schemas.microsoft.com/office/drawing/2014/main" id="{122053A8-484B-3747-90F6-35ADD81781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BED2FD-214C-9948-A8C1-62659B4DC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91EB795-F02E-8040-B5EC-282A37196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2AC5B2F-1938-E94A-A74F-8C829DF45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4F22-00D8-9D40-AFED-55D52D7B4B62}" type="datetimeFigureOut">
              <a:rPr lang="nb-NO" smtClean="0"/>
              <a:t>05.05.2022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FC49346-AEFD-6542-8AAC-DCA1CBBA1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793601-A632-C04C-9DF3-84BDF45DA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8800-6947-F840-B7D3-A263D489D6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0217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3E81D3-B256-4F45-A46B-A6E22CEB7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2EBE73-06B2-274E-AFE5-534FF55F5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F8A0066-98EF-1644-9251-C1CE089E5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4F22-00D8-9D40-AFED-55D52D7B4B62}" type="datetimeFigureOut">
              <a:rPr lang="nb-NO" smtClean="0"/>
              <a:t>05.05.2022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B7B5CEF-F58A-E54E-AB6A-5124D04FE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533C4D-5B59-1644-8CCF-E550FD44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8800-6947-F840-B7D3-A263D489D6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1973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D19677-9FB3-8547-AED5-072BB6614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7995553-D507-D044-86F1-625892B33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C7F7F58-258B-C34B-8218-C9F2602D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4F22-00D8-9D40-AFED-55D52D7B4B62}" type="datetimeFigureOut">
              <a:rPr lang="nb-NO" smtClean="0"/>
              <a:t>05.05.2022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0E37118-A130-524C-9254-D7D849273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DD00338-24B7-0441-B389-2E1EA906C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8800-6947-F840-B7D3-A263D489D6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9224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A28D28-8702-6E4E-8352-9D1744AAE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A0913BE-7F17-EC4F-9357-C2E0B767E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E5D38E1-3BB0-234F-ADB3-42C09DB0D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CC927B3-580F-B445-9E5F-8210CD8D7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4F22-00D8-9D40-AFED-55D52D7B4B62}" type="datetimeFigureOut">
              <a:rPr lang="nb-NO" smtClean="0"/>
              <a:t>05.05.2022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17515F0-7396-6347-8A30-6C145FA4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7CF0452-B444-B049-978C-6335FCA61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8800-6947-F840-B7D3-A263D489D6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325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66CDA9-D742-8741-A2C9-79A2DF282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B894250-B403-1D42-8AE3-7AF1221D0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05FD149-A80B-7046-BA43-A5318C5A2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065D237-8724-8B4C-BE02-C4CC2D41B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F9432C6-CDB1-7C42-81EF-C285BCFC9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6C777F8-1A1A-9047-B987-3665ADC03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4F22-00D8-9D40-AFED-55D52D7B4B62}" type="datetimeFigureOut">
              <a:rPr lang="nb-NO" smtClean="0"/>
              <a:t>05.05.2022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7BE7996-9021-514A-BD14-669031739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475E783-1458-9548-A512-3C98C2FC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8800-6947-F840-B7D3-A263D489D6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2184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7F0FF4-DF40-6D4A-B876-EC6BA3039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3B8BCB8-DEED-9949-A521-1622B99BF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4F22-00D8-9D40-AFED-55D52D7B4B62}" type="datetimeFigureOut">
              <a:rPr lang="nb-NO" smtClean="0"/>
              <a:t>05.05.2022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657D15C-0500-F24A-9DE3-D80B17DC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5D1488C-DF39-3A41-AD84-11567714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8800-6947-F840-B7D3-A263D489D6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352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ørste side med 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descr="Her kan du sette inn et stort bilde eller illustrasjon">
            <a:extLst>
              <a:ext uri="{FF2B5EF4-FFF2-40B4-BE49-F238E27FC236}">
                <a16:creationId xmlns:a16="http://schemas.microsoft.com/office/drawing/2014/main" id="{9F581FC9-99B3-254C-94AA-E2A348666E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59200" y="259200"/>
            <a:ext cx="8622000" cy="2703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7" name="Rektangel 6" descr="Rød bakgrunnsfarge">
            <a:extLst>
              <a:ext uri="{FF2B5EF4-FFF2-40B4-BE49-F238E27FC236}">
                <a16:creationId xmlns:a16="http://schemas.microsoft.com/office/drawing/2014/main" id="{9C451960-1C73-5142-9372-646907BA7A21}"/>
              </a:ext>
            </a:extLst>
          </p:cNvPr>
          <p:cNvSpPr/>
          <p:nvPr userDrawn="1"/>
        </p:nvSpPr>
        <p:spPr>
          <a:xfrm>
            <a:off x="259200" y="2962800"/>
            <a:ext cx="8622000" cy="2016224"/>
          </a:xfrm>
          <a:prstGeom prst="rect">
            <a:avLst/>
          </a:prstGeom>
          <a:solidFill>
            <a:srgbClr val="E54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 descr="Tittelfelt første side"/>
          <p:cNvSpPr>
            <a:spLocks noGrp="1"/>
          </p:cNvSpPr>
          <p:nvPr>
            <p:ph type="ctrTitle"/>
          </p:nvPr>
        </p:nvSpPr>
        <p:spPr>
          <a:xfrm>
            <a:off x="1115616" y="3169730"/>
            <a:ext cx="6120680" cy="842180"/>
          </a:xfrm>
        </p:spPr>
        <p:txBody>
          <a:bodyPr lIns="0" tIns="0" rIns="0" anchor="b" anchorCtr="0">
            <a:normAutofit/>
          </a:bodyPr>
          <a:lstStyle>
            <a:lvl1pPr marL="0" algn="l">
              <a:lnSpc>
                <a:spcPct val="100000"/>
              </a:lnSpc>
              <a:defRPr sz="3000" b="1" i="0" u="none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 descr="Undertittelfelt første side"/>
          <p:cNvSpPr>
            <a:spLocks noGrp="1"/>
          </p:cNvSpPr>
          <p:nvPr>
            <p:ph type="subTitle" idx="1"/>
          </p:nvPr>
        </p:nvSpPr>
        <p:spPr>
          <a:xfrm>
            <a:off x="1115616" y="4083614"/>
            <a:ext cx="6120680" cy="67108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8" name="Plassholder for bunntekst 7" descr="Felt til enhet/tilhørighe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Universitetet i Bergen</a:t>
            </a:r>
          </a:p>
        </p:txBody>
      </p:sp>
      <p:pic>
        <p:nvPicPr>
          <p:cNvPr id="20" name="Bilde 19" descr="Ramme">
            <a:extLst>
              <a:ext uri="{FF2B5EF4-FFF2-40B4-BE49-F238E27FC236}">
                <a16:creationId xmlns:a16="http://schemas.microsoft.com/office/drawing/2014/main" id="{CEE9D729-C29A-1946-A8F1-7593F293FD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1" name="Bilde 20" descr="Merke som viser &quot;Verden trenger tankene dine&quot;.">
            <a:extLst>
              <a:ext uri="{FF2B5EF4-FFF2-40B4-BE49-F238E27FC236}">
                <a16:creationId xmlns:a16="http://schemas.microsoft.com/office/drawing/2014/main" id="{C9812BE5-2489-0C40-9B8E-B4A44FDD03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0" cy="842180"/>
          </a:xfrm>
          <a:prstGeom prst="rect">
            <a:avLst/>
          </a:prstGeom>
        </p:spPr>
      </p:pic>
      <p:cxnSp>
        <p:nvCxnSpPr>
          <p:cNvPr id="9" name="Rett pil 8">
            <a:extLst>
              <a:ext uri="{FF2B5EF4-FFF2-40B4-BE49-F238E27FC236}">
                <a16:creationId xmlns:a16="http://schemas.microsoft.com/office/drawing/2014/main" id="{110EBFA1-9E44-B54F-8E7D-738FDFB17043}"/>
              </a:ext>
            </a:extLst>
          </p:cNvPr>
          <p:cNvCxnSpPr/>
          <p:nvPr userDrawn="1"/>
        </p:nvCxnSpPr>
        <p:spPr>
          <a:xfrm>
            <a:off x="4551995" y="-308570"/>
            <a:ext cx="0" cy="2107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92A5B32-2253-274A-B96F-308338AD4583}"/>
              </a:ext>
            </a:extLst>
          </p:cNvPr>
          <p:cNvSpPr txBox="1"/>
          <p:nvPr userDrawn="1"/>
        </p:nvSpPr>
        <p:spPr>
          <a:xfrm>
            <a:off x="1094929" y="-762054"/>
            <a:ext cx="6933455" cy="40011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000" i="1" dirty="0"/>
              <a:t>Her kan du skrive enhet/tilhørighet sammen med «UNIVERSITETET I BERGEN».</a:t>
            </a:r>
            <a:br>
              <a:rPr lang="nb-NO" sz="1000" i="1" dirty="0"/>
            </a:br>
            <a:r>
              <a:rPr lang="nb-NO" sz="1000" i="1" dirty="0"/>
              <a:t>Innhold i dette feltet styres her: Meny -&gt; Sett inn (Mac= Vis) -&gt; Topptekst og bunntekst</a:t>
            </a:r>
          </a:p>
        </p:txBody>
      </p:sp>
    </p:spTree>
    <p:extLst>
      <p:ext uri="{BB962C8B-B14F-4D97-AF65-F5344CB8AC3E}">
        <p14:creationId xmlns:p14="http://schemas.microsoft.com/office/powerpoint/2010/main" val="3760653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AD26568-0784-074F-BBC1-E3BF4B3C4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4F22-00D8-9D40-AFED-55D52D7B4B62}" type="datetimeFigureOut">
              <a:rPr lang="nb-NO" smtClean="0"/>
              <a:t>05.05.2022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01DCC14-CD4F-484D-88FB-BB92452D5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A4929EE-6C64-BD40-BD34-16EC6483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8800-6947-F840-B7D3-A263D489D6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3322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ED03A6-8F8A-4B4F-8245-F30E72FC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F9DFF4-560D-3540-88E2-373CF074F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53EC3B8-A18D-6043-A5CC-C2349B86E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4EED55E-CFF6-AC41-AA30-1473BA2BE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4F22-00D8-9D40-AFED-55D52D7B4B62}" type="datetimeFigureOut">
              <a:rPr lang="nb-NO" smtClean="0"/>
              <a:t>05.05.2022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2F2868D-309A-8840-94C1-A08DEA6F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573F118-3AB4-EF43-8BE5-D7E4020C1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8800-6947-F840-B7D3-A263D489D6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8032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6EEDC5-D75A-F54B-B0FE-57814F9CD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3DD8296-9E67-A746-8A36-460CFBAF5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28A61C5-B794-0D4F-857D-BF4C5A75C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8653B03-A2B3-894D-ABA3-2EEDD3780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4F22-00D8-9D40-AFED-55D52D7B4B62}" type="datetimeFigureOut">
              <a:rPr lang="nb-NO" smtClean="0"/>
              <a:t>05.05.2022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B33C8-3988-AD4B-9426-2029B56F3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D70EFE1-5BAB-6E48-8466-9D15D6FA1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8800-6947-F840-B7D3-A263D489D6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5473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1C5E8E-212C-B644-8335-5C9C4FE4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1761B0A-517A-9540-B007-CD5DB77A4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AD823C-28F5-D540-A0CD-223963C3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4F22-00D8-9D40-AFED-55D52D7B4B62}" type="datetimeFigureOut">
              <a:rPr lang="nb-NO" smtClean="0"/>
              <a:t>05.05.2022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7007C0E-6FDA-044E-ACF0-F4C81DC54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22FA60-7B35-B14E-BB3C-A40E03C09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8800-6947-F840-B7D3-A263D489D6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6805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E23B033-E559-504E-A8B3-DFB49B5E8C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7159DE8-6B18-424A-95EB-D5ABC6DBE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7BA4E9-E78A-8D46-AB26-F65FB89F3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4F22-00D8-9D40-AFED-55D52D7B4B62}" type="datetimeFigureOut">
              <a:rPr lang="nb-NO" smtClean="0"/>
              <a:t>05.05.2022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4BB2845-9417-7A4F-9E3E-A73B95685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2850FA-8499-E649-BD34-4DE5144C5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8800-6947-F840-B7D3-A263D489D6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580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descr="Tittelfelt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077472" cy="4897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 descr="Tekstfelt"/>
          <p:cNvSpPr>
            <a:spLocks noGrp="1"/>
          </p:cNvSpPr>
          <p:nvPr>
            <p:ph idx="1"/>
          </p:nvPr>
        </p:nvSpPr>
        <p:spPr>
          <a:xfrm>
            <a:off x="1022920" y="1455950"/>
            <a:ext cx="7077472" cy="2916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dato 3" descr="Felt til dato"/>
          <p:cNvSpPr>
            <a:spLocks noGrp="1"/>
          </p:cNvSpPr>
          <p:nvPr>
            <p:ph type="dt" sz="half" idx="10"/>
          </p:nvPr>
        </p:nvSpPr>
        <p:spPr>
          <a:xfrm>
            <a:off x="467544" y="4587974"/>
            <a:ext cx="936104" cy="162018"/>
          </a:xfrm>
        </p:spPr>
        <p:txBody>
          <a:bodyPr/>
          <a:lstStyle>
            <a:lvl1pPr>
              <a:defRPr sz="900"/>
            </a:lvl1pPr>
          </a:lstStyle>
          <a:p>
            <a:endParaRPr lang="nb-NO" dirty="0"/>
          </a:p>
        </p:txBody>
      </p:sp>
      <p:sp>
        <p:nvSpPr>
          <p:cNvPr id="5" name="Plassholder for bunntekst 4" descr="Felt til enhet/tilhørighe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 descr="Felt til sidetall"/>
          <p:cNvSpPr>
            <a:spLocks noGrp="1"/>
          </p:cNvSpPr>
          <p:nvPr>
            <p:ph type="sldNum" sz="quarter" idx="12"/>
          </p:nvPr>
        </p:nvSpPr>
        <p:spPr>
          <a:xfrm>
            <a:off x="1702418" y="4587974"/>
            <a:ext cx="709342" cy="162018"/>
          </a:xfrm>
        </p:spPr>
        <p:txBody>
          <a:bodyPr/>
          <a:lstStyle>
            <a:lvl1pPr>
              <a:defRPr sz="900"/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 descr="Merke som viser &quot;Verden trenger tankene dine&quot;.">
            <a:extLst>
              <a:ext uri="{FF2B5EF4-FFF2-40B4-BE49-F238E27FC236}">
                <a16:creationId xmlns:a16="http://schemas.microsoft.com/office/drawing/2014/main" id="{1B69BE6D-37B1-7D4A-8961-032FB2590F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1" cy="8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5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med grå 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descr="Tittelfelt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077472" cy="4897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 i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 descr="Tekstfelt"/>
          <p:cNvSpPr>
            <a:spLocks noGrp="1"/>
          </p:cNvSpPr>
          <p:nvPr>
            <p:ph idx="1"/>
          </p:nvPr>
        </p:nvSpPr>
        <p:spPr>
          <a:xfrm>
            <a:off x="1022920" y="1455950"/>
            <a:ext cx="7077472" cy="2916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dato 3" descr="Felt til dato"/>
          <p:cNvSpPr>
            <a:spLocks noGrp="1"/>
          </p:cNvSpPr>
          <p:nvPr>
            <p:ph type="dt" sz="half" idx="10"/>
          </p:nvPr>
        </p:nvSpPr>
        <p:spPr>
          <a:xfrm>
            <a:off x="467544" y="4587974"/>
            <a:ext cx="936104" cy="162018"/>
          </a:xfrm>
        </p:spPr>
        <p:txBody>
          <a:bodyPr/>
          <a:lstStyle>
            <a:lvl1pPr>
              <a:defRPr sz="900"/>
            </a:lvl1pPr>
          </a:lstStyle>
          <a:p>
            <a:endParaRPr lang="nb-NO" dirty="0"/>
          </a:p>
        </p:txBody>
      </p:sp>
      <p:sp>
        <p:nvSpPr>
          <p:cNvPr id="5" name="Plassholder for bunntekst 4" descr="Felt til enhet/tilhørighe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Universitetet i Bergen</a:t>
            </a:r>
          </a:p>
        </p:txBody>
      </p:sp>
      <p:sp>
        <p:nvSpPr>
          <p:cNvPr id="6" name="Plassholder for lysbildenummer 5" descr="Felt til sidetall"/>
          <p:cNvSpPr>
            <a:spLocks noGrp="1"/>
          </p:cNvSpPr>
          <p:nvPr>
            <p:ph type="sldNum" sz="quarter" idx="12"/>
          </p:nvPr>
        </p:nvSpPr>
        <p:spPr>
          <a:xfrm>
            <a:off x="1702418" y="4587974"/>
            <a:ext cx="709342" cy="162018"/>
          </a:xfrm>
        </p:spPr>
        <p:txBody>
          <a:bodyPr/>
          <a:lstStyle>
            <a:lvl1pPr>
              <a:defRPr sz="900"/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 descr="Merke som viser &quot;Verden trenger tankene dine&quot;.">
            <a:extLst>
              <a:ext uri="{FF2B5EF4-FFF2-40B4-BE49-F238E27FC236}">
                <a16:creationId xmlns:a16="http://schemas.microsoft.com/office/drawing/2014/main" id="{934C8560-529F-7746-9227-B4FD0B629D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1" cy="8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4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med hvit 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descr="Tittelfelt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077472" cy="4897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 i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 descr="Tekstfelt"/>
          <p:cNvSpPr>
            <a:spLocks noGrp="1"/>
          </p:cNvSpPr>
          <p:nvPr>
            <p:ph idx="1"/>
          </p:nvPr>
        </p:nvSpPr>
        <p:spPr>
          <a:xfrm>
            <a:off x="1022920" y="1455950"/>
            <a:ext cx="7077472" cy="2916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dato 3" descr="Felt til dato"/>
          <p:cNvSpPr>
            <a:spLocks noGrp="1"/>
          </p:cNvSpPr>
          <p:nvPr>
            <p:ph type="dt" sz="half" idx="10"/>
          </p:nvPr>
        </p:nvSpPr>
        <p:spPr>
          <a:xfrm>
            <a:off x="467544" y="4587974"/>
            <a:ext cx="936104" cy="162018"/>
          </a:xfrm>
        </p:spPr>
        <p:txBody>
          <a:bodyPr/>
          <a:lstStyle>
            <a:lvl1pPr>
              <a:defRPr sz="900"/>
            </a:lvl1pPr>
          </a:lstStyle>
          <a:p>
            <a:endParaRPr lang="nb-NO" dirty="0"/>
          </a:p>
        </p:txBody>
      </p:sp>
      <p:sp>
        <p:nvSpPr>
          <p:cNvPr id="5" name="Plassholder for bunntekst 4" descr="Felt til enhet/tilhørighe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 descr="Felt til sidetall"/>
          <p:cNvSpPr>
            <a:spLocks noGrp="1"/>
          </p:cNvSpPr>
          <p:nvPr>
            <p:ph type="sldNum" sz="quarter" idx="12"/>
          </p:nvPr>
        </p:nvSpPr>
        <p:spPr>
          <a:xfrm>
            <a:off x="1702418" y="4587974"/>
            <a:ext cx="709342" cy="162018"/>
          </a:xfrm>
        </p:spPr>
        <p:txBody>
          <a:bodyPr/>
          <a:lstStyle>
            <a:lvl1pPr>
              <a:defRPr sz="900"/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 descr="Merke som viser &quot;Verden trenger tankene dine&quot;.">
            <a:extLst>
              <a:ext uri="{FF2B5EF4-FFF2-40B4-BE49-F238E27FC236}">
                <a16:creationId xmlns:a16="http://schemas.microsoft.com/office/drawing/2014/main" id="{934C8560-529F-7746-9227-B4FD0B629D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1" cy="8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2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de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descr="Tittel inndeling"/>
          <p:cNvSpPr>
            <a:spLocks noGrp="1"/>
          </p:cNvSpPr>
          <p:nvPr>
            <p:ph type="title"/>
          </p:nvPr>
        </p:nvSpPr>
        <p:spPr>
          <a:xfrm>
            <a:off x="1022920" y="839911"/>
            <a:ext cx="6584776" cy="2649941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 b="1" i="0" u="none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pic>
        <p:nvPicPr>
          <p:cNvPr id="4" name="Bilde 3" descr="Merke som viser &quot;Verden trenger tankene dine&quot;.">
            <a:extLst>
              <a:ext uri="{FF2B5EF4-FFF2-40B4-BE49-F238E27FC236}">
                <a16:creationId xmlns:a16="http://schemas.microsoft.com/office/drawing/2014/main" id="{E291D31C-C28B-2943-BA98-C64998D8CA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0" cy="8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9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m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descr="Her kan du sette inn et stort bilde">
            <a:extLst>
              <a:ext uri="{FF2B5EF4-FFF2-40B4-BE49-F238E27FC236}">
                <a16:creationId xmlns:a16="http://schemas.microsoft.com/office/drawing/2014/main" id="{9F581FC9-99B3-254C-94AA-E2A348666E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59200" y="259200"/>
            <a:ext cx="8622000" cy="4616806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pic>
        <p:nvPicPr>
          <p:cNvPr id="6" name="Bilde 5" descr="Merke som viser &quot;Verden trenger tankene dine&quot;.">
            <a:extLst>
              <a:ext uri="{FF2B5EF4-FFF2-40B4-BE49-F238E27FC236}">
                <a16:creationId xmlns:a16="http://schemas.microsoft.com/office/drawing/2014/main" id="{4BDE7BD8-A2C7-F847-9FF3-E27A2438F3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0" cy="842180"/>
          </a:xfrm>
          <a:prstGeom prst="rect">
            <a:avLst/>
          </a:prstGeom>
        </p:spPr>
      </p:pic>
      <p:sp>
        <p:nvSpPr>
          <p:cNvPr id="8" name="Plassholder for bunntekst 7" descr="Felt til enhet/tilhørighe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Universitetet i Bergen</a:t>
            </a:r>
          </a:p>
        </p:txBody>
      </p:sp>
      <p:pic>
        <p:nvPicPr>
          <p:cNvPr id="20" name="Bilde 19" descr="Ramme">
            <a:extLst>
              <a:ext uri="{FF2B5EF4-FFF2-40B4-BE49-F238E27FC236}">
                <a16:creationId xmlns:a16="http://schemas.microsoft.com/office/drawing/2014/main" id="{CEE9D729-C29A-1946-A8F1-7593F293FD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 descr="Tekstfelt, spalte 1"/>
          <p:cNvSpPr>
            <a:spLocks noGrp="1"/>
          </p:cNvSpPr>
          <p:nvPr>
            <p:ph sz="half" idx="1"/>
          </p:nvPr>
        </p:nvSpPr>
        <p:spPr>
          <a:xfrm>
            <a:off x="1022920" y="1455626"/>
            <a:ext cx="3405064" cy="29163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innhold 3" descr="Tekstfelt, spalte 2"/>
          <p:cNvSpPr>
            <a:spLocks noGrp="1"/>
          </p:cNvSpPr>
          <p:nvPr>
            <p:ph sz="half" idx="2"/>
          </p:nvPr>
        </p:nvSpPr>
        <p:spPr>
          <a:xfrm>
            <a:off x="4752400" y="1455626"/>
            <a:ext cx="3420000" cy="29163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0" name="Tittel 1" descr="Tittelfelt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 i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2" name="Plassholder for dato 1" descr="Felt til dat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nb-NO" dirty="0"/>
          </a:p>
        </p:txBody>
      </p:sp>
      <p:sp>
        <p:nvSpPr>
          <p:cNvPr id="5" name="Plassholder for bunntekst 4" descr="Felt til enhet/tilhørighe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 descr="Felt til sidetall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 descr="Merke som viser &quot;Verden trenger tankene dine&quot;.">
            <a:extLst>
              <a:ext uri="{FF2B5EF4-FFF2-40B4-BE49-F238E27FC236}">
                <a16:creationId xmlns:a16="http://schemas.microsoft.com/office/drawing/2014/main" id="{B421DF0F-25CF-7D4D-9192-DBC1AB628C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1" cy="8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2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 med titl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 descr="Undertittelfelt, spalte 1"/>
          <p:cNvSpPr>
            <a:spLocks noGrp="1"/>
          </p:cNvSpPr>
          <p:nvPr>
            <p:ph type="body" idx="1"/>
          </p:nvPr>
        </p:nvSpPr>
        <p:spPr>
          <a:xfrm>
            <a:off x="1022920" y="1581640"/>
            <a:ext cx="3420000" cy="43204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tekst 4" descr="Undertittelfelt, spalte 2"/>
          <p:cNvSpPr>
            <a:spLocks noGrp="1"/>
          </p:cNvSpPr>
          <p:nvPr>
            <p:ph type="body" sz="quarter" idx="3"/>
          </p:nvPr>
        </p:nvSpPr>
        <p:spPr>
          <a:xfrm>
            <a:off x="4752400" y="1581640"/>
            <a:ext cx="3420000" cy="43204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ssholder for innhold 2" descr="Tekstfelt, spalte 1"/>
          <p:cNvSpPr>
            <a:spLocks noGrp="1"/>
          </p:cNvSpPr>
          <p:nvPr>
            <p:ph sz="half" idx="13"/>
          </p:nvPr>
        </p:nvSpPr>
        <p:spPr>
          <a:xfrm>
            <a:off x="1022920" y="2092345"/>
            <a:ext cx="3420000" cy="2351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1" name="Plassholder for innhold 3" descr="Tekstfelt, spalte 2"/>
          <p:cNvSpPr>
            <a:spLocks noGrp="1"/>
          </p:cNvSpPr>
          <p:nvPr>
            <p:ph sz="half" idx="2"/>
          </p:nvPr>
        </p:nvSpPr>
        <p:spPr>
          <a:xfrm>
            <a:off x="4752400" y="2092345"/>
            <a:ext cx="3420000" cy="2351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2" name="Tittel 1" descr="Tittelfelt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 i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2" name="Plassholder for dato 1" descr="Felt til dato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nb-NO" dirty="0"/>
          </a:p>
        </p:txBody>
      </p:sp>
      <p:sp>
        <p:nvSpPr>
          <p:cNvPr id="4" name="Plassholder for bunntekst 3" descr="Felt til enhet/tilhørighe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 descr="Felt til sidetall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 descr="Merke som viser &quot;Verden trenger tankene dine&quot;.">
            <a:extLst>
              <a:ext uri="{FF2B5EF4-FFF2-40B4-BE49-F238E27FC236}">
                <a16:creationId xmlns:a16="http://schemas.microsoft.com/office/drawing/2014/main" id="{E818EAD3-F8AA-5E4E-9515-AE1E1AA0F5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1" cy="8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7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 descr="Tittelfelt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 descr="Tekstfelt"/>
          <p:cNvSpPr>
            <a:spLocks noGrp="1"/>
          </p:cNvSpPr>
          <p:nvPr>
            <p:ph type="body" idx="1"/>
          </p:nvPr>
        </p:nvSpPr>
        <p:spPr>
          <a:xfrm>
            <a:off x="1022920" y="1455950"/>
            <a:ext cx="7149480" cy="29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 descr="Felt til dato"/>
          <p:cNvSpPr>
            <a:spLocks noGrp="1"/>
          </p:cNvSpPr>
          <p:nvPr>
            <p:ph type="dt" sz="half" idx="2"/>
          </p:nvPr>
        </p:nvSpPr>
        <p:spPr>
          <a:xfrm>
            <a:off x="467544" y="4587974"/>
            <a:ext cx="936104" cy="1620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 descr="Felt til sidetall"/>
          <p:cNvSpPr>
            <a:spLocks noGrp="1"/>
          </p:cNvSpPr>
          <p:nvPr>
            <p:ph type="sldNum" sz="quarter" idx="4"/>
          </p:nvPr>
        </p:nvSpPr>
        <p:spPr>
          <a:xfrm>
            <a:off x="1702418" y="4587974"/>
            <a:ext cx="709342" cy="1620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 descr="Felt til enhet/tilhørighet"/>
          <p:cNvSpPr>
            <a:spLocks noGrp="1"/>
          </p:cNvSpPr>
          <p:nvPr>
            <p:ph type="ftr" sz="quarter" idx="3"/>
          </p:nvPr>
        </p:nvSpPr>
        <p:spPr>
          <a:xfrm>
            <a:off x="1404000" y="388800"/>
            <a:ext cx="6336000" cy="3852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dirty="0"/>
              <a:t>Universitetet i Bergen</a:t>
            </a:r>
          </a:p>
        </p:txBody>
      </p:sp>
    </p:spTree>
    <p:extLst>
      <p:ext uri="{BB962C8B-B14F-4D97-AF65-F5344CB8AC3E}">
        <p14:creationId xmlns:p14="http://schemas.microsoft.com/office/powerpoint/2010/main" val="405044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3" r:id="rId4"/>
    <p:sldLayoutId id="2147483666" r:id="rId5"/>
    <p:sldLayoutId id="2147483660" r:id="rId6"/>
    <p:sldLayoutId id="2147483665" r:id="rId7"/>
    <p:sldLayoutId id="2147483652" r:id="rId8"/>
    <p:sldLayoutId id="2147483653" r:id="rId9"/>
    <p:sldLayoutId id="2147483656" r:id="rId10"/>
    <p:sldLayoutId id="2147483657" r:id="rId11"/>
    <p:sldLayoutId id="2147483662" r:id="rId12"/>
    <p:sldLayoutId id="2147483655" r:id="rId13"/>
  </p:sldLayoutIdLst>
  <p:hf sldNum="0" hdr="0" dt="0"/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sz="2800" b="1" i="0" u="none" kern="1200" cap="none" spc="0" normalizeH="0" baseline="0">
          <a:solidFill>
            <a:srgbClr val="E54F46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D90F8FD-A655-FB49-A51E-A8631FD8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162C60E-B75B-EE49-9732-88F761267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3359659-E2E0-0749-AEE8-F971F5887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74F22-00D8-9D40-AFED-55D52D7B4B62}" type="datetimeFigureOut">
              <a:rPr lang="nb-NO" smtClean="0"/>
              <a:t>05.05.2022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4B26903-CD56-D543-9187-35AE13FCC2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406A0D2-B91B-F640-BFDB-0BDEE709E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E8800-6947-F840-B7D3-A263D489D6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689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409E233-E6DC-4F49-91E8-B91C3C1EF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699542"/>
            <a:ext cx="6912768" cy="1656185"/>
          </a:xfrm>
        </p:spPr>
        <p:txBody>
          <a:bodyPr/>
          <a:lstStyle/>
          <a:p>
            <a:r>
              <a:rPr lang="en-GB" dirty="0" err="1"/>
              <a:t>Hva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læres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journalgjennomgang</a:t>
            </a:r>
            <a:r>
              <a:rPr lang="en-GB" dirty="0"/>
              <a:t> </a:t>
            </a:r>
            <a:r>
              <a:rPr lang="en-GB" dirty="0" err="1"/>
              <a:t>etter</a:t>
            </a:r>
            <a:r>
              <a:rPr lang="en-GB" dirty="0"/>
              <a:t> </a:t>
            </a:r>
            <a:r>
              <a:rPr lang="en-GB" dirty="0" err="1"/>
              <a:t>klagesaker</a:t>
            </a:r>
            <a:r>
              <a:rPr lang="en-GB" dirty="0"/>
              <a:t>?</a:t>
            </a:r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8C8D5B59-2ADD-CC46-8089-9D6E3148C3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Svein Zander Bratland</a:t>
            </a:r>
          </a:p>
          <a:p>
            <a:endParaRPr lang="en-GB" dirty="0"/>
          </a:p>
          <a:p>
            <a:r>
              <a:rPr lang="en-GB" dirty="0" err="1"/>
              <a:t>Lederkonferansen</a:t>
            </a:r>
            <a:r>
              <a:rPr lang="en-GB" dirty="0"/>
              <a:t> </a:t>
            </a:r>
            <a:r>
              <a:rPr lang="en-GB" dirty="0" err="1"/>
              <a:t>Norsk</a:t>
            </a:r>
            <a:r>
              <a:rPr lang="en-GB" dirty="0"/>
              <a:t> </a:t>
            </a:r>
            <a:r>
              <a:rPr lang="en-GB" dirty="0" err="1"/>
              <a:t>Legevaktforum</a:t>
            </a:r>
            <a:r>
              <a:rPr lang="en-GB" dirty="0"/>
              <a:t>          2018 </a:t>
            </a:r>
            <a:r>
              <a:rPr lang="en-GB" dirty="0" err="1"/>
              <a:t>og</a:t>
            </a:r>
            <a:r>
              <a:rPr lang="en-GB" dirty="0"/>
              <a:t> 2022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BC75E0B-A44B-CC4E-844D-4729DE66E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4000" y="51470"/>
            <a:ext cx="6336000" cy="216024"/>
          </a:xfrm>
        </p:spPr>
        <p:txBody>
          <a:bodyPr/>
          <a:lstStyle/>
          <a:p>
            <a:r>
              <a:rPr lang="nb-NO" b="1" dirty="0">
                <a:solidFill>
                  <a:srgbClr val="C00000"/>
                </a:solidFill>
              </a:rPr>
              <a:t>Universitetet i Bergen</a:t>
            </a:r>
          </a:p>
        </p:txBody>
      </p:sp>
    </p:spTree>
    <p:extLst>
      <p:ext uri="{BB962C8B-B14F-4D97-AF65-F5344CB8AC3E}">
        <p14:creationId xmlns:p14="http://schemas.microsoft.com/office/powerpoint/2010/main" val="187968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E2AC8-EEDE-409A-9879-D2F6093F4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23478"/>
            <a:ext cx="8748464" cy="18002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b-NO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b-NO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b-NO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b-NO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 sitter vi igjen med ?                                                                                         </a:t>
            </a:r>
            <a:br>
              <a:rPr lang="nb-NO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Norsk regelverk og norsk etterutdanning</a:t>
            </a:r>
            <a:br>
              <a:rPr lang="nb-NO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«det norske gullet»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LIVSLANG  LÆRING    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«The significance of medical education and continuing professional development»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Danmark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2018</a:t>
            </a:r>
            <a:endParaRPr lang="nb-N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AC516-2BB3-42EB-A623-3067BD8A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20" y="1851670"/>
            <a:ext cx="7797552" cy="34563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Selvstendig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deltakelse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legevakt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krav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erfaring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kurs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akuttmedisin</a:t>
            </a:r>
            <a:endParaRPr lang="en-US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Spesialiteten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allmennmedisin</a:t>
            </a:r>
            <a:endParaRPr lang="en-US" sz="64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6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krav</a:t>
            </a:r>
            <a:r>
              <a:rPr lang="en-US" sz="6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6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resertifisering</a:t>
            </a:r>
            <a:endParaRPr lang="en-US" sz="64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en-US" sz="64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6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Sum: </a:t>
            </a:r>
          </a:p>
          <a:p>
            <a:pPr marL="0" lvl="0" indent="0">
              <a:buNone/>
            </a:pPr>
            <a:r>
              <a:rPr lang="en-US" sz="6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Klar</a:t>
            </a:r>
            <a:r>
              <a:rPr lang="en-US" sz="6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formulering</a:t>
            </a:r>
            <a:r>
              <a:rPr lang="en-US" sz="6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 </a:t>
            </a:r>
            <a:r>
              <a:rPr lang="en-US" sz="6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forventninger</a:t>
            </a:r>
            <a:r>
              <a:rPr lang="en-US" sz="6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sz="6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legers </a:t>
            </a:r>
            <a:r>
              <a:rPr lang="en-US" sz="6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kunnskaper</a:t>
            </a:r>
            <a:r>
              <a:rPr lang="en-US" sz="6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</a:t>
            </a:r>
            <a:r>
              <a:rPr lang="en-US" sz="6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ferdigheter</a:t>
            </a:r>
            <a:endParaRPr lang="en-US" sz="64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6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kommunikasjon</a:t>
            </a:r>
            <a:endParaRPr lang="en-US" sz="64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7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beslutningsevne</a:t>
            </a:r>
            <a:r>
              <a:rPr lang="en-US" sz="7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7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 </a:t>
            </a:r>
            <a:r>
              <a:rPr lang="en-US" sz="7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bekreftelsesfellen</a:t>
            </a:r>
            <a:r>
              <a:rPr lang="en-US" sz="7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1317F2-19EC-431B-8797-41692E83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4000" y="51470"/>
            <a:ext cx="6336000" cy="216024"/>
          </a:xfrm>
        </p:spPr>
        <p:txBody>
          <a:bodyPr/>
          <a:lstStyle/>
          <a:p>
            <a:r>
              <a:rPr lang="nb-NO" dirty="0"/>
              <a:t>Universitetet i Bergen</a:t>
            </a:r>
          </a:p>
        </p:txBody>
      </p:sp>
    </p:spTree>
    <p:extLst>
      <p:ext uri="{BB962C8B-B14F-4D97-AF65-F5344CB8AC3E}">
        <p14:creationId xmlns:p14="http://schemas.microsoft.com/office/powerpoint/2010/main" val="76732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80903C-B336-7545-B6A1-FED9D21EC0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552" y="-956642"/>
            <a:ext cx="1728192" cy="489701"/>
          </a:xfrm>
        </p:spPr>
        <p:txBody>
          <a:bodyPr/>
          <a:lstStyle/>
          <a:p>
            <a:r>
              <a:rPr lang="en-GB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</a:t>
            </a:r>
            <a:r>
              <a:rPr lang="en-GB" sz="15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side</a:t>
            </a:r>
            <a:endParaRPr lang="en-GB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ssholder for tekst 3" descr="Felt som viser nettadresse (uib.no)">
            <a:extLst>
              <a:ext uri="{FF2B5EF4-FFF2-40B4-BE49-F238E27FC236}">
                <a16:creationId xmlns:a16="http://schemas.microsoft.com/office/drawing/2014/main" id="{B5A49D9C-41EF-E948-9DB2-8B3A1F90B8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svein.bratland@uib.no</a:t>
            </a:r>
          </a:p>
        </p:txBody>
      </p:sp>
    </p:spTree>
    <p:extLst>
      <p:ext uri="{BB962C8B-B14F-4D97-AF65-F5344CB8AC3E}">
        <p14:creationId xmlns:p14="http://schemas.microsoft.com/office/powerpoint/2010/main" val="163722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 descr="Tittelfelt &#10;">
            <a:extLst>
              <a:ext uri="{FF2B5EF4-FFF2-40B4-BE49-F238E27FC236}">
                <a16:creationId xmlns:a16="http://schemas.microsoft.com/office/drawing/2014/main" id="{C5931E29-E2B1-DE4F-9C06-DD0151F51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36670"/>
            <a:ext cx="7725544" cy="1847048"/>
          </a:xfrm>
        </p:spPr>
        <p:txBody>
          <a:bodyPr/>
          <a:lstStyle/>
          <a:p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nb-NO" sz="2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Klager på legevaktleger: case-</a:t>
            </a:r>
            <a:r>
              <a:rPr kumimoji="0" lang="nb-NO" sz="24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kumimoji="0" lang="nb-NO" sz="2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studie (78/217)</a:t>
            </a:r>
            <a:br>
              <a:rPr kumimoji="0" lang="nb-NO" sz="2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nb-NO" sz="2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 legevakter: 6 av de største + alle i ett fylke, 2015-2017</a:t>
            </a:r>
            <a:br>
              <a:rPr kumimoji="0" lang="nb-NO" sz="2400" i="0" u="none" strike="noStrike" kern="1200" cap="none" spc="0" normalizeH="0" baseline="0" noProof="0" dirty="0">
                <a:ln>
                  <a:noFill/>
                </a:ln>
                <a:solidFill>
                  <a:srgbClr val="E54F4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nb-NO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nb-NO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nb-NO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BMC </a:t>
            </a:r>
            <a:r>
              <a:rPr kumimoji="0" lang="nb-NO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Fam</a:t>
            </a:r>
            <a:r>
              <a:rPr kumimoji="0" lang="nb-NO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b-NO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Pract</a:t>
            </a:r>
            <a:r>
              <a:rPr kumimoji="0" lang="nb-NO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Sept. 2020</a:t>
            </a:r>
            <a:b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Svein Zander Bratland, Valborg Baste, Knut Steen, </a:t>
            </a:r>
            <a:r>
              <a:rPr kumimoji="0" 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Esperanza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Diaz, Gunnar T. Bondevik (NKLM)</a:t>
            </a:r>
            <a:b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81C0DC5-705E-8540-B656-6905EEBE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4000" y="51470"/>
            <a:ext cx="6336000" cy="385200"/>
          </a:xfrm>
        </p:spPr>
        <p:txBody>
          <a:bodyPr/>
          <a:lstStyle/>
          <a:p>
            <a:r>
              <a:rPr lang="nb-NO" dirty="0"/>
              <a:t>Universitetet i Bergen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158B3-1304-4717-97DC-24DE561F6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20" y="2139702"/>
            <a:ext cx="7653536" cy="2232248"/>
          </a:xfrm>
        </p:spPr>
        <p:txBody>
          <a:bodyPr/>
          <a:lstStyle/>
          <a:p>
            <a:pPr marL="0" indent="0">
              <a:buNone/>
            </a:pPr>
            <a:endParaRPr lang="nb-N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Høy risiko for leger </a:t>
            </a:r>
            <a:r>
              <a:rPr lang="nb-NO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uten</a:t>
            </a: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spesialitet i allmennmedisin</a:t>
            </a:r>
          </a:p>
          <a:p>
            <a:pPr marL="0" indent="0">
              <a:buNone/>
            </a:pP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Det samme ved </a:t>
            </a:r>
            <a:r>
              <a:rPr lang="nb-NO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lavest arbeidsbelastning </a:t>
            </a: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(bare én vakt per 14 dager)</a:t>
            </a:r>
          </a:p>
          <a:p>
            <a:pPr lvl="1"/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økende vaktbelastning ga ikke økt risiko</a:t>
            </a:r>
          </a:p>
          <a:p>
            <a:pPr marL="0" indent="0">
              <a:buNone/>
            </a:pP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Ingen korrelasjon til kjønn, ansiennitet eller statsborgerskap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4798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A482A-21AF-49D5-AE14-A50379AF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20" y="267494"/>
            <a:ext cx="7077472" cy="1368152"/>
          </a:xfrm>
        </p:spPr>
        <p:txBody>
          <a:bodyPr/>
          <a:lstStyle/>
          <a:p>
            <a:pPr algn="ctr"/>
            <a:br>
              <a:rPr lang="nb-NO" dirty="0"/>
            </a:br>
            <a:br>
              <a:rPr lang="nb-NO" dirty="0"/>
            </a:br>
            <a:r>
              <a:rPr lang="nb-NO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Journalgjennomgang – vurderinger</a:t>
            </a:r>
            <a:br>
              <a:rPr lang="nb-NO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Verktøy for faglige vurderinger</a:t>
            </a:r>
            <a:br>
              <a:rPr lang="nb-NO" b="1" dirty="0">
                <a:solidFill>
                  <a:srgbClr val="C00000"/>
                </a:solidFill>
              </a:rPr>
            </a:b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A6837-7C01-4150-9536-9FB2C0F58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20" y="1347614"/>
            <a:ext cx="7221488" cy="3240360"/>
          </a:xfrm>
        </p:spPr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Taxonomi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–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klassifikasjon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				              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In primary care, there is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no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universally agreed approach to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classifying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the severity of harm arising from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patient-safety incidents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 This lack of an agreed approach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limits learning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that could lead to the prevention of injury to patients. 					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21 existing approaches to the classification of harm severity.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2018 </a:t>
            </a: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England/USA/Australia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90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Klage-basert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						         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nature and outcomes of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patient-reported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incidents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differ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markedly from those identified in studies of staff-reported incidents.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2021 BMJ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90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B96FC0-4228-49E3-9BA8-2D284676C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4000" y="0"/>
            <a:ext cx="6336000" cy="195486"/>
          </a:xfrm>
        </p:spPr>
        <p:txBody>
          <a:bodyPr/>
          <a:lstStyle/>
          <a:p>
            <a:r>
              <a:rPr lang="nb-NO" dirty="0"/>
              <a:t>Universitetet i Bergen</a:t>
            </a:r>
          </a:p>
        </p:txBody>
      </p:sp>
    </p:spTree>
    <p:extLst>
      <p:ext uri="{BB962C8B-B14F-4D97-AF65-F5344CB8AC3E}">
        <p14:creationId xmlns:p14="http://schemas.microsoft.com/office/powerpoint/2010/main" val="147442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 descr="Felt til tittel inndeling&#10;">
            <a:extLst>
              <a:ext uri="{FF2B5EF4-FFF2-40B4-BE49-F238E27FC236}">
                <a16:creationId xmlns:a16="http://schemas.microsoft.com/office/drawing/2014/main" id="{1E78D2A9-B524-5543-96AB-C2998E41B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960" y="267494"/>
            <a:ext cx="5472608" cy="3888432"/>
          </a:xfrm>
        </p:spPr>
        <p:txBody>
          <a:bodyPr>
            <a:normAutofit fontScale="90000"/>
          </a:bodyPr>
          <a:lstStyle/>
          <a:p>
            <a:br>
              <a:rPr lang="nb-NO" sz="1800" dirty="0"/>
            </a:br>
            <a:r>
              <a:rPr lang="nb-NO" sz="1800" dirty="0"/>
              <a:t>Kapittel 13 </a:t>
            </a:r>
            <a:br>
              <a:rPr lang="nb-NO" sz="1800" dirty="0"/>
            </a:br>
            <a:r>
              <a:rPr lang="nb-NO" sz="1800" dirty="0"/>
              <a:t>Saker fra tilsynsmyndigheten</a:t>
            </a:r>
            <a:br>
              <a:rPr lang="nb-NO" sz="1800" dirty="0"/>
            </a:br>
            <a:r>
              <a:rPr lang="nb-NO" sz="1200" dirty="0"/>
              <a:t>Svein Zander Bratland </a:t>
            </a:r>
            <a:br>
              <a:rPr lang="nb-NO" sz="1800" dirty="0"/>
            </a:br>
            <a:r>
              <a:rPr lang="nb-NO" sz="1800" dirty="0"/>
              <a:t>side 92-124</a:t>
            </a:r>
            <a:br>
              <a:rPr lang="nb-NO" sz="1800" dirty="0"/>
            </a:br>
            <a:br>
              <a:rPr lang="nb-NO" sz="1800" dirty="0"/>
            </a:br>
            <a:r>
              <a:rPr lang="nb-NO" sz="1800" dirty="0"/>
              <a:t>13 saker vurdert og gradert etter </a:t>
            </a:r>
            <a:br>
              <a:rPr lang="nb-NO" sz="1800" dirty="0"/>
            </a:br>
            <a:r>
              <a:rPr lang="nb-NO" sz="1800" dirty="0"/>
              <a:t>forsvarlighetsnormen gitt i § 4 i Helsepersonelloven</a:t>
            </a:r>
            <a:br>
              <a:rPr lang="nb-NO" sz="1800" dirty="0"/>
            </a:br>
            <a:r>
              <a:rPr kumimoji="0" lang="nb-NO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m. </a:t>
            </a:r>
            <a:r>
              <a:rPr kumimoji="0" lang="nb-NO" sz="18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faktabokser</a:t>
            </a:r>
            <a:br>
              <a:rPr lang="nb-NO" sz="1800" dirty="0"/>
            </a:br>
            <a:br>
              <a:rPr lang="nb-NO" sz="1800" dirty="0"/>
            </a:br>
            <a:r>
              <a:rPr lang="nb-NO" sz="1800" dirty="0"/>
              <a:t>Operasjonalisert etter § 56 om advarsel:</a:t>
            </a:r>
            <a:br>
              <a:rPr lang="nb-NO" sz="1800" dirty="0"/>
            </a:br>
            <a:r>
              <a:rPr lang="nb-NO" sz="1800" dirty="0"/>
              <a:t>«egnet til å påføre pasient</a:t>
            </a:r>
            <a:r>
              <a:rPr lang="nb-NO" sz="1800" dirty="0">
                <a:solidFill>
                  <a:schemeClr val="tx1"/>
                </a:solidFill>
              </a:rPr>
              <a:t>er</a:t>
            </a:r>
            <a:r>
              <a:rPr lang="nb-NO" sz="1800" dirty="0"/>
              <a:t> betydelig belastning» </a:t>
            </a:r>
            <a:br>
              <a:rPr lang="nb-NO" sz="1800" dirty="0"/>
            </a:br>
            <a:br>
              <a:rPr lang="nb-NO" sz="1800" dirty="0"/>
            </a:br>
            <a:r>
              <a:rPr lang="nb-NO" sz="1800" dirty="0"/>
              <a:t>OBS «</a:t>
            </a:r>
            <a:r>
              <a:rPr lang="nb-NO" sz="1800" dirty="0" err="1"/>
              <a:t>classification</a:t>
            </a:r>
            <a:r>
              <a:rPr lang="nb-NO" sz="1800" dirty="0"/>
              <a:t> </a:t>
            </a:r>
            <a:r>
              <a:rPr lang="nb-NO" sz="1800" dirty="0" err="1"/>
              <a:t>of</a:t>
            </a:r>
            <a:r>
              <a:rPr lang="nb-NO" sz="1800" dirty="0"/>
              <a:t> </a:t>
            </a:r>
            <a:br>
              <a:rPr lang="nb-NO" sz="1800" dirty="0"/>
            </a:br>
            <a:r>
              <a:rPr lang="nb-NO" sz="1800" dirty="0"/>
              <a:t>harm </a:t>
            </a:r>
            <a:r>
              <a:rPr lang="nb-NO" sz="1800" dirty="0" err="1"/>
              <a:t>severity</a:t>
            </a:r>
            <a:r>
              <a:rPr lang="nb-NO" sz="1800" dirty="0"/>
              <a:t>»</a:t>
            </a:r>
            <a:endParaRPr lang="nb-NO" dirty="0"/>
          </a:p>
        </p:txBody>
      </p:sp>
      <p:pic>
        <p:nvPicPr>
          <p:cNvPr id="1026" name="Picture 2" descr="Læring av feil og klagesaker | Helsetilsynet">
            <a:extLst>
              <a:ext uri="{FF2B5EF4-FFF2-40B4-BE49-F238E27FC236}">
                <a16:creationId xmlns:a16="http://schemas.microsoft.com/office/drawing/2014/main" id="{4CB87CDF-058B-462A-A8E9-27B1BF8F5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" y="195485"/>
            <a:ext cx="3852448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941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EB053-CC21-4148-9463-33198833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83518"/>
            <a:ext cx="6584776" cy="2736304"/>
          </a:xfrm>
        </p:spPr>
        <p:txBody>
          <a:bodyPr>
            <a:noAutofit/>
          </a:bodyPr>
          <a:lstStyle/>
          <a:p>
            <a:r>
              <a:rPr lang="nb-NO" sz="2400" dirty="0">
                <a:effectLst/>
                <a:latin typeface="Times New Roman" panose="02020603050405020304" pitchFamily="18" charset="0"/>
              </a:rPr>
              <a:t>Årvåkenhet og gode rutiner ved formidling av patologiske prøvesvar. Pasienter som oppsøker legevakt og som har behov for oppfølging, bør henvises til fastlegen med tilstrekkelige opplysninger.</a:t>
            </a:r>
            <a:br>
              <a:rPr lang="nb-NO" sz="2400" dirty="0">
                <a:effectLst/>
                <a:latin typeface="Times New Roman" panose="02020603050405020304" pitchFamily="18" charset="0"/>
              </a:rPr>
            </a:br>
            <a:br>
              <a:rPr lang="nb-NO" sz="2400" dirty="0">
                <a:effectLst/>
                <a:latin typeface="Times New Roman" panose="02020603050405020304" pitchFamily="18" charset="0"/>
              </a:rPr>
            </a:br>
            <a:r>
              <a:rPr lang="nb-NO" sz="2000" b="0" dirty="0">
                <a:effectLst/>
                <a:latin typeface="Times New Roman" panose="02020603050405020304" pitchFamily="18" charset="0"/>
              </a:rPr>
              <a:t>§</a:t>
            </a:r>
            <a:br>
              <a:rPr lang="nb-NO" sz="2400" dirty="0">
                <a:effectLst/>
                <a:latin typeface="Times New Roman" panose="02020603050405020304" pitchFamily="18" charset="0"/>
              </a:rPr>
            </a:br>
            <a:br>
              <a:rPr lang="nb-NO" sz="2400" dirty="0">
                <a:effectLst/>
                <a:latin typeface="Times New Roman" panose="02020603050405020304" pitchFamily="18" charset="0"/>
              </a:rPr>
            </a:br>
            <a:r>
              <a:rPr lang="nb-NO" sz="2400" dirty="0">
                <a:effectLst/>
                <a:latin typeface="Times New Roman" panose="02020603050405020304" pitchFamily="18" charset="0"/>
              </a:rPr>
              <a:t>Det må sørges for at anamneseopptaket er tilstrekkelig (tilgjengelige oppl.), før det tas stilling til om pasienten har behov for øyeblikkelighjelp.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0086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694C7-24A0-42D2-8707-34C0038D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20" y="267494"/>
            <a:ext cx="7581528" cy="1512168"/>
          </a:xfrm>
        </p:spPr>
        <p:txBody>
          <a:bodyPr/>
          <a:lstStyle/>
          <a:p>
            <a:b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E54F46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</a:br>
            <a:b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E54F46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</a:br>
            <a:b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E54F46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</a:b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Faktorer assosiert med medisinske feil på legevakt                                 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- 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vurdering av journalnotater, ev. tilleggsopplysninger</a:t>
            </a:r>
            <a:b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E54F46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</a:b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Scandinavian Journal </a:t>
            </a:r>
            <a:r>
              <a:rPr kumimoji="0" lang="nb-NO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of</a:t>
            </a: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nb-NO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Primary</a:t>
            </a: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Health Care,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nb-NO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October</a:t>
            </a:r>
            <a:r>
              <a:rPr kumimoji="0" lang="nb-NO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2021</a:t>
            </a:r>
            <a:b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E54F46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</a:b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99666B-1FF0-4F31-8CD0-38865554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4000" y="51470"/>
            <a:ext cx="6336000" cy="216024"/>
          </a:xfrm>
        </p:spPr>
        <p:txBody>
          <a:bodyPr/>
          <a:lstStyle/>
          <a:p>
            <a:r>
              <a:rPr lang="nb-NO" dirty="0"/>
              <a:t>Universitetet i Bergen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BFE65DA-1976-4F0A-89FF-1279C0438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20" y="1635646"/>
            <a:ext cx="7293496" cy="2952328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Påvisning av </a:t>
            </a: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feil </a:t>
            </a: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var uten korrelasjon til kjønn, statsborgerskap, ansiennitet, vaktbelastning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tilfeller der </a:t>
            </a: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feil ikke kunne påvises</a:t>
            </a: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var andelen </a:t>
            </a: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kvinnelige</a:t>
            </a: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leger høyere enn for mannlige leger.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Der journalnotatet var </a:t>
            </a:r>
            <a:r>
              <a:rPr kumimoji="0" lang="nb-NO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inkonklusivt</a:t>
            </a: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var andelen mannlige leger høyere enn for kvinnelige leger.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Materialet er sammenliknbart med andre studier for andel påviste feil – både i klagegruppen og i kontrollgruppen (ingen klager).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Det ser ut til at det norske regelverket knyttet til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selvstendig legevaktdeltakelse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utligner resultatene for de inkluderte variablene.</a:t>
            </a:r>
          </a:p>
          <a:p>
            <a:endParaRPr lang="nb-NO" dirty="0"/>
          </a:p>
        </p:txBody>
      </p:sp>
      <p:pic>
        <p:nvPicPr>
          <p:cNvPr id="24" name="Graphic 23" descr="Exclamation mark with solid fill">
            <a:extLst>
              <a:ext uri="{FF2B5EF4-FFF2-40B4-BE49-F238E27FC236}">
                <a16:creationId xmlns:a16="http://schemas.microsoft.com/office/drawing/2014/main" id="{B4FDFAF9-F1E1-4A74-A528-E124F87CC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4328" y="1419622"/>
            <a:ext cx="698376" cy="60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4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4ADA4-B86D-46E7-B370-48CF60B52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20" y="555526"/>
            <a:ext cx="7077472" cy="1080119"/>
          </a:xfrm>
        </p:spPr>
        <p:txBody>
          <a:bodyPr/>
          <a:lstStyle/>
          <a:p>
            <a:r>
              <a:rPr lang="nb-NO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Uønskete hendelser</a:t>
            </a:r>
            <a:br>
              <a:rPr lang="nb-NO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kan </a:t>
            </a:r>
            <a:r>
              <a:rPr lang="nb-NO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bekreftelsesfellen</a:t>
            </a:r>
            <a:r>
              <a:rPr lang="nb-NO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unngås?</a:t>
            </a:r>
            <a:b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E7E25-35A0-4163-8297-498B1328E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20" y="1455950"/>
            <a:ext cx="7077472" cy="31320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Inspirert av en stor oppfølgingsstudie av leger som viste at eksamensresultatet i </a:t>
            </a:r>
            <a:r>
              <a:rPr lang="nb-NO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beslutningsteori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 «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bestemmende»for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senere å begå betydningsfulle medisinskfaglige feil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Tamblyn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 2007 – bekreftet i ny studie i 2009.</a:t>
            </a:r>
          </a:p>
          <a:p>
            <a:pPr marL="0" indent="0" algn="ctr">
              <a:buNone/>
            </a:pPr>
            <a:r>
              <a:rPr lang="nb-NO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NÅR?</a:t>
            </a:r>
          </a:p>
          <a:p>
            <a:pPr marL="0" indent="0">
              <a:buNone/>
            </a:pPr>
            <a:endParaRPr lang="nb-NO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 løsningen være å dvele i 10 sekunder ved spørsmålet:</a:t>
            </a:r>
          </a:p>
          <a:p>
            <a:pPr marL="0" indent="0">
              <a:buNone/>
            </a:pPr>
            <a:r>
              <a:rPr lang="nb-NO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«har jeg nå i tilstrekkelig grad redusert sannsynligheten for             at en annen diagnose/annet tiltak ville vært bedre?» </a:t>
            </a:r>
          </a:p>
          <a:p>
            <a:pPr marL="0" indent="0">
              <a:buNone/>
            </a:pPr>
            <a:r>
              <a:rPr lang="nb-N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Utposten 3 – 2011 Bratland</a:t>
            </a:r>
          </a:p>
          <a:p>
            <a:pPr marL="0" indent="0">
              <a:buNone/>
            </a:pPr>
            <a:endParaRPr lang="nb-NO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E5A2F-CB37-441D-A010-608DAAE2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4000" y="0"/>
            <a:ext cx="6336000" cy="267494"/>
          </a:xfrm>
        </p:spPr>
        <p:txBody>
          <a:bodyPr/>
          <a:lstStyle/>
          <a:p>
            <a:r>
              <a:rPr lang="nb-NO" dirty="0"/>
              <a:t>Universitetet i Bergen</a:t>
            </a:r>
          </a:p>
        </p:txBody>
      </p:sp>
    </p:spTree>
    <p:extLst>
      <p:ext uri="{BB962C8B-B14F-4D97-AF65-F5344CB8AC3E}">
        <p14:creationId xmlns:p14="http://schemas.microsoft.com/office/powerpoint/2010/main" val="2717923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A8EA9-40E9-42EB-AEB2-12DE56AE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20" y="897726"/>
            <a:ext cx="7581528" cy="1241976"/>
          </a:xfrm>
        </p:spPr>
        <p:txBody>
          <a:bodyPr/>
          <a:lstStyle/>
          <a:p>
            <a:br>
              <a:rPr lang="en-US" sz="1800" i="0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</a:br>
            <a:r>
              <a:rPr lang="en-US" sz="1800" i="0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Kan </a:t>
            </a:r>
            <a:r>
              <a:rPr lang="en-US" sz="1800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dette</a:t>
            </a:r>
            <a:r>
              <a:rPr lang="en-US" sz="1800" i="0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verifiseres</a:t>
            </a:r>
            <a:r>
              <a:rPr lang="en-US" sz="1800" i="0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ved</a:t>
            </a:r>
            <a:r>
              <a:rPr lang="en-US" sz="1800" i="0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 å </a:t>
            </a:r>
            <a:r>
              <a:rPr lang="en-US" sz="1800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vurdere</a:t>
            </a:r>
            <a:r>
              <a:rPr lang="en-US" sz="1800" i="0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 journal-</a:t>
            </a:r>
            <a:r>
              <a:rPr lang="en-US" sz="1800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elementene</a:t>
            </a:r>
            <a:r>
              <a:rPr lang="en-US" sz="1800" i="0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?</a:t>
            </a:r>
            <a:br>
              <a:rPr lang="en-US" sz="1800" i="0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</a:br>
            <a:br>
              <a:rPr lang="en-US" sz="1800" i="0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</a:br>
            <a:r>
              <a:rPr lang="en-US" sz="1800" i="0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Relative contributions of history-taking, physical examination, and laboratory investigation to diagnosis and management of medical outpatients.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endParaRPr lang="nb-NO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0B7D5-130D-4CA5-8567-C45947A32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20" y="2139702"/>
            <a:ext cx="7077472" cy="2232248"/>
          </a:xfrm>
        </p:spPr>
        <p:txBody>
          <a:bodyPr>
            <a:norm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BMJ 1975 - 80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polikliniske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pasienter</a:t>
            </a:r>
            <a:endParaRPr lang="en-US" sz="1800" b="0" i="0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USA 1992 - 80 </a:t>
            </a:r>
            <a:r>
              <a:rPr lang="en-US" sz="1800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polikliniske</a:t>
            </a:r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pasienter</a:t>
            </a:r>
            <a:endParaRPr lang="en-US" sz="1800" dirty="0">
              <a:solidFill>
                <a:srgbClr val="00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«Flere undersøkelser har vist at om lag 80 % av diagnosene kan stilles på bakgrunn av sykehistorien alene, ved akutthenvendelser på legevakt på legevakt kanskje 90 %» (Hunskårs Allmennmedisin 1997).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37C02-3DBC-48F4-BE08-927BE778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4000" y="0"/>
            <a:ext cx="6336000" cy="267494"/>
          </a:xfrm>
        </p:spPr>
        <p:txBody>
          <a:bodyPr/>
          <a:lstStyle/>
          <a:p>
            <a:r>
              <a:rPr lang="nb-NO" dirty="0"/>
              <a:t>Universitetet i Bergen</a:t>
            </a:r>
          </a:p>
        </p:txBody>
      </p:sp>
    </p:spTree>
    <p:extLst>
      <p:ext uri="{BB962C8B-B14F-4D97-AF65-F5344CB8AC3E}">
        <p14:creationId xmlns:p14="http://schemas.microsoft.com/office/powerpoint/2010/main" val="1560858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A7622CF3-F86A-8440-BA7B-437E893D8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931" y="3064980"/>
            <a:ext cx="6858000" cy="946930"/>
          </a:xfrm>
        </p:spPr>
        <p:txBody>
          <a:bodyPr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Case-gruppen (klagegruppen) i legevaktstudien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 dirty="0">
                <a:solidFill>
                  <a:srgbClr val="C00000"/>
                </a:solidFill>
                <a:latin typeface="Calibri" panose="020F0502020204030204"/>
              </a:rPr>
              <a:t>Sterk sammenheng mellom variablene - gjør statistiske analyser utfordrende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nb-NO" dirty="0"/>
          </a:p>
          <a:p>
            <a:endParaRPr lang="nb-NO" dirty="0"/>
          </a:p>
        </p:txBody>
      </p:sp>
      <p:graphicFrame>
        <p:nvGraphicFramePr>
          <p:cNvPr id="2" name="Tabell 3">
            <a:extLst>
              <a:ext uri="{FF2B5EF4-FFF2-40B4-BE49-F238E27FC236}">
                <a16:creationId xmlns:a16="http://schemas.microsoft.com/office/drawing/2014/main" id="{23BD1964-0EA1-134C-8A08-2428A4329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966224"/>
              </p:ext>
            </p:extLst>
          </p:nvPr>
        </p:nvGraphicFramePr>
        <p:xfrm>
          <a:off x="2650905" y="1131590"/>
          <a:ext cx="344805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886">
                  <a:extLst>
                    <a:ext uri="{9D8B030D-6E8A-4147-A177-3AD203B41FA5}">
                      <a16:colId xmlns:a16="http://schemas.microsoft.com/office/drawing/2014/main" val="1309306765"/>
                    </a:ext>
                  </a:extLst>
                </a:gridCol>
                <a:gridCol w="1151165">
                  <a:extLst>
                    <a:ext uri="{9D8B030D-6E8A-4147-A177-3AD203B41FA5}">
                      <a16:colId xmlns:a16="http://schemas.microsoft.com/office/drawing/2014/main" val="155073998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nb-NO" sz="1000" dirty="0" err="1"/>
                        <a:t>vurdering_BO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dirty="0"/>
                        <a:t>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61741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000" dirty="0"/>
                        <a:t>Ikke feil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dirty="0"/>
                        <a:t>13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3768373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000" dirty="0"/>
                        <a:t>Feil av betydning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dirty="0"/>
                        <a:t>41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317223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000" dirty="0"/>
                        <a:t>Feil uten sikker betydning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dirty="0"/>
                        <a:t>23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82957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911166"/>
      </p:ext>
    </p:extLst>
  </p:cSld>
  <p:clrMapOvr>
    <a:masterClrMapping/>
  </p:clrMapOvr>
</p:sld>
</file>

<file path=ppt/theme/theme1.xml><?xml version="1.0" encoding="utf-8"?>
<a:theme xmlns:a="http://schemas.openxmlformats.org/drawingml/2006/main" name="UiB mal">
  <a:themeElements>
    <a:clrScheme name="UiB fargepalett">
      <a:dk1>
        <a:sysClr val="windowText" lastClr="000000"/>
      </a:dk1>
      <a:lt1>
        <a:srgbClr val="FFFFFF"/>
      </a:lt1>
      <a:dk2>
        <a:srgbClr val="716657"/>
      </a:dk2>
      <a:lt2>
        <a:srgbClr val="F5F5F5"/>
      </a:lt2>
      <a:accent1>
        <a:srgbClr val="DB3F3D"/>
      </a:accent1>
      <a:accent2>
        <a:srgbClr val="4EA0B7"/>
      </a:accent2>
      <a:accent3>
        <a:srgbClr val="789A5B"/>
      </a:accent3>
      <a:accent4>
        <a:srgbClr val="CDAB3F"/>
      </a:accent4>
      <a:accent5>
        <a:srgbClr val="705686"/>
      </a:accent5>
      <a:accent6>
        <a:srgbClr val="847268"/>
      </a:accent6>
      <a:hlink>
        <a:srgbClr val="4EA0B7"/>
      </a:hlink>
      <a:folHlink>
        <a:srgbClr val="004C70"/>
      </a:folHlink>
    </a:clrScheme>
    <a:fontScheme name="UiB Maler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9 bokmål Verden" id="{2BA9DA55-85F3-AE40-AF49-2EFCF405D21C}" vid="{776E4714-A551-D648-B7AA-5D9BB39DB6A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CB35EE0607AB4599D90E9CAB2B0041" ma:contentTypeVersion="2" ma:contentTypeDescription="Create a new document." ma:contentTypeScope="" ma:versionID="3f8712bd7b39e58e885d7be6dd9b51cd">
  <xsd:schema xmlns:xsd="http://www.w3.org/2001/XMLSchema" xmlns:xs="http://www.w3.org/2001/XMLSchema" xmlns:p="http://schemas.microsoft.com/office/2006/metadata/properties" xmlns:ns2="de91e3f8-883b-4e6b-a903-7d79585d2ace" targetNamespace="http://schemas.microsoft.com/office/2006/metadata/properties" ma:root="true" ma:fieldsID="bf1d9f51bdb233b26f67e1681a7e08fe" ns2:_="">
    <xsd:import namespace="de91e3f8-883b-4e6b-a903-7d79585d2a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91e3f8-883b-4e6b-a903-7d79585d2a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7D7475-1B45-47DD-8B76-3AAF492F5FE3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de91e3f8-883b-4e6b-a903-7d79585d2ace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35EDFF-35FD-480F-887E-C09C9A6AB2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DB5B87-D9A2-4166-8A9A-BA22C13611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91e3f8-883b-4e6b-a903-7d79585d2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16-9 bokmål Verden</Template>
  <TotalTime>9906</TotalTime>
  <Words>774</Words>
  <Application>Microsoft Office PowerPoint</Application>
  <PresentationFormat>On-screen Show (16:9)</PresentationFormat>
  <Paragraphs>84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Cambria</vt:lpstr>
      <vt:lpstr>Times New Roman</vt:lpstr>
      <vt:lpstr>Wingdings</vt:lpstr>
      <vt:lpstr>UiB mal</vt:lpstr>
      <vt:lpstr>Office-tema</vt:lpstr>
      <vt:lpstr>Hva kan læres av journalgjennomgang etter klagesaker?</vt:lpstr>
      <vt:lpstr>   Klager på legevaktleger: case-control studie (78/217) 10 legevakter: 6 av de største + alle i ett fylke, 2015-2017   BMC Fam Pract Sept. 2020 Svein Zander Bratland, Valborg Baste, Knut Steen, Esperanza Diaz, Gunnar T. Bondevik (NKLM) </vt:lpstr>
      <vt:lpstr>  Journalgjennomgang – vurderinger Verktøy for faglige vurderinger </vt:lpstr>
      <vt:lpstr> Kapittel 13  Saker fra tilsynsmyndigheten Svein Zander Bratland  side 92-124  13 saker vurdert og gradert etter  forsvarlighetsnormen gitt i § 4 i Helsepersonelloven m. faktabokser  Operasjonalisert etter § 56 om advarsel: «egnet til å påføre pasienter betydelig belastning»   OBS «classification of  harm severity»</vt:lpstr>
      <vt:lpstr>Årvåkenhet og gode rutiner ved formidling av patologiske prøvesvar. Pasienter som oppsøker legevakt og som har behov for oppfølging, bør henvises til fastlegen med tilstrekkelige opplysninger.  §  Det må sørges for at anamneseopptaket er tilstrekkelig (tilgjengelige oppl.), før det tas stilling til om pasienten har behov for øyeblikkelighjelp.</vt:lpstr>
      <vt:lpstr>   Faktorer assosiert med medisinske feil på legevakt                                 - vurdering av journalnotater, ev. tilleggsopplysninger Scandinavian Journal of Primary Health Care, October 2021 </vt:lpstr>
      <vt:lpstr>Uønskete hendelser – kan bekreftelsesfellen unngås? </vt:lpstr>
      <vt:lpstr> Kan dette verifiseres ved å vurdere journal-elementene?  Relative contributions of history-taking, physical examination, and laboratory investigation to diagnosis and management of medical outpatients. </vt:lpstr>
      <vt:lpstr>PowerPoint Presentation</vt:lpstr>
      <vt:lpstr>     Hva sitter vi igjen med ?                                                                                          Norsk regelverk og norsk etterutdanning «det norske gullet» LIVSLANG  LÆRING      «The significance of medical education and continuing professional development» Danmark 2018</vt:lpstr>
      <vt:lpstr>Siste side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kan læres av journalgjennomgang etter klagesaker?</dc:title>
  <dc:creator>Svein Zander Bratland</dc:creator>
  <cp:lastModifiedBy>Svein Zander Bratland</cp:lastModifiedBy>
  <cp:revision>24</cp:revision>
  <cp:lastPrinted>2022-05-10T16:18:15Z</cp:lastPrinted>
  <dcterms:created xsi:type="dcterms:W3CDTF">2022-05-04T11:23:44Z</dcterms:created>
  <dcterms:modified xsi:type="dcterms:W3CDTF">2022-05-11T08:30:27Z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0x01010066CB35EE0607AB4599D90E9CAB2B0041</vt:lpwstr>
  </property>
</Properties>
</file>