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6"/>
  </p:notesMasterIdLst>
  <p:sldIdLst>
    <p:sldId id="380" r:id="rId5"/>
    <p:sldId id="400" r:id="rId6"/>
    <p:sldId id="402" r:id="rId7"/>
    <p:sldId id="398" r:id="rId8"/>
    <p:sldId id="399" r:id="rId9"/>
    <p:sldId id="401" r:id="rId10"/>
    <p:sldId id="403" r:id="rId11"/>
    <p:sldId id="404" r:id="rId12"/>
    <p:sldId id="409" r:id="rId13"/>
    <p:sldId id="405" r:id="rId14"/>
    <p:sldId id="40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lo Sans" panose="020B0604020202020204" charset="0"/>
      <p:regular r:id="rId21"/>
      <p:bold r:id="rId22"/>
      <p:italic r:id="rId23"/>
      <p:boldItalic r:id="rId24"/>
    </p:embeddedFont>
    <p:embeddedFont>
      <p:font typeface="Oslo Sans Light" panose="020B0604020202020204" charset="0"/>
      <p:regular r:id="rId25"/>
      <p:italic r:id="rId26"/>
    </p:embeddedFont>
    <p:embeddedFont>
      <p:font typeface="Oslo Sans Office Normal" panose="020B0604020202020204" charset="0"/>
      <p:regular r:id="rId27"/>
      <p:bold r:id="rId28"/>
      <p:italic r:id="rId29"/>
      <p:boldItalic r:id="rId3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0"/>
            <p14:sldId id="400"/>
            <p14:sldId id="402"/>
            <p14:sldId id="398"/>
            <p14:sldId id="399"/>
            <p14:sldId id="401"/>
            <p14:sldId id="403"/>
            <p14:sldId id="404"/>
            <p14:sldId id="409"/>
            <p14:sldId id="405"/>
            <p14:sldId id="407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5"/>
    <p:restoredTop sz="91531"/>
  </p:normalViewPr>
  <p:slideViewPr>
    <p:cSldViewPr snapToGrid="0" snapToObjects="1" showGuides="1">
      <p:cViewPr varScale="1">
        <p:scale>
          <a:sx n="51" d="100"/>
          <a:sy n="51" d="100"/>
        </p:scale>
        <p:origin x="946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11.05.2022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63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FF0000"/>
                </a:solidFill>
              </a:rPr>
              <a:t>10-20 tilsynssaker pr år? 12 i 2019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75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11.05.2022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11.05.2022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11.05.2022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11.05.2022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11.05.2022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11.05.2022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11.05.2022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11.05.2022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11.05.2022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11.05.2022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11.05.2022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11.05.2022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11.05.2022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11.05.2022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11.05.2022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11.05.2022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11.05.2022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11.05.2022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11.05.2022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DC472868-1EC9-E24B-BBBB-9828190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CB9-E413-484D-92E4-DB8D5D59CE7A}" type="datetime1">
              <a:rPr lang="nb-NO" smtClean="0"/>
              <a:t>11.05.2022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6C7D7555-3097-0944-81FE-414A966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72E03243-FF44-5040-AFF3-72664D300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204" y="0"/>
            <a:ext cx="5283621" cy="4060824"/>
          </a:xfrm>
        </p:spPr>
        <p:txBody>
          <a:bodyPr/>
          <a:lstStyle/>
          <a:p>
            <a:r>
              <a:rPr lang="nb-NO" dirty="0"/>
              <a:t>Håndtering av klager ved Oslo legevakt</a:t>
            </a:r>
          </a:p>
        </p:txBody>
      </p:sp>
      <p:sp>
        <p:nvSpPr>
          <p:cNvPr id="11" name="Undertittel 10">
            <a:extLst>
              <a:ext uri="{FF2B5EF4-FFF2-40B4-BE49-F238E27FC236}">
                <a16:creationId xmlns:a16="http://schemas.microsoft.com/office/drawing/2014/main" id="{4023DFC7-31FD-BB4E-A30E-5F605BE50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205" y="4060824"/>
            <a:ext cx="4017238" cy="2032001"/>
          </a:xfrm>
        </p:spPr>
        <p:txBody>
          <a:bodyPr/>
          <a:lstStyle/>
          <a:p>
            <a:r>
              <a:rPr lang="nb-NO" dirty="0"/>
              <a:t>Ida Natås</a:t>
            </a:r>
          </a:p>
          <a:p>
            <a:r>
              <a:rPr lang="nb-NO" dirty="0"/>
              <a:t>Seksjonsoverlege </a:t>
            </a:r>
          </a:p>
          <a:p>
            <a:r>
              <a:rPr lang="nb-NO" dirty="0"/>
              <a:t>LVS og beredskap</a:t>
            </a:r>
          </a:p>
          <a:p>
            <a:r>
              <a:rPr lang="nb-NO" dirty="0"/>
              <a:t>Allmennlegevakten </a:t>
            </a:r>
          </a:p>
          <a:p>
            <a:r>
              <a:rPr lang="nb-NO" dirty="0"/>
              <a:t>Oslo kommune</a:t>
            </a:r>
          </a:p>
        </p:txBody>
      </p:sp>
    </p:spTree>
    <p:extLst>
      <p:ext uri="{BB962C8B-B14F-4D97-AF65-F5344CB8AC3E}">
        <p14:creationId xmlns:p14="http://schemas.microsoft.com/office/powerpoint/2010/main" val="178809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konkrete eksempler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Noen diagnoser går igjen (legevaktens skrekk og gru), obs </a:t>
            </a:r>
            <a:r>
              <a:rPr lang="nb-NO" dirty="0" err="1"/>
              <a:t>rekontakter</a:t>
            </a:r>
            <a:r>
              <a:rPr lang="nb-NO" dirty="0"/>
              <a:t>. </a:t>
            </a: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Fokus i undervisning</a:t>
            </a:r>
          </a:p>
          <a:p>
            <a:r>
              <a:rPr lang="nb-NO" dirty="0"/>
              <a:t>Håndtering av dødsfall</a:t>
            </a:r>
          </a:p>
          <a:p>
            <a:pPr lvl="2"/>
            <a:r>
              <a:rPr lang="nb-NO" dirty="0"/>
              <a:t>Oppfølging av enkeltsaker</a:t>
            </a:r>
          </a:p>
          <a:p>
            <a:pPr lvl="2"/>
            <a:r>
              <a:rPr lang="nb-NO" dirty="0"/>
              <a:t>Tema på møter og i tverrfaglig arbeid</a:t>
            </a:r>
          </a:p>
          <a:p>
            <a:pPr lvl="2"/>
            <a:r>
              <a:rPr lang="nb-NO" dirty="0"/>
              <a:t>Forbedret og detaljert prosedyrer</a:t>
            </a:r>
          </a:p>
          <a:p>
            <a:pPr lvl="2"/>
            <a:r>
              <a:rPr lang="nb-NO" dirty="0"/>
              <a:t>Laget mal i journal</a:t>
            </a:r>
          </a:p>
          <a:p>
            <a:pPr lvl="2"/>
            <a:r>
              <a:rPr lang="nb-NO" dirty="0"/>
              <a:t>Henvisning til mal og elektronisk dødsattest på diagnosekoder</a:t>
            </a:r>
          </a:p>
          <a:p>
            <a:pPr lvl="2"/>
            <a:r>
              <a:rPr lang="nb-NO" dirty="0"/>
              <a:t>Ressurser/ventetid jobbes med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88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Viktig å bruke klager og avvik systematisk i legevaktens kontinuerlige forbedringsarbeid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viktigste for de som klager</a:t>
            </a:r>
          </a:p>
          <a:p>
            <a:pPr lvl="1"/>
            <a:r>
              <a:rPr lang="nb-NO" dirty="0"/>
              <a:t>Bli tatt på alvor</a:t>
            </a:r>
          </a:p>
          <a:p>
            <a:pPr lvl="1"/>
            <a:r>
              <a:rPr lang="nb-NO" dirty="0"/>
              <a:t>Å bli forsikret om at saken blir grundig og profesjonelt gjennomgått</a:t>
            </a:r>
          </a:p>
          <a:p>
            <a:pPr lvl="1"/>
            <a:r>
              <a:rPr lang="nb-NO" dirty="0"/>
              <a:t>Å få en beklagelse</a:t>
            </a:r>
          </a:p>
          <a:p>
            <a:pPr lvl="1"/>
            <a:r>
              <a:rPr lang="nb-NO" dirty="0"/>
              <a:t>At helsepersonellet og legevakten  lærer av hendelsen slik at lignende hendelser ikke gjentar seg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Vurderinger på legevakt og telefon er vanskelig!! Selv om alt gjøres «riktig», vil det noen ganger gå galt. Viktig å jobbe for at systemene og rammene gjør jobben lettest mulig for helsepersonellet vårt.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960" y="720001"/>
            <a:ext cx="2288376" cy="17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dag på Allmennlegevakten i Oslo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1" indent="-342900">
              <a:defRPr/>
            </a:pPr>
            <a:r>
              <a:rPr lang="nb-NO" sz="2000" kern="0" dirty="0"/>
              <a:t>235 konsultasjoner</a:t>
            </a:r>
          </a:p>
          <a:p>
            <a:pPr marL="628650" lvl="1" indent="-342900">
              <a:defRPr/>
            </a:pPr>
            <a:r>
              <a:rPr lang="nb-NO" sz="2000" kern="0" dirty="0"/>
              <a:t>40 sykebesøk</a:t>
            </a:r>
          </a:p>
          <a:p>
            <a:pPr marL="628650" lvl="1" indent="-342900">
              <a:defRPr/>
            </a:pPr>
            <a:r>
              <a:rPr lang="nb-NO" sz="2000" kern="0" dirty="0"/>
              <a:t>43 ambulansepasienter inn, ca. 20 ut </a:t>
            </a:r>
          </a:p>
          <a:p>
            <a:pPr marL="628650" lvl="1" indent="-342900">
              <a:defRPr/>
            </a:pPr>
            <a:r>
              <a:rPr lang="nb-NO" sz="2000" kern="0" dirty="0"/>
              <a:t>8 akutte rusforgiftninger</a:t>
            </a:r>
          </a:p>
          <a:p>
            <a:pPr marL="628650" lvl="1" indent="-342900">
              <a:defRPr/>
            </a:pPr>
            <a:r>
              <a:rPr lang="nb-NO" sz="2000" kern="0" dirty="0"/>
              <a:t>1,7 akutte seksuelle overgrep + oppfølging</a:t>
            </a:r>
          </a:p>
          <a:p>
            <a:pPr marL="628650" lvl="1" indent="-342900">
              <a:defRPr/>
            </a:pPr>
            <a:r>
              <a:rPr lang="nb-NO" sz="2000" kern="0" dirty="0"/>
              <a:t>18 pasienter inn og ut fra </a:t>
            </a:r>
            <a:r>
              <a:rPr lang="nb-NO" sz="2000" kern="0" dirty="0" err="1"/>
              <a:t>obsposten</a:t>
            </a:r>
            <a:endParaRPr lang="nb-NO" sz="2000" kern="0" dirty="0"/>
          </a:p>
          <a:p>
            <a:pPr marL="628650" lvl="1" indent="-342900">
              <a:defRPr/>
            </a:pPr>
            <a:r>
              <a:rPr lang="nb-NO" sz="2000" kern="0" dirty="0"/>
              <a:t>1000 telefonanrop til legevaktsentralen</a:t>
            </a:r>
          </a:p>
          <a:p>
            <a:pPr marL="628650" lvl="1" indent="-342900">
              <a:defRPr/>
            </a:pPr>
            <a:endParaRPr lang="nb-NO" sz="2000" kern="0" dirty="0"/>
          </a:p>
          <a:p>
            <a:pPr marL="628650" lvl="1" indent="-342900">
              <a:defRPr/>
            </a:pPr>
            <a:r>
              <a:rPr lang="nb-NO" sz="2000" kern="0" dirty="0"/>
              <a:t>Flest pasienter på lørdag-mandag</a:t>
            </a:r>
          </a:p>
          <a:p>
            <a:pPr marL="628650" lvl="1" indent="-342900">
              <a:defRPr/>
            </a:pPr>
            <a:r>
              <a:rPr lang="nb-NO" sz="2000" kern="0" dirty="0"/>
              <a:t>Økende tyngde/kompleksitet de senere årene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769" y="1602224"/>
            <a:ext cx="3132174" cy="176104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69" y="3961943"/>
            <a:ext cx="3121427" cy="19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Klager på legevakt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Leger på legevakt hyppigere påklaget enn i allmennpraksis</a:t>
            </a:r>
          </a:p>
          <a:p>
            <a:r>
              <a:rPr lang="nb-NO" dirty="0"/>
              <a:t>Hvorfor?</a:t>
            </a:r>
          </a:p>
          <a:p>
            <a:pPr lvl="1"/>
            <a:r>
              <a:rPr lang="nb-NO" dirty="0"/>
              <a:t>DET ENE MØTET</a:t>
            </a:r>
          </a:p>
          <a:p>
            <a:pPr lvl="2"/>
            <a:r>
              <a:rPr lang="nb-NO" dirty="0"/>
              <a:t>Ukjente pasienter</a:t>
            </a:r>
          </a:p>
          <a:p>
            <a:pPr lvl="2"/>
            <a:r>
              <a:rPr lang="nb-NO" dirty="0"/>
              <a:t>Ikke bærende relasjon</a:t>
            </a:r>
          </a:p>
          <a:p>
            <a:pPr lvl="1"/>
            <a:r>
              <a:rPr lang="nb-NO" dirty="0"/>
              <a:t>Større andel pasienter med akutt alvorlig sykdom og i krise</a:t>
            </a:r>
          </a:p>
          <a:p>
            <a:pPr lvl="1"/>
            <a:endParaRPr lang="nb-NO" dirty="0"/>
          </a:p>
          <a:p>
            <a:r>
              <a:rPr lang="nb-NO" dirty="0"/>
              <a:t>For sykepleiere er legevaktsentral og mottak avdelinger med størst grad av selvstendig arbeid og størst risiko for klager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99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Klagesaker ved Allmennlegevakten i Oslo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mottar vi klagene</a:t>
            </a:r>
          </a:p>
          <a:p>
            <a:pPr lvl="2"/>
            <a:r>
              <a:rPr lang="nb-NO" dirty="0"/>
              <a:t>I legevaktens </a:t>
            </a:r>
            <a:r>
              <a:rPr lang="nb-NO" dirty="0" err="1"/>
              <a:t>saksbehandlingsystem</a:t>
            </a:r>
            <a:r>
              <a:rPr lang="nb-NO" dirty="0"/>
              <a:t> (ACOS/</a:t>
            </a:r>
            <a:r>
              <a:rPr lang="nb-NO" dirty="0" err="1"/>
              <a:t>Websak</a:t>
            </a:r>
            <a:r>
              <a:rPr lang="nb-NO" dirty="0"/>
              <a:t>+)</a:t>
            </a:r>
          </a:p>
          <a:p>
            <a:pPr lvl="3"/>
            <a:r>
              <a:rPr lang="nb-NO" dirty="0"/>
              <a:t>Skriftlig til legevakten</a:t>
            </a:r>
          </a:p>
          <a:p>
            <a:pPr lvl="3"/>
            <a:r>
              <a:rPr lang="nb-NO" dirty="0"/>
              <a:t>På epost til helseetaten via nettside (ofte rett etter konsultasjon)</a:t>
            </a:r>
          </a:p>
          <a:p>
            <a:pPr lvl="3"/>
            <a:r>
              <a:rPr lang="nb-NO" dirty="0"/>
              <a:t>NPE</a:t>
            </a:r>
          </a:p>
          <a:p>
            <a:pPr lvl="3"/>
            <a:r>
              <a:rPr lang="nb-NO" dirty="0"/>
              <a:t>Statsforvalter</a:t>
            </a:r>
          </a:p>
          <a:p>
            <a:pPr lvl="2"/>
            <a:r>
              <a:rPr lang="nb-NO" dirty="0"/>
              <a:t>Telefon til legevaktsentralen</a:t>
            </a:r>
          </a:p>
          <a:p>
            <a:pPr lvl="1"/>
            <a:endParaRPr lang="nb-NO" dirty="0"/>
          </a:p>
          <a:p>
            <a:pPr lvl="2"/>
            <a:r>
              <a:rPr lang="nb-NO" dirty="0"/>
              <a:t>Alvorlige hendelser meldes Helsetilsynet.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/>
              <a:t>Vanligste temaer</a:t>
            </a:r>
          </a:p>
          <a:p>
            <a:pPr lvl="2"/>
            <a:r>
              <a:rPr lang="nb-NO" dirty="0"/>
              <a:t>Kommunikasjon, faktura, journalføring (ønsker opplysninger slettet)</a:t>
            </a:r>
          </a:p>
          <a:p>
            <a:pPr lvl="2"/>
            <a:r>
              <a:rPr lang="nb-NO" dirty="0"/>
              <a:t>Ventetid</a:t>
            </a:r>
          </a:p>
          <a:p>
            <a:pPr lvl="2"/>
            <a:r>
              <a:rPr lang="nb-NO" dirty="0"/>
              <a:t>Behandling/feil diagnose</a:t>
            </a:r>
          </a:p>
          <a:p>
            <a:pPr lvl="2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70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 mottatt klage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 gjennom, finne relevante journalnotater</a:t>
            </a:r>
          </a:p>
          <a:p>
            <a:r>
              <a:rPr lang="nb-NO" dirty="0"/>
              <a:t>Innkalle påklagd sykepleier/lege</a:t>
            </a:r>
          </a:p>
          <a:p>
            <a:pPr lvl="2"/>
            <a:r>
              <a:rPr lang="nb-NO" dirty="0"/>
              <a:t>Timing og nok tid</a:t>
            </a:r>
          </a:p>
          <a:p>
            <a:pPr lvl="2"/>
            <a:r>
              <a:rPr lang="nb-NO" dirty="0"/>
              <a:t>Gjennomgang med leder / overlege</a:t>
            </a:r>
          </a:p>
          <a:p>
            <a:pPr lvl="2"/>
            <a:r>
              <a:rPr lang="nb-NO" dirty="0"/>
              <a:t>Lese gjennom klagen. Gå gjennom journal/dokumentasjon. Husker du pasienten?</a:t>
            </a:r>
          </a:p>
          <a:p>
            <a:pPr lvl="2"/>
            <a:r>
              <a:rPr lang="nb-NO" dirty="0"/>
              <a:t>Gjennomgang av lydlogg der det er aktuelt</a:t>
            </a:r>
          </a:p>
          <a:p>
            <a:pPr lvl="2"/>
            <a:r>
              <a:rPr lang="nb-NO" dirty="0"/>
              <a:t>Refleksjon sammen og gjennomgang av hendelsen</a:t>
            </a:r>
          </a:p>
          <a:p>
            <a:pPr lvl="3"/>
            <a:r>
              <a:rPr lang="nb-NO" dirty="0"/>
              <a:t>Læringspunkter? Behov for å tydeliggjøre/endre rutiner?</a:t>
            </a:r>
          </a:p>
          <a:p>
            <a:pPr lvl="2"/>
            <a:r>
              <a:rPr lang="nb-NO" dirty="0"/>
              <a:t>Ber ofte om et refleksjonsnotat som kan utfylle journal. </a:t>
            </a:r>
          </a:p>
          <a:p>
            <a:pPr lvl="3"/>
            <a:r>
              <a:rPr lang="nb-NO" dirty="0"/>
              <a:t>Råd: ikke gå i forsvar, bygg inn en beklagelse om mulig. Sitater herfra brukes ofte i besvarelsen. </a:t>
            </a:r>
          </a:p>
          <a:p>
            <a:pPr lvl="2"/>
            <a:r>
              <a:rPr lang="nb-NO" dirty="0"/>
              <a:t>Avtale oppfølging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23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Behandling av klagesaker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Mindre klager håndteres ofte på telefon, noen ganger på epost/</a:t>
            </a:r>
            <a:r>
              <a:rPr lang="nb-NO" dirty="0" err="1"/>
              <a:t>SvarUt</a:t>
            </a:r>
            <a:r>
              <a:rPr lang="nb-NO" dirty="0"/>
              <a:t>. </a:t>
            </a:r>
          </a:p>
          <a:p>
            <a:pPr lvl="2"/>
            <a:r>
              <a:rPr lang="nb-NO" dirty="0"/>
              <a:t>Høre på klager, forklare, gjennomgå legevaktens håndtering.  </a:t>
            </a:r>
          </a:p>
          <a:p>
            <a:pPr lvl="2"/>
            <a:r>
              <a:rPr lang="nb-NO" dirty="0"/>
              <a:t>Avtale videre behandling: avsluttes på telefon/skriftlig svar/møte for gjennomgang </a:t>
            </a:r>
          </a:p>
          <a:p>
            <a:pPr lvl="2"/>
            <a:r>
              <a:rPr lang="nb-NO" dirty="0"/>
              <a:t>Dokumentasjon i saksbehandlingssystemet</a:t>
            </a:r>
          </a:p>
          <a:p>
            <a:r>
              <a:rPr lang="nb-NO" dirty="0"/>
              <a:t>Mål om å behandle sakene mens de er ferske</a:t>
            </a:r>
          </a:p>
          <a:p>
            <a:pPr lvl="2"/>
            <a:r>
              <a:rPr lang="nb-NO" dirty="0"/>
              <a:t>Lettere og bedre for alle involverte!!</a:t>
            </a:r>
          </a:p>
          <a:p>
            <a:pPr lvl="2"/>
            <a:r>
              <a:rPr lang="nb-NO" dirty="0"/>
              <a:t>Ved lang svartid: foreløpig svar med beskjed om forventet saksbehandlingstid samt at intern behandling er startet.</a:t>
            </a:r>
          </a:p>
          <a:p>
            <a:r>
              <a:rPr lang="nb-NO" dirty="0"/>
              <a:t>Formelt svarbrev til klager og/eller tilsynsmyndighet</a:t>
            </a:r>
          </a:p>
          <a:p>
            <a:pPr lvl="2"/>
            <a:r>
              <a:rPr lang="nb-NO" dirty="0" err="1"/>
              <a:t>Malverk</a:t>
            </a:r>
            <a:r>
              <a:rPr lang="nb-NO" dirty="0"/>
              <a:t> / noen standardformuleringer</a:t>
            </a:r>
          </a:p>
          <a:p>
            <a:pPr lvl="2"/>
            <a:r>
              <a:rPr lang="nb-NO" dirty="0"/>
              <a:t>Alvorlige klagesaker signeres av leder legevakt</a:t>
            </a:r>
          </a:p>
          <a:p>
            <a:pPr lvl="2"/>
            <a:r>
              <a:rPr lang="nb-NO" dirty="0"/>
              <a:t>Tilsynssaker signeres av Etatsdirektør og leder Legevakt.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814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Målet med klagesaksbehandlingen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Sikre god og rask behandling i alvorlige saker</a:t>
            </a:r>
          </a:p>
          <a:p>
            <a:r>
              <a:rPr lang="nb-NO" dirty="0"/>
              <a:t>Identifisere forbedrings- og læringspunkter</a:t>
            </a:r>
          </a:p>
          <a:p>
            <a:pPr lvl="2"/>
            <a:r>
              <a:rPr lang="nb-NO" dirty="0"/>
              <a:t>Enkeltfeil eller systemfeil?</a:t>
            </a:r>
          </a:p>
          <a:p>
            <a:pPr lvl="2"/>
            <a:r>
              <a:rPr lang="nb-NO" dirty="0"/>
              <a:t>Bruke klager og avvik aktivt i kvalitetsarbeidet</a:t>
            </a:r>
          </a:p>
          <a:p>
            <a:pPr lvl="2"/>
            <a:r>
              <a:rPr lang="nb-NO" dirty="0"/>
              <a:t>Kontinuerlig forbedring </a:t>
            </a:r>
          </a:p>
          <a:p>
            <a:r>
              <a:rPr lang="nb-NO" dirty="0"/>
              <a:t>SIKRE GOD IVARETAKELSE AV DEN PÅKLAGDE</a:t>
            </a:r>
          </a:p>
          <a:p>
            <a:pPr lvl="2"/>
            <a:r>
              <a:rPr lang="nb-NO" dirty="0"/>
              <a:t>Vi må ha rom for å gjøre feil, det kan skje alle</a:t>
            </a:r>
          </a:p>
          <a:p>
            <a:pPr lvl="2"/>
            <a:r>
              <a:rPr lang="nb-NO" dirty="0"/>
              <a:t>Oppfølging er viktig!! Det er ofte en stor personlig belastning å oppleve en alvorlig klagesak!</a:t>
            </a:r>
          </a:p>
          <a:p>
            <a:pPr lvl="3"/>
            <a:r>
              <a:rPr lang="nb-NO" dirty="0"/>
              <a:t>Anbefale deling (kollega/hjemme). Å dele en klagesak med sine kolleger er ofte en viktig bearbeiding av hendelsen. Man er oftest den strengeste dommer over seg selv (selvbebreidelser, skyldfølelse)</a:t>
            </a:r>
          </a:p>
          <a:p>
            <a:pPr lvl="3"/>
            <a:r>
              <a:rPr lang="nb-NO" dirty="0"/>
              <a:t>Samtale med leder eller veileder</a:t>
            </a:r>
          </a:p>
          <a:p>
            <a:pPr lvl="3"/>
            <a:r>
              <a:rPr lang="nb-NO" dirty="0" err="1"/>
              <a:t>Bedrifthelsetjeneste</a:t>
            </a:r>
            <a:r>
              <a:rPr lang="nb-NO" dirty="0"/>
              <a:t>/støttekollegaordning</a:t>
            </a:r>
          </a:p>
          <a:p>
            <a:pPr lvl="3"/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853" y="753132"/>
            <a:ext cx="2408527" cy="21537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490" y="4049784"/>
            <a:ext cx="1874964" cy="9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4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sikre læring og oppfølging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Gjennomgang av saken – jobber for å få en dele og læringskultur. </a:t>
            </a:r>
          </a:p>
          <a:p>
            <a:pPr lvl="2"/>
            <a:r>
              <a:rPr lang="nb-NO" dirty="0"/>
              <a:t>Anonym deling og refleksjon i fellesskap</a:t>
            </a:r>
          </a:p>
          <a:p>
            <a:pPr lvl="2"/>
            <a:r>
              <a:rPr lang="nb-NO" dirty="0"/>
              <a:t>Ansatte presentere sin sak i egnet fora når saken er avsluttet</a:t>
            </a:r>
          </a:p>
          <a:p>
            <a:pPr lvl="2"/>
            <a:r>
              <a:rPr lang="nb-NO" dirty="0"/>
              <a:t>Skape kultur hvor det er rom for å være «feilbarlig» / forebygge</a:t>
            </a:r>
          </a:p>
          <a:p>
            <a:pPr lvl="2"/>
            <a:r>
              <a:rPr lang="nb-NO" dirty="0"/>
              <a:t>Bidrar til kollektiv læring</a:t>
            </a:r>
          </a:p>
          <a:p>
            <a:r>
              <a:rPr lang="nb-NO" dirty="0"/>
              <a:t>Kvalitetsmøter hvor klagesaker gjennomgås på ledernivå</a:t>
            </a:r>
          </a:p>
          <a:p>
            <a:pPr lvl="2"/>
            <a:r>
              <a:rPr lang="nb-NO" dirty="0"/>
              <a:t>SE på med flere øyne</a:t>
            </a:r>
          </a:p>
          <a:p>
            <a:pPr lvl="2"/>
            <a:r>
              <a:rPr lang="nb-NO" dirty="0"/>
              <a:t>Vurdere behov for rutineendringer</a:t>
            </a:r>
          </a:p>
          <a:p>
            <a:r>
              <a:rPr lang="nb-NO" dirty="0"/>
              <a:t>Avvik gjennomgås i medvirkningsmøter</a:t>
            </a:r>
          </a:p>
          <a:p>
            <a:r>
              <a:rPr lang="nb-NO" dirty="0"/>
              <a:t>Gjennomgå og forbedre rutiner/prosesser. </a:t>
            </a:r>
          </a:p>
          <a:p>
            <a:pPr lvl="2"/>
            <a:r>
              <a:rPr lang="nb-NO" dirty="0"/>
              <a:t>Informasjon!</a:t>
            </a:r>
          </a:p>
          <a:p>
            <a:r>
              <a:rPr lang="nb-NO" dirty="0"/>
              <a:t>Bruke klagesaker aktivt oppover ved bla ressursspørsmål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12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Forbedringsarbeidsarbeid –inkluderer også overgang/grenseflater mot samarbeidspartnere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Overgang mellom forvaltningsnivåer / tjenester </a:t>
            </a:r>
            <a:r>
              <a:rPr lang="nb-NO" dirty="0">
                <a:sym typeface="Wingdings" panose="05000000000000000000" pitchFamily="2" charset="2"/>
              </a:rPr>
              <a:t>økt risiko for feil.</a:t>
            </a:r>
          </a:p>
          <a:p>
            <a:r>
              <a:rPr lang="nb-NO" dirty="0">
                <a:sym typeface="Wingdings" panose="05000000000000000000" pitchFamily="2" charset="2"/>
              </a:rPr>
              <a:t>Mange av tilsynssakene omhandler dette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For legevaktsentral: overgang mot AMK, psykososialt team, sykebesøksleger</a:t>
            </a:r>
          </a:p>
          <a:p>
            <a:r>
              <a:rPr lang="nb-NO" dirty="0">
                <a:sym typeface="Wingdings" panose="05000000000000000000" pitchFamily="2" charset="2"/>
              </a:rPr>
              <a:t>Viktig del av kvalitetsarbeidet:</a:t>
            </a:r>
          </a:p>
          <a:p>
            <a:pPr lvl="1"/>
            <a:r>
              <a:rPr lang="nb-NO" dirty="0"/>
              <a:t>Gode samhandlingsprosedyrer</a:t>
            </a:r>
          </a:p>
          <a:p>
            <a:pPr lvl="1"/>
            <a:r>
              <a:rPr lang="nb-NO" dirty="0"/>
              <a:t>Kjenne hverandre (felles møteplasser/hospitering) </a:t>
            </a:r>
          </a:p>
          <a:p>
            <a:pPr lvl="1"/>
            <a:r>
              <a:rPr lang="nb-NO" dirty="0"/>
              <a:t>Godt samarbeidsklima (Være sikkerhetsnett for hverandre/tørre å sette i retur dersom uenig i tiltak/kommer frem til annen hastegrad)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205" y="1576605"/>
            <a:ext cx="2631090" cy="19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35891"/>
      </p:ext>
    </p:extLst>
  </p:cSld>
  <p:clrMapOvr>
    <a:masterClrMapping/>
  </p:clrMapOvr>
</p:sld>
</file>

<file path=ppt/theme/theme1.xml><?xml version="1.0" encoding="utf-8"?>
<a:theme xmlns:a="http://schemas.openxmlformats.org/drawingml/2006/main" name="Oslo kommune mal.2019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9E82D93866B4497346CB086FA131C" ma:contentTypeVersion="13" ma:contentTypeDescription="Create a new document." ma:contentTypeScope="" ma:versionID="9d09dbf0957ffa4006e950ff2c8c19f6">
  <xsd:schema xmlns:xsd="http://www.w3.org/2001/XMLSchema" xmlns:xs="http://www.w3.org/2001/XMLSchema" xmlns:p="http://schemas.microsoft.com/office/2006/metadata/properties" xmlns:ns3="923851af-529b-4b5e-90da-7f9f5f7d9095" xmlns:ns4="3c68946b-b9fc-4c0d-9190-9e99577c9bca" targetNamespace="http://schemas.microsoft.com/office/2006/metadata/properties" ma:root="true" ma:fieldsID="7c1c89719188c81839a84c2a8baf8b4e" ns3:_="" ns4:_="">
    <xsd:import namespace="923851af-529b-4b5e-90da-7f9f5f7d9095"/>
    <xsd:import namespace="3c68946b-b9fc-4c0d-9190-9e99577c9b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851af-529b-4b5e-90da-7f9f5f7d9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8946b-b9fc-4c0d-9190-9e99577c9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084AF-978B-4954-9E05-53EC7C7A7D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F1F2F-C740-4E1F-AA91-444F7AF7FB9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c68946b-b9fc-4c0d-9190-9e99577c9bca"/>
    <ds:schemaRef ds:uri="http://purl.org/dc/elements/1.1/"/>
    <ds:schemaRef ds:uri="http://schemas.microsoft.com/office/2006/metadata/properties"/>
    <ds:schemaRef ds:uri="923851af-529b-4b5e-90da-7f9f5f7d909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A83104-B75D-4221-8F5F-70A4AFA09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851af-529b-4b5e-90da-7f9f5f7d9095"/>
    <ds:schemaRef ds:uri="3c68946b-b9fc-4c0d-9190-9e99577c9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 kommune mal.2019</Template>
  <TotalTime>1679</TotalTime>
  <Words>815</Words>
  <Application>Microsoft Office PowerPoint</Application>
  <PresentationFormat>Widescreen</PresentationFormat>
  <Paragraphs>142</Paragraphs>
  <Slides>11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Oslo Sans</vt:lpstr>
      <vt:lpstr>Calibri</vt:lpstr>
      <vt:lpstr>Wingdings</vt:lpstr>
      <vt:lpstr>Arial</vt:lpstr>
      <vt:lpstr>Oslo Sans Light</vt:lpstr>
      <vt:lpstr>Oslo Sans Office Normal</vt:lpstr>
      <vt:lpstr>Oslo kommune mal.2019</vt:lpstr>
      <vt:lpstr>Håndtering av klager ved Oslo legevakt</vt:lpstr>
      <vt:lpstr>En dag på Allmennlegevakten i Oslo</vt:lpstr>
      <vt:lpstr>Klager på legevakt</vt:lpstr>
      <vt:lpstr>Klagesaker ved Allmennlegevakten i Oslo</vt:lpstr>
      <vt:lpstr>Ved mottatt klage</vt:lpstr>
      <vt:lpstr>Behandling av klagesaker</vt:lpstr>
      <vt:lpstr>Målet med klagesaksbehandlingen</vt:lpstr>
      <vt:lpstr>Hvordan sikre læring og oppfølging</vt:lpstr>
      <vt:lpstr>Forbedringsarbeidsarbeid –inkluderer også overgang/grenseflater mot samarbeidspartnere</vt:lpstr>
      <vt:lpstr>Noen konkrete eksempler</vt:lpstr>
      <vt:lpstr>Viktig å bruke klager og avvik systematisk i legevaktens kontinuerlige forbedringsarbeid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Samhandling mellom AMK og legevaktsentral</dc:title>
  <dc:creator>Ida Natås</dc:creator>
  <cp:lastModifiedBy>Line Kamilla Heimstøl</cp:lastModifiedBy>
  <cp:revision>82</cp:revision>
  <cp:lastPrinted>2019-03-22T09:42:42Z</cp:lastPrinted>
  <dcterms:created xsi:type="dcterms:W3CDTF">2019-11-05T14:18:27Z</dcterms:created>
  <dcterms:modified xsi:type="dcterms:W3CDTF">2022-05-11T17:02:39Z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2022-04-24T19:04:55Z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ec165f1c-b0df-4ab5-a4f4-66aa4569f97e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0x010100DD69E82D93866B4497346CB086FA131C</vt:lpwstr>
  </property>
</Properties>
</file>