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43243-7667-4362-87BE-2F03A27458B3}" v="12" dt="2022-05-10T12:12:54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85ED0F-ECE0-4746-AAB0-8B134124C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1233FC6-C769-43D9-B0BC-161B3E7F9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E8B9DA-89DE-444E-8EC1-BCB87BE4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AF798B-E81B-4E1C-8E8E-0A556A97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281D0F-463B-4A84-B8E8-2E4F98BA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84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D04906-6414-4535-B48B-2E3219CE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E2D1E4-4F61-4065-82A0-17874A872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F899FB-28C1-42B9-BF61-E1CAED20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B6091B-42B9-4DC9-92E7-0D3AEFC3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109204-B29B-4E65-811C-56B48D6A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5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F57C1C6-2C2C-4197-BDD8-4774AAA05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B2895D0-E351-49E8-9A41-ADD8F35FA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EB7A42-AFE7-4CF2-8511-6253D140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56B0A4-A85C-4D3F-B566-BA0A6A20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D839D4-C7BC-4A2D-8853-EAF4E1EC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50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A8A9F3-BE7A-4D10-B74B-583D7FDE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F5BDF5-403F-4891-8B16-3F1E2C6F2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B16846-4576-4021-8A7C-1337A2A8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4FC9B4-71AC-43D1-906B-63BC46FB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257B1E-E54E-422F-99A3-956E8A82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68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A0AC04-605E-499F-9BBA-E6A4E047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895E74-481C-4A65-8E2F-FBF8FB2E0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255876-8C30-4E72-866B-59ACDFCE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A67928-B084-4E77-A8AB-4581AD3A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5E12B9-2371-4F12-A1C1-F319DAE0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8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81850E-A189-49E3-9C04-515EABD3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1231BA-DDF2-46FB-93AF-DDBFFA796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4F7133E-A194-4B24-A592-AD4BA165F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3E0966-EC9B-4E14-A721-88C89423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DF9A03-0D52-4C37-9282-EEAECE91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08FB9C-DB3C-409C-BFCA-AD79E749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03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9B9256-18EE-4DEA-B544-CFE80D04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AD8B7F-12DC-4BCA-B2E2-A9BB3BDE4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B487382-E9F7-4A13-8FE8-FBE308250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BB22FBD-BB84-4A8E-BEB3-C338B8666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C1D7D46-6AD6-4FE5-9F1B-A031FB378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DCAB9B-B0B2-4873-B465-24A8C795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51D98A0-1005-4FF5-959E-6C00520D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195070F-1910-4F1F-942B-70A6E8D2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70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76228A-CEC1-44C5-AF1A-B1A64097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412B4FB-D5D4-4993-8E5F-60A5005D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6974A6C-CC37-44C2-B565-73EE05D0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16A3F4C-37BC-4D3E-B7FF-30FCD890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832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767D2F5-76E9-4874-A5A7-5B92B14F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3C9575C-886C-4C3D-8874-781DEF2D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8825912-D386-4866-95E5-D1F526B2B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8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6EDA20-6EAB-443E-A914-489BF7542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FD5988-AC68-4157-90C9-7510D3AE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7BD3D9C-A5F1-4C18-AC56-F355E7836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6E4A76-B976-4A43-B0BE-194447215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043AEE-E814-4C5F-9AF1-BDDBBC55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C5D4C2-2A16-47BB-80F4-476B6B45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1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3C4944-AA99-489C-B3EB-0C690E50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FA427D7-898D-475D-88EB-127B8455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BA6A3E-9C00-4B8C-A98A-B8581929D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23D5CA-AD80-4A59-91FA-B8487216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8C4EBC-3EA7-49FF-8A13-970A1F7D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034C2E-9269-4B7E-9B7B-3E251C37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087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830F6F-1923-46F6-9C0C-5F2421D27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B9BEA19-690A-4D4B-B9E5-35300C65E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5E3AA8-E597-476E-9AD4-F06066375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693AE-A5A0-4938-A3F9-FE5F5EDA5EEA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CC2322-EFEA-41C0-AC16-CC1A79477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AEC64D-BE31-4E66-B239-9CA4518DA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2CD5-D2D5-4F90-B136-39EF5E83AE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597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n.wikipedia.org/wiki/Porsgrunn_kommun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nn.wikipedia.org/wiki/Porsgrunn_kommun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897FCB-B0EB-44C1-A033-C9235489F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Samhandling legevakt – øvrige legetjenester. Til beste for pasienten.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D452579-B83D-4660-B23C-F452263C6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1612"/>
          </a:xfrm>
        </p:spPr>
        <p:txBody>
          <a:bodyPr/>
          <a:lstStyle/>
          <a:p>
            <a:r>
              <a:rPr lang="nb-NO" dirty="0"/>
              <a:t>Lederkonferanse for legevakt 12/5-22</a:t>
            </a:r>
          </a:p>
          <a:p>
            <a:r>
              <a:rPr lang="nb-NO" dirty="0"/>
              <a:t>Svend-Martin Østevik</a:t>
            </a:r>
          </a:p>
          <a:p>
            <a:r>
              <a:rPr lang="nb-NO" dirty="0" err="1"/>
              <a:t>Sykehjemsoverlege</a:t>
            </a:r>
            <a:r>
              <a:rPr lang="nb-NO" dirty="0"/>
              <a:t> Porsgrunn kommune</a:t>
            </a:r>
          </a:p>
          <a:p>
            <a:endParaRPr lang="nb-NO" dirty="0"/>
          </a:p>
        </p:txBody>
      </p:sp>
      <p:pic>
        <p:nvPicPr>
          <p:cNvPr id="4" name="Plassholder for innhold 4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9D28A03F-BB8B-4596-94B8-99A69B05B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86875" y="3429000"/>
            <a:ext cx="2047876" cy="243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3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07B98C-3547-4E87-BFC2-C896D399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Takk for oss</a:t>
            </a:r>
          </a:p>
        </p:txBody>
      </p:sp>
      <p:pic>
        <p:nvPicPr>
          <p:cNvPr id="5" name="Plassholder for innhold 4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894AAD4C-8DD6-4A22-971B-BA0241EBB3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46852" y="2245063"/>
            <a:ext cx="2954407" cy="3512462"/>
          </a:xfrm>
        </p:spPr>
      </p:pic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866D2EC2-93FA-4E78-A331-110A8AAD9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6948" y="1825625"/>
            <a:ext cx="6795052" cy="4351338"/>
          </a:xfrm>
        </p:spPr>
        <p:txBody>
          <a:bodyPr/>
          <a:lstStyle/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r>
              <a:rPr lang="nb-NO" sz="4800" dirty="0"/>
              <a:t>Porsgrunn kommune</a:t>
            </a:r>
          </a:p>
        </p:txBody>
      </p:sp>
    </p:spTree>
    <p:extLst>
      <p:ext uri="{BB962C8B-B14F-4D97-AF65-F5344CB8AC3E}">
        <p14:creationId xmlns:p14="http://schemas.microsoft.com/office/powerpoint/2010/main" val="277169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0502E7-8B3E-4568-A13D-C8CA670A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Organisering og planlegging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F95734-8C35-4B9F-95D6-0CFADA20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Fra 2015 satset på oppbygging av en solid stab av kommunalt ansatte leger knyttet opp mot KAD, sykehjem og helsestasjon</a:t>
            </a:r>
          </a:p>
          <a:p>
            <a:r>
              <a:rPr lang="nb-NO" dirty="0"/>
              <a:t>Fra 2019 ansatt 3 fastlønnede leger på legevakt i forbindelse med oppstart daglegevakt</a:t>
            </a:r>
          </a:p>
          <a:p>
            <a:r>
              <a:rPr lang="nb-NO" dirty="0"/>
              <a:t>Satsningen var begrunnet med at man så at legeoppgaver utenfor fastlegeordningen økte på i mengde og kompleksitet</a:t>
            </a:r>
          </a:p>
          <a:p>
            <a:r>
              <a:rPr lang="nb-NO" dirty="0"/>
              <a:t>Belastningen for kommunens fastleger var økende. Vurdert gunstig å avlaste for noe legevakter og kommunale bistillinger</a:t>
            </a:r>
          </a:p>
          <a:p>
            <a:r>
              <a:rPr lang="nb-NO" dirty="0"/>
              <a:t>Mulighet for bedret kvalitet i tjenestene</a:t>
            </a:r>
          </a:p>
          <a:p>
            <a:r>
              <a:rPr lang="nb-NO" dirty="0"/>
              <a:t>Vært relativt enkelt å rekruttere – har også bidratt til økt rekruttering av fastleger </a:t>
            </a:r>
            <a:r>
              <a:rPr lang="nb-NO"/>
              <a:t>og fastlegevikarer.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105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31FBE-FA02-464A-8FAF-4F2C9878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A2A67B-41BE-413B-AB22-AAFD712D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Spesialist i allmennmedisin. Kompetanseområde </a:t>
            </a:r>
            <a:r>
              <a:rPr lang="nb-NO" dirty="0" err="1"/>
              <a:t>palliasjon</a:t>
            </a:r>
            <a:endParaRPr lang="nb-NO" dirty="0"/>
          </a:p>
          <a:p>
            <a:r>
              <a:rPr lang="nb-NO" dirty="0" err="1"/>
              <a:t>Sykehjemsoverlege</a:t>
            </a:r>
            <a:r>
              <a:rPr lang="nb-NO" dirty="0"/>
              <a:t>, medisinskfaglig ansvarlig LMS</a:t>
            </a:r>
          </a:p>
          <a:p>
            <a:r>
              <a:rPr lang="nb-NO" dirty="0"/>
              <a:t>Klinisk tjeneste ved lindrende enhet</a:t>
            </a:r>
          </a:p>
          <a:p>
            <a:r>
              <a:rPr lang="nb-NO" dirty="0"/>
              <a:t>Avdelingsleder for leger ansatt i kommunen utenfor fastlegeordningen</a:t>
            </a:r>
          </a:p>
          <a:p>
            <a:r>
              <a:rPr lang="nb-NO" dirty="0"/>
              <a:t>Ansvar for legetjenester ved sykehjem, KAD, helsestasjon og skolehelsetjeneste</a:t>
            </a:r>
          </a:p>
          <a:p>
            <a:r>
              <a:rPr lang="nb-NO" dirty="0"/>
              <a:t>Delegerte kommuneoverlegeoppgaver</a:t>
            </a:r>
          </a:p>
        </p:txBody>
      </p:sp>
    </p:spTree>
    <p:extLst>
      <p:ext uri="{BB962C8B-B14F-4D97-AF65-F5344CB8AC3E}">
        <p14:creationId xmlns:p14="http://schemas.microsoft.com/office/powerpoint/2010/main" val="189964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F51EBA-0F2E-4C92-B477-F6614C05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Formalisert samarbeid KAD-legevakt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FA92B2-ED23-495C-BA77-A4A4DB746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 lege betjener KAD og legevakt på dagtid</a:t>
            </a:r>
          </a:p>
          <a:p>
            <a:pPr lvl="1"/>
            <a:r>
              <a:rPr lang="nb-NO" dirty="0"/>
              <a:t>Begrunnet både i økonomi og fagfellesskap</a:t>
            </a:r>
          </a:p>
          <a:p>
            <a:pPr lvl="1"/>
            <a:r>
              <a:rPr lang="nb-NO" dirty="0"/>
              <a:t>Daglegevakt</a:t>
            </a:r>
          </a:p>
          <a:p>
            <a:pPr lvl="2"/>
            <a:r>
              <a:rPr lang="nb-NO" dirty="0"/>
              <a:t>Flyktninger</a:t>
            </a:r>
          </a:p>
          <a:p>
            <a:pPr lvl="2"/>
            <a:r>
              <a:rPr lang="nb-NO" dirty="0"/>
              <a:t>Innbyggere uten fastlege eller fraværende fastlege</a:t>
            </a:r>
          </a:p>
          <a:p>
            <a:pPr lvl="2"/>
            <a:r>
              <a:rPr lang="nb-NO" dirty="0"/>
              <a:t>Studenter</a:t>
            </a:r>
          </a:p>
          <a:p>
            <a:pPr lvl="2"/>
            <a:r>
              <a:rPr lang="nb-NO" dirty="0"/>
              <a:t>Turister</a:t>
            </a:r>
          </a:p>
          <a:p>
            <a:r>
              <a:rPr lang="nb-NO" dirty="0"/>
              <a:t>KAD-lege betjener sykehjemmene på kveld og helg</a:t>
            </a:r>
          </a:p>
          <a:p>
            <a:pPr lvl="1"/>
            <a:r>
              <a:rPr lang="nb-NO" dirty="0"/>
              <a:t>Leger med </a:t>
            </a:r>
            <a:r>
              <a:rPr lang="nb-NO" dirty="0" err="1"/>
              <a:t>sykehjemserfaring</a:t>
            </a:r>
            <a:r>
              <a:rPr lang="nb-NO" dirty="0"/>
              <a:t> tar de fleste sykehjemsoppdragene</a:t>
            </a:r>
          </a:p>
          <a:p>
            <a:pPr lvl="2"/>
            <a:r>
              <a:rPr lang="nb-NO" dirty="0"/>
              <a:t>Riktigere behandling – færre innleggelser</a:t>
            </a:r>
          </a:p>
          <a:p>
            <a:pPr lvl="1"/>
            <a:r>
              <a:rPr lang="nb-NO" dirty="0"/>
              <a:t>Dersom KAD-lege ikke har mulighet går oppdraget til legevaktslege</a:t>
            </a:r>
          </a:p>
          <a:p>
            <a:pPr lvl="1"/>
            <a:r>
              <a:rPr lang="nb-NO" dirty="0"/>
              <a:t>Legevaktslege server KAD og sykehjem på natt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988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47CE88-618B-43FC-BE98-FBC6B2BA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Fagfora for leger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9B88CF-F6B2-47AD-A7EE-D7332D6A4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KAD ligger på et lokal medisinsk senter som er godkjent utdanningsinstitusjon for ALIS leger ( «sykehusåret»)</a:t>
            </a:r>
          </a:p>
          <a:p>
            <a:r>
              <a:rPr lang="nb-NO" dirty="0"/>
              <a:t>Ukentlig internundervisning for legevakt/ KAD-leger</a:t>
            </a:r>
          </a:p>
          <a:p>
            <a:pPr lvl="1"/>
            <a:r>
              <a:rPr lang="nb-NO" dirty="0"/>
              <a:t>Temaer relevante for sykehjemsmedisin og legevakt</a:t>
            </a:r>
          </a:p>
          <a:p>
            <a:pPr lvl="1"/>
            <a:r>
              <a:rPr lang="nb-NO" dirty="0"/>
              <a:t>Registrert smågruppe – 10 </a:t>
            </a:r>
            <a:r>
              <a:rPr lang="nb-NO" dirty="0" err="1"/>
              <a:t>stk</a:t>
            </a:r>
            <a:endParaRPr lang="nb-NO" dirty="0"/>
          </a:p>
          <a:p>
            <a:r>
              <a:rPr lang="nb-NO" dirty="0"/>
              <a:t>Sykehjemslegeforum</a:t>
            </a:r>
          </a:p>
          <a:p>
            <a:pPr lvl="1"/>
            <a:r>
              <a:rPr lang="nb-NO" dirty="0"/>
              <a:t>2-3 ganger i året </a:t>
            </a:r>
          </a:p>
          <a:p>
            <a:pPr lvl="1"/>
            <a:r>
              <a:rPr lang="nb-NO" dirty="0"/>
              <a:t>For alle leger tilknyttet KAD og sykehjem, kommunale og fastleger– 15 </a:t>
            </a:r>
            <a:r>
              <a:rPr lang="nb-NO" dirty="0" err="1"/>
              <a:t>stk</a:t>
            </a:r>
            <a:endParaRPr lang="nb-NO" dirty="0"/>
          </a:p>
          <a:p>
            <a:pPr lvl="1"/>
            <a:r>
              <a:rPr lang="nb-NO" dirty="0"/>
              <a:t>Registrert smågruppe</a:t>
            </a:r>
          </a:p>
        </p:txBody>
      </p:sp>
    </p:spTree>
    <p:extLst>
      <p:ext uri="{BB962C8B-B14F-4D97-AF65-F5344CB8AC3E}">
        <p14:creationId xmlns:p14="http://schemas.microsoft.com/office/powerpoint/2010/main" val="395122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A04235-9E94-45B3-9154-4270006B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Sykehjemslegeforum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05CC4D-49C2-462A-97D2-87D4926C3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Alle leger tilknyttet sykehjem inviteres – både kommunalt ansatte og fastleger</a:t>
            </a:r>
          </a:p>
          <a:p>
            <a:r>
              <a:rPr lang="nb-NO" dirty="0"/>
              <a:t>Bra oppmøte</a:t>
            </a:r>
          </a:p>
          <a:p>
            <a:r>
              <a:rPr lang="nb-NO" dirty="0"/>
              <a:t>Behandlingsavklaring/avgrensning hyppig tema</a:t>
            </a:r>
          </a:p>
          <a:p>
            <a:pPr lvl="1"/>
            <a:r>
              <a:rPr lang="nb-NO" dirty="0"/>
              <a:t>Formaliseres på eget ark/dokument i journalsystemet</a:t>
            </a:r>
          </a:p>
          <a:p>
            <a:r>
              <a:rPr lang="nb-NO" dirty="0"/>
              <a:t>Skal skrives oppsummerende innkomstnotat på alle pasienter/beboere </a:t>
            </a:r>
          </a:p>
          <a:p>
            <a:pPr lvl="1"/>
            <a:r>
              <a:rPr lang="nb-NO" dirty="0"/>
              <a:t>For raskt å kunne sette seg inn i pasientens sykehistorie</a:t>
            </a:r>
          </a:p>
          <a:p>
            <a:r>
              <a:rPr lang="nb-NO" dirty="0"/>
              <a:t>Svært avgjørende for sykehjemslegevakt/legevakt for å gi riktig behandling og unngå overbehandling og unngå unødige innleggelser</a:t>
            </a:r>
          </a:p>
        </p:txBody>
      </p:sp>
    </p:spTree>
    <p:extLst>
      <p:ext uri="{BB962C8B-B14F-4D97-AF65-F5344CB8AC3E}">
        <p14:creationId xmlns:p14="http://schemas.microsoft.com/office/powerpoint/2010/main" val="47341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7AB253-2FD8-47BF-9057-677DE47F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Skjema behandlings</a:t>
            </a:r>
            <a:r>
              <a:rPr lang="nb-NO" b="1" dirty="0"/>
              <a:t>veileder</a:t>
            </a:r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2CD7995-5930-42E4-B299-9FC4C3BE3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2330" y="1825625"/>
            <a:ext cx="8448261" cy="4803775"/>
          </a:xfrm>
        </p:spPr>
      </p:pic>
    </p:spTree>
    <p:extLst>
      <p:ext uri="{BB962C8B-B14F-4D97-AF65-F5344CB8AC3E}">
        <p14:creationId xmlns:p14="http://schemas.microsoft.com/office/powerpoint/2010/main" val="92882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8485E3-FC77-41E3-BA19-4C81526E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 i forbindelse med behandlingsavklaring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4454C0-7FA2-41D6-BB6B-276978FE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Forventninger til behandlingsavklaringer for tidlig/på for tynt grunnlag</a:t>
            </a:r>
          </a:p>
          <a:p>
            <a:r>
              <a:rPr lang="nb-NO" dirty="0"/>
              <a:t>Leger/helsepersonell kvier seg noe for å samtale om ømtålige tema</a:t>
            </a:r>
          </a:p>
          <a:p>
            <a:r>
              <a:rPr lang="nb-NO" dirty="0"/>
              <a:t>Mange leger engstelige for å ordinere behovsmedisiner ved potensiell forverring for tidlig – engstelig for misbruk.</a:t>
            </a:r>
          </a:p>
          <a:p>
            <a:r>
              <a:rPr lang="nb-NO" dirty="0"/>
              <a:t>Stadig utskifting av leger – behov for kontinuerlig oppfriskning</a:t>
            </a:r>
          </a:p>
          <a:p>
            <a:r>
              <a:rPr lang="nb-NO" dirty="0"/>
              <a:t>Noen må holde i temaene. Betydelig organisering</a:t>
            </a:r>
          </a:p>
        </p:txBody>
      </p:sp>
    </p:spTree>
    <p:extLst>
      <p:ext uri="{BB962C8B-B14F-4D97-AF65-F5344CB8AC3E}">
        <p14:creationId xmlns:p14="http://schemas.microsoft.com/office/powerpoint/2010/main" val="69978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2DF0D2-C521-4710-BEE5-D424F8A1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Pasientforløp – kreftpasienter uten tumorrettet 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0F0239-C8C0-4765-BD32-8638AFB7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Pågående samarbeid mellom sykehuset Telemark ved palliativ enhet og representanter for grenlandskommunene.</a:t>
            </a:r>
          </a:p>
          <a:p>
            <a:r>
              <a:rPr lang="nb-NO" dirty="0"/>
              <a:t>Sikre gode pasientforløp for pasienter i et palliativt forløp. </a:t>
            </a:r>
          </a:p>
          <a:p>
            <a:r>
              <a:rPr lang="nb-NO" dirty="0"/>
              <a:t>Sikre riktig og rask behandling og forhindre unødvendige innleggelser gjennom gode epikriser/ avklaringer – en palliativ plan.</a:t>
            </a:r>
          </a:p>
          <a:p>
            <a:r>
              <a:rPr lang="nb-NO" dirty="0"/>
              <a:t>Oppdatere fastleger og legevakter via elektronisk melding om at det foreligger en palliativ plan – pop-up vindu</a:t>
            </a:r>
          </a:p>
          <a:p>
            <a:r>
              <a:rPr lang="nb-NO" dirty="0"/>
              <a:t>Erstatte åpen retur med gode planer ved symptomforverring. </a:t>
            </a:r>
          </a:p>
          <a:p>
            <a:r>
              <a:rPr lang="nb-NO" dirty="0"/>
              <a:t>Øke bruken av forhåndssamtaler</a:t>
            </a:r>
          </a:p>
        </p:txBody>
      </p:sp>
    </p:spTree>
    <p:extLst>
      <p:ext uri="{BB962C8B-B14F-4D97-AF65-F5344CB8AC3E}">
        <p14:creationId xmlns:p14="http://schemas.microsoft.com/office/powerpoint/2010/main" val="725159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484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Samhandling legevakt – øvrige legetjenester. Til beste for pasienten. </vt:lpstr>
      <vt:lpstr>Organisering og planlegging</vt:lpstr>
      <vt:lpstr>Min rolle</vt:lpstr>
      <vt:lpstr>Formalisert samarbeid KAD-legevakt </vt:lpstr>
      <vt:lpstr>Fagfora for leger</vt:lpstr>
      <vt:lpstr>Sykehjemslegeforum</vt:lpstr>
      <vt:lpstr>Skjema behandlingsveileder</vt:lpstr>
      <vt:lpstr>Utfordringer i forbindelse med behandlingsavklaring</vt:lpstr>
      <vt:lpstr>Pasientforløp – kreftpasienter uten tumorrettet behandling</vt:lpstr>
      <vt:lpstr>Takk for 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Disposisjon</dc:title>
  <dc:creator>Svend-Martin Østevik</dc:creator>
  <cp:lastModifiedBy>Line Kamilla Heimstøl</cp:lastModifiedBy>
  <cp:revision>7</cp:revision>
  <dcterms:created xsi:type="dcterms:W3CDTF">2022-04-25T18:56:06Z</dcterms:created>
  <dcterms:modified xsi:type="dcterms:W3CDTF">2022-05-10T18:19:38Z</dcterms:modified>
</cp:coreProperties>
</file>