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5" r:id="rId4"/>
    <p:sldId id="281" r:id="rId5"/>
    <p:sldId id="276" r:id="rId6"/>
    <p:sldId id="277" r:id="rId7"/>
    <p:sldId id="278" r:id="rId8"/>
    <p:sldId id="279" r:id="rId9"/>
    <p:sldId id="259" r:id="rId10"/>
    <p:sldId id="282" r:id="rId11"/>
    <p:sldId id="264" r:id="rId12"/>
    <p:sldId id="265" r:id="rId13"/>
    <p:sldId id="283" r:id="rId14"/>
    <p:sldId id="263" r:id="rId15"/>
    <p:sldId id="269" r:id="rId16"/>
    <p:sldId id="262" r:id="rId17"/>
  </p:sldIdLst>
  <p:sldSz cx="17348200" cy="9752013"/>
  <p:notesSz cx="6735763" cy="9866313"/>
  <p:defaultTextStyle>
    <a:defPPr>
      <a:defRPr lang="nb-NO"/>
    </a:defPPr>
    <a:lvl1pPr marL="0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1pPr>
    <a:lvl2pPr marL="650367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2pPr>
    <a:lvl3pPr marL="1300734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3pPr>
    <a:lvl4pPr marL="1951101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4pPr>
    <a:lvl5pPr marL="2601468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5pPr>
    <a:lvl6pPr marL="3251835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6pPr>
    <a:lvl7pPr marL="3902202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7pPr>
    <a:lvl8pPr marL="4552569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8pPr>
    <a:lvl9pPr marL="5202936" algn="l" defTabSz="1300734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pos="54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B4B7"/>
    <a:srgbClr val="ADAFAF"/>
    <a:srgbClr val="739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5" autoAdjust="0"/>
    <p:restoredTop sz="75816" autoAdjust="0"/>
  </p:normalViewPr>
  <p:slideViewPr>
    <p:cSldViewPr snapToGrid="0">
      <p:cViewPr varScale="1">
        <p:scale>
          <a:sx n="70" d="100"/>
          <a:sy n="70" d="100"/>
        </p:scale>
        <p:origin x="1416" y="84"/>
      </p:cViewPr>
      <p:guideLst>
        <p:guide orient="horz" pos="3071"/>
        <p:guide pos="5464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0543D-461A-407D-B253-5A08A212CC2B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7C3BC-63C1-4531-A9EA-CA58F08D0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9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DE125-AAEA-4FB1-BF94-9CA9F47F4EBF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185D6-778A-4082-BAAB-BBEA75E1FC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95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Stort</a:t>
            </a:r>
            <a:r>
              <a:rPr lang="nb-NO" baseline="0" dirty="0" smtClean="0"/>
              <a:t> tema og mye å si om dette på kort tid, men skal forsøke å gi dere viktigste med erfaring k</a:t>
            </a:r>
            <a:r>
              <a:rPr lang="nb-NO" dirty="0" smtClean="0"/>
              <a:t>ommunikasjon </a:t>
            </a:r>
            <a:r>
              <a:rPr lang="nb-NO" dirty="0" smtClean="0"/>
              <a:t>mellom kommunale instanser. Naturlig å ta utgangspunkt med legevakt</a:t>
            </a:r>
            <a:r>
              <a:rPr lang="nb-NO" baseline="0" dirty="0" smtClean="0"/>
              <a:t> da dette er neste ledd i vår akuttkjede hvor vi samarbeider mest med.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463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Direkte</a:t>
            </a:r>
            <a:r>
              <a:rPr lang="nb-NO" baseline="0" dirty="0" smtClean="0"/>
              <a:t> utsnitt fra Quist back vi hadde etter pilotutprøvingen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81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837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84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Stor</a:t>
            </a:r>
            <a:r>
              <a:rPr lang="nb-NO" baseline="0" dirty="0" smtClean="0"/>
              <a:t> endring og forbedring i kommunikasjon med legevakt har bakgrunn basert på prosjektet Akuttkjeden Telemark som vi ble med i 2018. Derfor naturlig å ta utgangspunkt i dette. </a:t>
            </a:r>
          </a:p>
          <a:p>
            <a:r>
              <a:rPr lang="nb-NO" baseline="0" dirty="0" smtClean="0"/>
              <a:t>Hvor mange kjenner til Akuttkjeden Telemark?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43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Ca.</a:t>
            </a:r>
            <a:r>
              <a:rPr lang="nb-NO" baseline="0" dirty="0" smtClean="0"/>
              <a:t> 500 pasienter pr. hj.tj distrikt.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48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Verktøyene</a:t>
            </a:r>
            <a:r>
              <a:rPr lang="nb-NO" baseline="0" dirty="0" smtClean="0"/>
              <a:t> i Akuttkjeden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Sekk med nødvendig tilbehør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Følgeskjema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err="1" smtClean="0"/>
              <a:t>Appen</a:t>
            </a:r>
            <a:r>
              <a:rPr lang="nb-NO" baseline="0" dirty="0" smtClean="0"/>
              <a:t> Akuttkjeden Telemark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F3B8-A959-4875-8151-A2DCDAF7411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25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Før akuttkjeden tok parameter, men mer tilfeldig.</a:t>
            </a:r>
            <a:r>
              <a:rPr lang="nb-NO" baseline="0" dirty="0" smtClean="0"/>
              <a:t> F.eks. ikke alltid respirasjon. </a:t>
            </a: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Det å ta standard alle 6 målingene gir en større bredde</a:t>
            </a:r>
            <a:r>
              <a:rPr lang="nb-NO" baseline="0" dirty="0" smtClean="0"/>
              <a:t> av parameter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Hovedfokus er avviket fra normalverdien av parameterne til pasienten sammen med kliniske blikket og observasjoner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8360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Et</a:t>
            </a:r>
            <a:r>
              <a:rPr lang="nb-NO" baseline="0" dirty="0" smtClean="0"/>
              <a:t> godt kommunikasjonsverktøy for overføring av informasjon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Gir en god struktur på kommunikasjon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Stressende og uvanlige situasjoner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En av hovedgrunnene til at kommunikasjon med legevakt har hatt stor forbedring 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45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ISBAR-</a:t>
            </a:r>
            <a:r>
              <a:rPr lang="nb-NO" baseline="0" dirty="0" smtClean="0"/>
              <a:t> </a:t>
            </a:r>
            <a:r>
              <a:rPr lang="nb-NO" dirty="0" smtClean="0"/>
              <a:t>Den</a:t>
            </a:r>
            <a:r>
              <a:rPr lang="nb-NO" baseline="0" dirty="0" smtClean="0"/>
              <a:t> har nok vært en av hovedgrunnene til bedring</a:t>
            </a:r>
          </a:p>
          <a:p>
            <a:r>
              <a:rPr lang="nb-NO" baseline="0" dirty="0" smtClean="0"/>
              <a:t>Alle har kompetanse ta vitalparameter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Økt faglig kompetanse hos helsepersonell uansett tittel</a:t>
            </a:r>
          </a:p>
          <a:p>
            <a:r>
              <a:rPr lang="nb-NO" baseline="0" dirty="0" smtClean="0"/>
              <a:t>Ansatte har fått bedre forståelse, observasjon er tidligere på til å reagere på endring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Ansatte uavhengig av yrkestittel føler seg tryggere til å rykke ut på alarmer og stå i situasjonen alene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848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Standard</a:t>
            </a:r>
            <a:r>
              <a:rPr lang="nb-NO" baseline="0" dirty="0" smtClean="0"/>
              <a:t> opplæringspakke med </a:t>
            </a:r>
            <a:r>
              <a:rPr lang="nb-NO" baseline="0" dirty="0" err="1" smtClean="0"/>
              <a:t>elæring</a:t>
            </a:r>
            <a:r>
              <a:rPr lang="nb-NO" baseline="0" dirty="0" smtClean="0"/>
              <a:t> og 4 timers kurs med scenariotrening</a:t>
            </a:r>
          </a:p>
          <a:p>
            <a:r>
              <a:rPr lang="nb-NO" baseline="0" dirty="0" smtClean="0"/>
              <a:t>Avgjørende at det er en standard for å opprettholde kvalitet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72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85D6-778A-4082-BAAB-BBEA75E1FC7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57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025CE09D-0469-422A-B377-9247D3BD70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"/>
            <a:ext cx="17348199" cy="97520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864108"/>
          <a:lstStyle>
            <a:lvl1pPr marL="252000" indent="-2520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4752594"/>
            <a:ext cx="11233404" cy="2610326"/>
          </a:xfrm>
          <a:solidFill>
            <a:schemeClr val="tx1">
              <a:alpha val="75000"/>
            </a:schemeClr>
          </a:solidFill>
        </p:spPr>
        <p:txBody>
          <a:bodyPr lIns="1260000" tIns="144000" bIns="1368000" anchor="b">
            <a:spAutoFit/>
          </a:bodyPr>
          <a:lstStyle>
            <a:lvl1pPr algn="l">
              <a:lnSpc>
                <a:spcPct val="100000"/>
              </a:lnSpc>
              <a:defRPr sz="7000" b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Tittel settes inn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7" y="5940742"/>
            <a:ext cx="9361170" cy="46166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9E65339-AAD8-4E4E-9784-B396674A0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7" y="6894862"/>
            <a:ext cx="9361170" cy="2769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9768A1E-182B-44C1-A0B7-55817B952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9194261"/>
            <a:ext cx="17348200" cy="5577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51B721C6-3AA4-4F56-BB67-ED78224B06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972122"/>
            <a:ext cx="4407417" cy="88392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903F2D5-B76B-42F0-9354-03B2A724884D}"/>
              </a:ext>
            </a:extLst>
          </p:cNvPr>
          <p:cNvSpPr/>
          <p:nvPr userDrawn="1"/>
        </p:nvSpPr>
        <p:spPr>
          <a:xfrm>
            <a:off x="0" y="0"/>
            <a:ext cx="17348200" cy="9752012"/>
          </a:xfrm>
          <a:prstGeom prst="rect">
            <a:avLst/>
          </a:prstGeom>
          <a:solidFill>
            <a:srgbClr val="73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88149" y="2448306"/>
            <a:ext cx="9001125" cy="3947234"/>
          </a:xfrm>
        </p:spPr>
        <p:txBody>
          <a:bodyPr anchor="t">
            <a:spAutoFit/>
          </a:bodyPr>
          <a:lstStyle>
            <a:lvl1pPr>
              <a:defRPr sz="9500">
                <a:solidFill>
                  <a:schemeClr val="l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498CD4-D640-4628-9B5B-659317343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4261"/>
            <a:ext cx="17348200" cy="55775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21578C1-6E4B-4DBD-ACA6-F0D80DA1D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792099"/>
            <a:ext cx="2988915" cy="6192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79E6F34-EDA6-4A7E-870F-28AF737278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73" y="1690006"/>
            <a:ext cx="9676627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903F2D5-B76B-42F0-9354-03B2A724884D}"/>
              </a:ext>
            </a:extLst>
          </p:cNvPr>
          <p:cNvSpPr/>
          <p:nvPr userDrawn="1"/>
        </p:nvSpPr>
        <p:spPr>
          <a:xfrm>
            <a:off x="0" y="0"/>
            <a:ext cx="17348200" cy="9752012"/>
          </a:xfrm>
          <a:prstGeom prst="rect">
            <a:avLst/>
          </a:prstGeom>
          <a:solidFill>
            <a:srgbClr val="A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88149" y="2448306"/>
            <a:ext cx="9001125" cy="3947234"/>
          </a:xfrm>
        </p:spPr>
        <p:txBody>
          <a:bodyPr anchor="t">
            <a:spAutoFit/>
          </a:bodyPr>
          <a:lstStyle>
            <a:lvl1pPr>
              <a:defRPr sz="9500">
                <a:solidFill>
                  <a:schemeClr val="l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498CD4-D640-4628-9B5B-659317343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4261"/>
            <a:ext cx="17348200" cy="55775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21578C1-6E4B-4DBD-ACA6-F0D80DA1D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792099"/>
            <a:ext cx="2988915" cy="6192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3C2A80B-397F-48FB-AEB7-100C6EC7A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76"/>
            <a:ext cx="17348200" cy="81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8" y="2412301"/>
            <a:ext cx="14077761" cy="113414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8" y="3960494"/>
            <a:ext cx="6840855" cy="432054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97064" y="3960494"/>
            <a:ext cx="6840855" cy="432054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949" y="3960495"/>
            <a:ext cx="6840855" cy="384721"/>
          </a:xfrm>
        </p:spPr>
        <p:txBody>
          <a:bodyPr anchor="t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94949" y="4495801"/>
            <a:ext cx="6840855" cy="378523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82526" y="3960495"/>
            <a:ext cx="6840855" cy="384721"/>
          </a:xfrm>
        </p:spPr>
        <p:txBody>
          <a:bodyPr anchor="t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82526" y="4495801"/>
            <a:ext cx="6840855" cy="378523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27777D0-64AA-4B3F-AA68-FC280EA9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med bunnjuste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0CE6402-9A86-4EF5-87FE-5DA91FB080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7348199" cy="97520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864108"/>
          <a:lstStyle>
            <a:lvl1pPr marL="252000" indent="-2520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6" name="Plassholder for tekst 13">
            <a:extLst>
              <a:ext uri="{FF2B5EF4-FFF2-40B4-BE49-F238E27FC236}">
                <a16:creationId xmlns:a16="http://schemas.microsoft.com/office/drawing/2014/main" id="{C7E597FC-294E-4321-AF8F-38D6745F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9194261"/>
            <a:ext cx="17348200" cy="5577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Plassholder for tekst 14">
            <a:extLst>
              <a:ext uri="{FF2B5EF4-FFF2-40B4-BE49-F238E27FC236}">
                <a16:creationId xmlns:a16="http://schemas.microsoft.com/office/drawing/2014/main" id="{8F52A075-8110-4949-9A2A-5A3C23348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0157" y="792099"/>
            <a:ext cx="4407417" cy="88392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91948E8-036D-4577-BCD7-BD834030D8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8508913"/>
            <a:ext cx="17348200" cy="685348"/>
          </a:xfrm>
          <a:solidFill>
            <a:srgbClr val="FFFFFF">
              <a:alpha val="50196"/>
            </a:srgbClr>
          </a:solidFill>
        </p:spPr>
        <p:txBody>
          <a:bodyPr lIns="1260000" tIns="36000" bIns="21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dk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4364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sfortegn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9C9160A5-685D-43B4-9FEE-5B0C39D53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7" y="3911600"/>
            <a:ext cx="7042174" cy="5840412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557FD8-B226-4E3D-9CB5-E92C047799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3384423"/>
            <a:ext cx="10081260" cy="4896611"/>
          </a:xfrm>
          <a:prstGeom prst="rect">
            <a:avLst/>
          </a:prstGeom>
        </p:spPr>
        <p:txBody>
          <a:bodyPr lIns="0" tIns="0" rIns="0" bIns="0"/>
          <a:lstStyle>
            <a:lvl1pPr marL="252000" indent="-252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500" b="0" i="0" u="none" cap="none">
                <a:solidFill>
                  <a:srgbClr val="000000"/>
                </a:solidFill>
                <a:latin typeface="+mn-lt"/>
              </a:defRPr>
            </a:lvl1pPr>
            <a:lvl2pPr marL="504000" indent="-252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756000" indent="-252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3pPr>
            <a:lvl4pPr marL="1008000" indent="-252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1260000" indent="-252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6FDA50F-270F-4A5B-A7A3-EAD18E993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792099"/>
            <a:ext cx="2988915" cy="6192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B1CD41F-F504-43EC-9858-E6397BF829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4261"/>
            <a:ext cx="17348200" cy="557751"/>
          </a:xfrm>
          <a:prstGeom prst="rect">
            <a:avLst/>
          </a:prstGeom>
        </p:spPr>
      </p:pic>
      <p:sp>
        <p:nvSpPr>
          <p:cNvPr id="14" name="Tittel 13">
            <a:extLst>
              <a:ext uri="{FF2B5EF4-FFF2-40B4-BE49-F238E27FC236}">
                <a16:creationId xmlns:a16="http://schemas.microsoft.com/office/drawing/2014/main" id="{76B1FA33-B75A-47CE-8170-1C68980D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448306"/>
            <a:ext cx="10081260" cy="553998"/>
          </a:xfrm>
        </p:spPr>
        <p:txBody>
          <a:bodyPr anchor="b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16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56B2AC21-CB5B-4A71-9F42-5A3820DA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56B2AC21-CB5B-4A71-9F42-5A3820DA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03033FF-4A9A-4F9A-992A-89001A65D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3780473"/>
            <a:ext cx="14473810" cy="45005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8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8" y="2412301"/>
            <a:ext cx="6480810" cy="113414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54379A1D-5C7A-431A-BD29-042C8DBBB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0764" y="784898"/>
            <a:ext cx="8037436" cy="8967114"/>
          </a:xfrm>
          <a:custGeom>
            <a:avLst/>
            <a:gdLst>
              <a:gd name="connsiteX0" fmla="*/ 5400000 w 8037436"/>
              <a:gd name="connsiteY0" fmla="*/ 0 h 8967114"/>
              <a:gd name="connsiteX1" fmla="*/ 7973960 w 8037436"/>
              <a:gd name="connsiteY1" fmla="*/ 651751 h 8967114"/>
              <a:gd name="connsiteX2" fmla="*/ 8037436 w 8037436"/>
              <a:gd name="connsiteY2" fmla="*/ 688249 h 8967114"/>
              <a:gd name="connsiteX3" fmla="*/ 8037436 w 8037436"/>
              <a:gd name="connsiteY3" fmla="*/ 8967114 h 8967114"/>
              <a:gd name="connsiteX4" fmla="*/ 1347623 w 8037436"/>
              <a:gd name="connsiteY4" fmla="*/ 8967114 h 8967114"/>
              <a:gd name="connsiteX5" fmla="*/ 1233098 w 8037436"/>
              <a:gd name="connsiteY5" fmla="*/ 8834902 h 8967114"/>
              <a:gd name="connsiteX6" fmla="*/ 0 w 8037436"/>
              <a:gd name="connsiteY6" fmla="*/ 5400000 h 8967114"/>
              <a:gd name="connsiteX7" fmla="*/ 5400000 w 8037436"/>
              <a:gd name="connsiteY7" fmla="*/ 0 h 896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7436" h="8967114">
                <a:moveTo>
                  <a:pt x="5400000" y="0"/>
                </a:moveTo>
                <a:cubicBezTo>
                  <a:pt x="6331981" y="0"/>
                  <a:pt x="7208817" y="236100"/>
                  <a:pt x="7973960" y="651751"/>
                </a:cubicBezTo>
                <a:lnTo>
                  <a:pt x="8037436" y="688249"/>
                </a:lnTo>
                <a:lnTo>
                  <a:pt x="8037436" y="8967114"/>
                </a:lnTo>
                <a:lnTo>
                  <a:pt x="1347623" y="8967114"/>
                </a:lnTo>
                <a:lnTo>
                  <a:pt x="1233098" y="8834902"/>
                </a:lnTo>
                <a:cubicBezTo>
                  <a:pt x="462756" y="7901463"/>
                  <a:pt x="0" y="6704773"/>
                  <a:pt x="0" y="5400000"/>
                </a:cubicBezTo>
                <a:cubicBezTo>
                  <a:pt x="0" y="2417662"/>
                  <a:pt x="2417662" y="0"/>
                  <a:pt x="540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864108">
            <a:noAutofit/>
          </a:bodyPr>
          <a:lstStyle>
            <a:lvl1pPr marL="252000" indent="-2520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C0FEB17-A7EA-4CF7-B7F6-D8B04232E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157" y="3780473"/>
            <a:ext cx="6480810" cy="4500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75211C6-29DA-4042-B35C-C565BBA95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792099"/>
            <a:ext cx="2988915" cy="619200"/>
          </a:xfrm>
          <a:prstGeom prst="rect">
            <a:avLst/>
          </a:prstGeom>
        </p:spPr>
      </p:pic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55CF797E-6BDC-4ADD-AB8C-7E5B7E4677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9794" y="0"/>
            <a:ext cx="3614339" cy="97520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148A4BF-AD19-41D0-A969-EA89090D2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9194262"/>
            <a:ext cx="17348200" cy="557751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04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8" y="2412301"/>
            <a:ext cx="6480810" cy="113414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54379A1D-5C7A-431A-BD29-042C8DBBB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0764" y="784898"/>
            <a:ext cx="8037436" cy="8967114"/>
          </a:xfrm>
          <a:custGeom>
            <a:avLst/>
            <a:gdLst>
              <a:gd name="connsiteX0" fmla="*/ 5400000 w 8037436"/>
              <a:gd name="connsiteY0" fmla="*/ 0 h 8967114"/>
              <a:gd name="connsiteX1" fmla="*/ 7973960 w 8037436"/>
              <a:gd name="connsiteY1" fmla="*/ 651751 h 8967114"/>
              <a:gd name="connsiteX2" fmla="*/ 8037436 w 8037436"/>
              <a:gd name="connsiteY2" fmla="*/ 688249 h 8967114"/>
              <a:gd name="connsiteX3" fmla="*/ 8037436 w 8037436"/>
              <a:gd name="connsiteY3" fmla="*/ 8967114 h 8967114"/>
              <a:gd name="connsiteX4" fmla="*/ 1347623 w 8037436"/>
              <a:gd name="connsiteY4" fmla="*/ 8967114 h 8967114"/>
              <a:gd name="connsiteX5" fmla="*/ 1233098 w 8037436"/>
              <a:gd name="connsiteY5" fmla="*/ 8834902 h 8967114"/>
              <a:gd name="connsiteX6" fmla="*/ 0 w 8037436"/>
              <a:gd name="connsiteY6" fmla="*/ 5400000 h 8967114"/>
              <a:gd name="connsiteX7" fmla="*/ 5400000 w 8037436"/>
              <a:gd name="connsiteY7" fmla="*/ 0 h 896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7436" h="8967114">
                <a:moveTo>
                  <a:pt x="5400000" y="0"/>
                </a:moveTo>
                <a:cubicBezTo>
                  <a:pt x="6331981" y="0"/>
                  <a:pt x="7208817" y="236100"/>
                  <a:pt x="7973960" y="651751"/>
                </a:cubicBezTo>
                <a:lnTo>
                  <a:pt x="8037436" y="688249"/>
                </a:lnTo>
                <a:lnTo>
                  <a:pt x="8037436" y="8967114"/>
                </a:lnTo>
                <a:lnTo>
                  <a:pt x="1347623" y="8967114"/>
                </a:lnTo>
                <a:lnTo>
                  <a:pt x="1233098" y="8834902"/>
                </a:lnTo>
                <a:cubicBezTo>
                  <a:pt x="462756" y="7901463"/>
                  <a:pt x="0" y="6704773"/>
                  <a:pt x="0" y="5400000"/>
                </a:cubicBezTo>
                <a:cubicBezTo>
                  <a:pt x="0" y="2417662"/>
                  <a:pt x="2417662" y="0"/>
                  <a:pt x="540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864108">
            <a:noAutofit/>
          </a:bodyPr>
          <a:lstStyle>
            <a:lvl1pPr marL="252000" indent="-2520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C0FEB17-A7EA-4CF7-B7F6-D8B04232E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157" y="3780473"/>
            <a:ext cx="6480810" cy="4500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75211C6-29DA-4042-B35C-C565BBA95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792099"/>
            <a:ext cx="2988915" cy="619200"/>
          </a:xfrm>
          <a:prstGeom prst="rect">
            <a:avLst/>
          </a:prstGeom>
        </p:spPr>
      </p:pic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55CF797E-6BDC-4ADD-AB8C-7E5B7E4677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9794" y="0"/>
            <a:ext cx="3614339" cy="97520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148A4BF-AD19-41D0-A969-EA89090D2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9194262"/>
            <a:ext cx="17348200" cy="557751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72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illustrasj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2754D347-60BD-450C-BF8F-242A1413A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58" y="2920999"/>
            <a:ext cx="8430841" cy="543820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8" y="2412301"/>
            <a:ext cx="10081260" cy="113414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C0FEB17-A7EA-4CF7-B7F6-D8B04232E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157" y="3780473"/>
            <a:ext cx="10081260" cy="45005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75211C6-29DA-4042-B35C-C565BBA95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792099"/>
            <a:ext cx="2988915" cy="619200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148A4BF-AD19-41D0-A969-EA89090D2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9194262"/>
            <a:ext cx="17348200" cy="557751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95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illustrasj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8" y="2412301"/>
            <a:ext cx="10081260" cy="113414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C0FEB17-A7EA-4CF7-B7F6-D8B04232E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157" y="3780473"/>
            <a:ext cx="10081260" cy="45005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75211C6-29DA-4042-B35C-C565BBA95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792099"/>
            <a:ext cx="2988915" cy="619200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148A4BF-AD19-41D0-A969-EA89090D2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9194262"/>
            <a:ext cx="17348200" cy="557751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073644E-9291-402B-81DE-67BD2F84D9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798" y="3960491"/>
            <a:ext cx="6432401" cy="38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/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02952F5-8290-41E4-86DD-ACD4638447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7348199" cy="97520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864108"/>
          <a:lstStyle>
            <a:lvl1pPr marL="252000" indent="-2520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88149" y="2448306"/>
            <a:ext cx="9001125" cy="3947234"/>
          </a:xfrm>
        </p:spPr>
        <p:txBody>
          <a:bodyPr anchor="t">
            <a:spAutoFit/>
          </a:bodyPr>
          <a:lstStyle>
            <a:lvl1pPr>
              <a:defRPr sz="9500">
                <a:solidFill>
                  <a:schemeClr val="dk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D35C25-B097-4E34-A425-29B858EC72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158" y="792099"/>
            <a:ext cx="2988915" cy="619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DF36EE-CB0E-425D-AAB2-7F1312623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9194261"/>
            <a:ext cx="17348200" cy="55775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5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8" y="2412301"/>
            <a:ext cx="14473810" cy="113414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3780473"/>
            <a:ext cx="14473810" cy="4500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60157" y="8695085"/>
            <a:ext cx="120410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78333" y="8695085"/>
            <a:ext cx="10591533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5294555" y="8695085"/>
            <a:ext cx="43941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EE23B0F-7951-42C1-8E2D-2DE8E76382C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792099"/>
            <a:ext cx="2988915" cy="6192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53E7AB9B-D8DE-45F5-A439-AD21CE118C4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4261"/>
            <a:ext cx="17348200" cy="5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4" r:id="rId4"/>
    <p:sldLayoutId id="2147483663" r:id="rId5"/>
    <p:sldLayoutId id="2147483659" r:id="rId6"/>
    <p:sldLayoutId id="2147483660" r:id="rId7"/>
    <p:sldLayoutId id="2147483661" r:id="rId8"/>
    <p:sldLayoutId id="2147483657" r:id="rId9"/>
    <p:sldLayoutId id="2147483656" r:id="rId10"/>
    <p:sldLayoutId id="2147483651" r:id="rId11"/>
    <p:sldLayoutId id="2147483652" r:id="rId12"/>
    <p:sldLayoutId id="2147483653" r:id="rId13"/>
    <p:sldLayoutId id="2147483662" r:id="rId14"/>
    <p:sldLayoutId id="2147483654" r:id="rId15"/>
    <p:sldLayoutId id="21474836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4073E097-2158-4A29-97B2-7F056CAD79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7A784E74-601C-428A-A974-20F6AA67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92571"/>
            <a:ext cx="13770429" cy="3188759"/>
          </a:xfrm>
        </p:spPr>
        <p:txBody>
          <a:bodyPr/>
          <a:lstStyle/>
          <a:p>
            <a:r>
              <a:rPr lang="nb-NO" sz="5400" dirty="0" smtClean="0"/>
              <a:t>Kommunikasjon med legevakt</a:t>
            </a:r>
            <a:endParaRPr lang="nb-NO" sz="5400" dirty="0"/>
          </a:p>
        </p:txBody>
      </p:sp>
      <p:sp>
        <p:nvSpPr>
          <p:cNvPr id="11" name="Undertittel 10">
            <a:extLst>
              <a:ext uri="{FF2B5EF4-FFF2-40B4-BE49-F238E27FC236}">
                <a16:creationId xmlns:a16="http://schemas.microsoft.com/office/drawing/2014/main" id="{EEB0DC84-0370-46E2-B25E-18B427237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157" y="5643322"/>
            <a:ext cx="9361170" cy="461665"/>
          </a:xfrm>
        </p:spPr>
        <p:txBody>
          <a:bodyPr/>
          <a:lstStyle/>
          <a:p>
            <a:r>
              <a:rPr lang="nb-NO" dirty="0" smtClean="0"/>
              <a:t>Erfaringer fra Porsgrunn kommune</a:t>
            </a:r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1534A0B-77D1-4C54-8168-69F4CF6D34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7" y="6901142"/>
            <a:ext cx="9361170" cy="698872"/>
          </a:xfrm>
        </p:spPr>
        <p:txBody>
          <a:bodyPr>
            <a:normAutofit/>
          </a:bodyPr>
          <a:lstStyle/>
          <a:p>
            <a:r>
              <a:rPr lang="nb-NO" dirty="0" smtClean="0"/>
              <a:t>Fagutviklingssykepleier og prosjektleder Akuttkjeden Telemark for Porsgrunn kommune</a:t>
            </a:r>
          </a:p>
          <a:p>
            <a:r>
              <a:rPr lang="nb-NO" dirty="0" smtClean="0"/>
              <a:t>Kari Beate Ø. Vestnes, Fagutviklingssykepleier hjemmetjenesten Sentrum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BA1F0827-E2DA-45A1-993E-563F1F89D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D9EB2564-9B8E-49B6-BF91-A6EC482B6F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681" y="488647"/>
            <a:ext cx="4407417" cy="88392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3680" y="1934629"/>
            <a:ext cx="10081260" cy="113414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Fortsettelse faktorer </a:t>
            </a:r>
            <a:r>
              <a:rPr lang="nb-NO" dirty="0"/>
              <a:t>som har fremmet </a:t>
            </a:r>
            <a:br>
              <a:rPr lang="nb-NO" dirty="0"/>
            </a:br>
            <a:r>
              <a:rPr lang="nb-NO" dirty="0"/>
              <a:t>god kommunikasjon med legevakt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nb-NO" sz="2800" dirty="0"/>
              <a:t>Formidlingen fra </a:t>
            </a:r>
            <a:r>
              <a:rPr lang="nb-NO" sz="2800" dirty="0" smtClean="0"/>
              <a:t>hjemmesykepleien </a:t>
            </a:r>
            <a:r>
              <a:rPr lang="nb-NO" sz="2800" dirty="0"/>
              <a:t>gir større grunnlag for legevakt til å danne seg et tydeligere bilde av pasient, helsetilstand og hvilke tiltak som bør iverksettes</a:t>
            </a:r>
          </a:p>
          <a:p>
            <a:pPr>
              <a:spcAft>
                <a:spcPts val="1200"/>
              </a:spcAft>
            </a:pPr>
            <a:r>
              <a:rPr lang="nb-NO" sz="2800" dirty="0"/>
              <a:t>Neste ledd i kjeden etterspør informasjon dersom den ikke blir formidlet, og ber om at det ringes tilbake</a:t>
            </a:r>
          </a:p>
          <a:p>
            <a:pPr>
              <a:spcAft>
                <a:spcPts val="1200"/>
              </a:spcAft>
            </a:pPr>
            <a:r>
              <a:rPr lang="nb-NO" sz="2800" dirty="0"/>
              <a:t>Lik informasjon følger pasienten i alle ledd i kjeden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8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6EEBD0-9541-44B9-A5AA-ADB88411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894" y="970772"/>
            <a:ext cx="9001125" cy="830997"/>
          </a:xfrm>
        </p:spPr>
        <p:txBody>
          <a:bodyPr/>
          <a:lstStyle/>
          <a:p>
            <a:r>
              <a:rPr lang="nb-NO" sz="6000" dirty="0" smtClean="0"/>
              <a:t>Status pr i dag</a:t>
            </a:r>
            <a:endParaRPr lang="nb-NO" sz="6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23307" y="2834589"/>
            <a:ext cx="141940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Gikk over fra prosjekt til ordinær drift 2021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Alle virksomheter har tatt det i bruk i daglig drift i en eller annen grad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Kontinuerlig opplæring nyansatte, og oppfriskningskurs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Oppstart i psykisk helsetjeneste og rusomsorg og miljøarbeidertjenesten (forsinket grunnet pandemi)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E42D05E-1895-4B57-9424-064ECAEB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45" y="1392521"/>
            <a:ext cx="6480810" cy="664879"/>
          </a:xfrm>
        </p:spPr>
        <p:txBody>
          <a:bodyPr/>
          <a:lstStyle/>
          <a:p>
            <a:r>
              <a:rPr lang="nb-NO" dirty="0" smtClean="0"/>
              <a:t>Erfaringer fra ansatte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347D757-8333-4BB0-AEDD-4FCFC1554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388" y="2806691"/>
            <a:ext cx="8547876" cy="546385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Engasjement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Eierfølelse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Kompetanseheving for alle ansatte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God hjelp for sykepleierne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Alle føler seg like mye verdt uavhengig av yrkestittel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Stor forbedring samarbeid med legevakt</a:t>
            </a:r>
          </a:p>
          <a:p>
            <a:endParaRPr lang="nb-NO" sz="2800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6DEE4CA-35EC-4AF1-BE60-35ED028996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0264" y="-17253"/>
            <a:ext cx="7074322" cy="975201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9558F94-7C80-41D5-AC5B-5C2E1899755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r="7384"/>
          <a:stretch>
            <a:fillRect/>
          </a:stretch>
        </p:blipFill>
        <p:spPr bwMode="auto">
          <a:xfrm>
            <a:off x="9832554" y="1720516"/>
            <a:ext cx="5686420" cy="63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1310185" y="2159146"/>
            <a:ext cx="14423782" cy="559278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85" y="2268329"/>
            <a:ext cx="5114710" cy="188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460" y="2159146"/>
            <a:ext cx="4610578" cy="271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1" t="26297" r="22791" b="54250"/>
          <a:stretch>
            <a:fillRect/>
          </a:stretch>
        </p:blipFill>
        <p:spPr bwMode="auto">
          <a:xfrm>
            <a:off x="1657386" y="5436013"/>
            <a:ext cx="5114710" cy="20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459" y="5677469"/>
            <a:ext cx="5585997" cy="178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8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6800" y="2610853"/>
            <a:ext cx="11355117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Bedre pasientforløp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Økt pasientsikkerhet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Bredere standard og struktur på målinger som skal tas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Tidligere </a:t>
            </a:r>
            <a:r>
              <a:rPr lang="nb-NO" sz="2800" dirty="0"/>
              <a:t>avdekt tilstander og iverksatt behandling på et tidlig tidspunkt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Raskere til riktig behandlingssted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Enklere å vurdere hastegrad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Bedret kommunikasjon i hele akuttkjeden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Pasienten får raskere hjelp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Trygt arbeidsverktøy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dirty="0" smtClean="0"/>
              <a:t>Økt </a:t>
            </a:r>
            <a:r>
              <a:rPr lang="nb-NO" sz="2800" dirty="0"/>
              <a:t>grad av tillit og anerkjennelse mellom aktørene i akuttkjeden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127234" y="1600372"/>
            <a:ext cx="11992592" cy="664797"/>
          </a:xfrm>
        </p:spPr>
        <p:txBody>
          <a:bodyPr/>
          <a:lstStyle/>
          <a:p>
            <a:r>
              <a:rPr lang="nb-NO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Resultatindikatorer</a:t>
            </a:r>
            <a:endParaRPr lang="nb-NO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7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967" y="1378424"/>
            <a:ext cx="14473810" cy="736620"/>
          </a:xfrm>
        </p:spPr>
        <p:txBody>
          <a:bodyPr/>
          <a:lstStyle/>
          <a:p>
            <a:r>
              <a:rPr lang="nb-NO" dirty="0" smtClean="0"/>
              <a:t>For å lykkes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1187967" y="2442949"/>
            <a:ext cx="13729036" cy="659186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sz="2800" dirty="0" smtClean="0"/>
              <a:t>Engasjerte nøkkelpersoner </a:t>
            </a:r>
            <a:r>
              <a:rPr lang="nb-NO" sz="2800" b="1" u="sng" dirty="0" smtClean="0"/>
              <a:t>må</a:t>
            </a:r>
            <a:r>
              <a:rPr lang="nb-NO" sz="2800" dirty="0" smtClean="0"/>
              <a:t> være pådrivere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Forankring og støtte fra ledere er helt avgjørende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Bruke det i det daglige «språket» når man diskuterer pasienter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Ha jevnlig fokus på det </a:t>
            </a:r>
            <a:r>
              <a:rPr lang="nb-NO" sz="2800" dirty="0" err="1" smtClean="0"/>
              <a:t>f.eks</a:t>
            </a:r>
            <a:r>
              <a:rPr lang="nb-NO" sz="2800" dirty="0" smtClean="0"/>
              <a:t> fast agenda sykepleiemøter og personalmøter 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Jevnlig trening på måling av vitalparameter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Etterspørsel fra samarbeidene leddene i kjeden legevakt 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Årlig oppfriskningskurs til ansatte + ta oppfriskning via e-læringskurset 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Viktig å ha fokus på at opplæringen forblir like grundig. E-læring + 3 timers kurs med scenariotrening</a:t>
            </a:r>
          </a:p>
          <a:p>
            <a:pPr>
              <a:spcAft>
                <a:spcPts val="1200"/>
              </a:spcAft>
            </a:pPr>
            <a:r>
              <a:rPr lang="nb-NO" sz="2800" dirty="0">
                <a:solidFill>
                  <a:prstClr val="black"/>
                </a:solidFill>
              </a:rPr>
              <a:t>Viktig å holde fokus på kvaliteten av opplæringen videre til nyansatte og vikarer- introduksjonsprogram for nyansatte </a:t>
            </a:r>
          </a:p>
          <a:p>
            <a:endParaRPr lang="nb-NO" sz="3200" dirty="0" smtClean="0"/>
          </a:p>
          <a:p>
            <a:endParaRPr lang="nb-NO" sz="32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97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EB2ABF10-CAEE-4F1B-9533-BFDB9216E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B4652F3-20AF-420E-B7E6-5880AE6F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471" y="6959872"/>
            <a:ext cx="13799879" cy="1994392"/>
          </a:xfrm>
        </p:spPr>
        <p:txBody>
          <a:bodyPr/>
          <a:lstStyle/>
          <a:p>
            <a:r>
              <a:rPr lang="nb-NO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 er veldig stolte av å ha fått et godt samarbeid med legevakten, og få være med å utvikle Norges beste akuttkjede!</a:t>
            </a:r>
            <a:endParaRPr lang="nb-NO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4C56059-E480-4F7B-8371-B4D9C354CE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3924" y="214030"/>
            <a:ext cx="2988915" cy="619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B52698C-F8C1-46B1-9B7D-6A60233275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7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0F722A7-0AF3-4F0E-BF5E-64D86E56A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21" y="2470024"/>
            <a:ext cx="10939864" cy="2246356"/>
          </a:xfrm>
        </p:spPr>
        <p:txBody>
          <a:bodyPr>
            <a:noAutofit/>
          </a:bodyPr>
          <a:lstStyle/>
          <a:p>
            <a:r>
              <a:rPr lang="nb-NO" sz="2800" dirty="0" smtClean="0"/>
              <a:t>Akuttkjeden Telemark</a:t>
            </a:r>
          </a:p>
          <a:p>
            <a:r>
              <a:rPr lang="nb-NO" sz="2800" dirty="0" smtClean="0"/>
              <a:t>Kommunikasjon med legevakt</a:t>
            </a:r>
          </a:p>
          <a:p>
            <a:r>
              <a:rPr lang="nb-NO" sz="2800" dirty="0" smtClean="0"/>
              <a:t>Erfaringer</a:t>
            </a:r>
          </a:p>
          <a:p>
            <a:r>
              <a:rPr lang="nb-NO" sz="2800" dirty="0" smtClean="0"/>
              <a:t>Hva skal til for å fortsette å lykkes</a:t>
            </a:r>
            <a:endParaRPr lang="nb-NO" sz="2800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17BD52CA-1AA1-4D54-9E1E-7F84A264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11" y="1630159"/>
            <a:ext cx="7200899" cy="553998"/>
          </a:xfrm>
        </p:spPr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83" y="5002247"/>
            <a:ext cx="3987717" cy="383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2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622647"/>
            <a:ext cx="10081260" cy="826639"/>
          </a:xfrm>
        </p:spPr>
        <p:txBody>
          <a:bodyPr/>
          <a:lstStyle/>
          <a:p>
            <a:r>
              <a:rPr lang="nb-NO" dirty="0" smtClean="0"/>
              <a:t>Bakgrunn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1260157" y="2643411"/>
            <a:ext cx="10532040" cy="6171049"/>
          </a:xfrm>
        </p:spPr>
        <p:txBody>
          <a:bodyPr>
            <a:normAutofit/>
          </a:bodyPr>
          <a:lstStyle/>
          <a:p>
            <a:r>
              <a:rPr lang="nb-NO" sz="2800" dirty="0" smtClean="0"/>
              <a:t>Etablert oppstart i 2016 av Frank Hvaal, Prosjekteier (klinikksjef STHF) og Kine Jordbakke, Prosjektleder (Kommuneoverlege i Seljord).</a:t>
            </a:r>
          </a:p>
          <a:p>
            <a:r>
              <a:rPr lang="nb-NO" sz="2800" dirty="0" smtClean="0"/>
              <a:t>2018 Pilotutprøving Porsgrunn: fastlegene, legevakt, hj.tj. Sentrum, </a:t>
            </a:r>
            <a:r>
              <a:rPr lang="nb-NO" sz="2800" dirty="0" err="1" smtClean="0"/>
              <a:t>Øhjelp</a:t>
            </a:r>
            <a:r>
              <a:rPr lang="nb-NO" sz="2800" dirty="0" smtClean="0"/>
              <a:t> avd., ambulansene, AMK og akuttmottaket.</a:t>
            </a:r>
          </a:p>
          <a:p>
            <a:r>
              <a:rPr lang="nb-NO" sz="2800" dirty="0" smtClean="0"/>
              <a:t>2019: Prosjektet videreføres og implementeres i resterende virksomheter i Porsgrunn og andre kommuner.</a:t>
            </a:r>
          </a:p>
          <a:p>
            <a:r>
              <a:rPr lang="nb-NO" sz="2800" dirty="0" smtClean="0"/>
              <a:t>2020: Prosjektet implementeres videre, og alle kommuner i Telemark har tatt det i daglig drift.  </a:t>
            </a:r>
          </a:p>
          <a:p>
            <a:r>
              <a:rPr lang="nb-NO" sz="2800" dirty="0" smtClean="0"/>
              <a:t>2021: Prosjektperioden avsluttes overgang til ordinær drift. Delprosjekt for å implementere psykisk helsetjeneste i Telemark.</a:t>
            </a:r>
          </a:p>
          <a:p>
            <a:r>
              <a:rPr lang="nb-NO" sz="2800" dirty="0" smtClean="0"/>
              <a:t>2022: Oppstart i Psykisk helsetjeneste og miljøarbeidertjenesten som siste virksomheter i Porsgrunn kommune.    </a:t>
            </a: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4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201A4C-1B48-4E47-9A25-92BD225F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94" y="1546028"/>
            <a:ext cx="15090759" cy="1134142"/>
          </a:xfrm>
        </p:spPr>
        <p:txBody>
          <a:bodyPr>
            <a:noAutofit/>
          </a:bodyPr>
          <a:lstStyle/>
          <a:p>
            <a:r>
              <a:rPr lang="nb-NO" sz="4800" dirty="0" smtClean="0"/>
              <a:t>Implementering i Porsgrunn kommune</a:t>
            </a:r>
            <a:endParaRPr lang="nb-NO" sz="48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ACFA44-8FF4-4FCD-A669-58F815394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1112" y="3260035"/>
            <a:ext cx="9902335" cy="512928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b-NO" sz="2800" dirty="0" smtClean="0"/>
              <a:t>Ca.36 600 innbyggere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Ca.500 årsverk hjemmetjeneste og sykehjem, </a:t>
            </a:r>
            <a:r>
              <a:rPr lang="nb-NO" sz="2800" dirty="0"/>
              <a:t>fordelt på ganske mange flere stillinger + vikarer</a:t>
            </a:r>
            <a:endParaRPr lang="nb-NO" sz="2800" dirty="0" smtClean="0"/>
          </a:p>
          <a:p>
            <a:pPr>
              <a:spcAft>
                <a:spcPts val="1200"/>
              </a:spcAft>
            </a:pPr>
            <a:r>
              <a:rPr lang="nb-NO" sz="2800" dirty="0" smtClean="0"/>
              <a:t>Totalt 3 hjemmetjenester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7 sykehjem 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3 omsorgsboliger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C1297F-D7FD-4251-A22E-A1163FA7BBB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9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68" y="342327"/>
            <a:ext cx="3435173" cy="888593"/>
          </a:xfrm>
          <a:prstGeom prst="rect">
            <a:avLst/>
          </a:prstGeom>
        </p:spPr>
      </p:pic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15" y="1863474"/>
            <a:ext cx="13361264" cy="66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260157" y="3400611"/>
            <a:ext cx="14473810" cy="45005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nb-NO" sz="2800" dirty="0" smtClean="0"/>
              <a:t>Systematisk måling av vitalparameter</a:t>
            </a:r>
          </a:p>
          <a:p>
            <a:pPr>
              <a:spcAft>
                <a:spcPts val="1800"/>
              </a:spcAft>
            </a:pPr>
            <a:r>
              <a:rPr lang="nb-NO" sz="2800" dirty="0" smtClean="0"/>
              <a:t>Gir en objektiv vurdering av pasientens tilstand</a:t>
            </a:r>
          </a:p>
          <a:p>
            <a:pPr>
              <a:spcAft>
                <a:spcPts val="1800"/>
              </a:spcAft>
            </a:pPr>
            <a:r>
              <a:rPr lang="nb-NO" sz="2800" dirty="0" smtClean="0"/>
              <a:t>Standardisering av videre observasjon og kontakt med lege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157" y="1661186"/>
            <a:ext cx="14473810" cy="1134142"/>
          </a:xfrm>
        </p:spPr>
        <p:txBody>
          <a:bodyPr/>
          <a:lstStyle/>
          <a:p>
            <a:r>
              <a:rPr lang="nb-NO" dirty="0" smtClean="0"/>
              <a:t>NEWS2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8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62" t="12224" r="41456" b="10685"/>
          <a:stretch/>
        </p:blipFill>
        <p:spPr>
          <a:xfrm>
            <a:off x="4708186" y="214009"/>
            <a:ext cx="6174739" cy="89660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11420273" y="564205"/>
            <a:ext cx="558367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Pasientens følgeskjema</a:t>
            </a:r>
          </a:p>
          <a:p>
            <a:endParaRPr lang="nb-NO" sz="3200" b="1" dirty="0"/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nb-NO" sz="2800" dirty="0"/>
              <a:t>Pasientens følgeskjema er et samhandlingsverktøy. 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nb-NO" sz="2800" dirty="0"/>
              <a:t>Skjemaet skal følge pasienten gjennom hele akuttkjeden, fra symptomet oppstår, til pasienten er inne på riktig behandlingsplass.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nb-NO" sz="2800" dirty="0"/>
              <a:t>Helsepersonell i alle ledd skal kunne fylle ut nødvendig personalia og gjennomføre, vurdere og dokumentere observasjoner av vitale parametere</a:t>
            </a:r>
          </a:p>
        </p:txBody>
      </p:sp>
    </p:spTree>
    <p:extLst>
      <p:ext uri="{BB962C8B-B14F-4D97-AF65-F5344CB8AC3E}">
        <p14:creationId xmlns:p14="http://schemas.microsoft.com/office/powerpoint/2010/main" val="41936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49271" y="1614011"/>
            <a:ext cx="14473810" cy="1134142"/>
          </a:xfrm>
        </p:spPr>
        <p:txBody>
          <a:bodyPr/>
          <a:lstStyle/>
          <a:p>
            <a:r>
              <a:rPr lang="nb-NO" dirty="0" smtClean="0"/>
              <a:t>ISBAR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245" t="37953" r="42041" b="38969"/>
          <a:stretch/>
        </p:blipFill>
        <p:spPr>
          <a:xfrm>
            <a:off x="6498077" y="2454238"/>
            <a:ext cx="3731838" cy="50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30BB0D-FF16-44F2-ABFB-D127340E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48" y="1663070"/>
            <a:ext cx="13991321" cy="1135458"/>
          </a:xfrm>
        </p:spPr>
        <p:txBody>
          <a:bodyPr>
            <a:normAutofit/>
          </a:bodyPr>
          <a:lstStyle/>
          <a:p>
            <a:r>
              <a:rPr lang="nb-NO" dirty="0" smtClean="0"/>
              <a:t>Faktorer som har fremmet </a:t>
            </a:r>
            <a:br>
              <a:rPr lang="nb-NO" dirty="0" smtClean="0"/>
            </a:br>
            <a:r>
              <a:rPr lang="nb-NO" dirty="0" smtClean="0"/>
              <a:t>god kommunikasjon med legevakt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635AC3-2028-4078-B1FA-5FF1C8400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1503" y="3929817"/>
            <a:ext cx="10081260" cy="294865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sz="2800" dirty="0"/>
              <a:t>Formidlingen via ISBAR 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Kompetanse 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Økt faglig kompetanse</a:t>
            </a:r>
          </a:p>
          <a:p>
            <a:pPr>
              <a:spcAft>
                <a:spcPts val="1200"/>
              </a:spcAft>
            </a:pPr>
            <a:r>
              <a:rPr lang="nb-NO" sz="2800" dirty="0" smtClean="0"/>
              <a:t>Trygghet blant ansatte</a:t>
            </a:r>
          </a:p>
          <a:p>
            <a:pPr>
              <a:buFontTx/>
              <a:buChar char="-"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9ECE043-99A9-490C-8A07-FB0DF0477B4E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7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al_PorsgrunnKommune">
  <a:themeElements>
    <a:clrScheme name="Porsgrunn Kommune">
      <a:dk1>
        <a:sysClr val="windowText" lastClr="000000"/>
      </a:dk1>
      <a:lt1>
        <a:sysClr val="window" lastClr="FFFFFF"/>
      </a:lt1>
      <a:dk2>
        <a:srgbClr val="B2B4B7"/>
      </a:dk2>
      <a:lt2>
        <a:srgbClr val="E7E6E6"/>
      </a:lt2>
      <a:accent1>
        <a:srgbClr val="1D3176"/>
      </a:accent1>
      <a:accent2>
        <a:srgbClr val="DC8945"/>
      </a:accent2>
      <a:accent3>
        <a:srgbClr val="E1507C"/>
      </a:accent3>
      <a:accent4>
        <a:srgbClr val="0080C4"/>
      </a:accent4>
      <a:accent5>
        <a:srgbClr val="53A0B6"/>
      </a:accent5>
      <a:accent6>
        <a:srgbClr val="A6C5E9"/>
      </a:accent6>
      <a:hlink>
        <a:srgbClr val="0563C1"/>
      </a:hlink>
      <a:folHlink>
        <a:srgbClr val="954F72"/>
      </a:folHlink>
    </a:clrScheme>
    <a:fontScheme name="Porsgrunn Kommun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PorsgrunnKommune.potx" id="{BFEF60A1-15C5-4BF7-BAB7-1E974158E994}" vid="{D0BCF121-9511-4898-8E43-1D4567B9C9F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PPTmal_PorsgrunnKommune</Template>
  <TotalTime>1359</TotalTime>
  <Words>846</Words>
  <Application>Microsoft Office PowerPoint</Application>
  <PresentationFormat>Egendefinert</PresentationFormat>
  <Paragraphs>118</Paragraphs>
  <Slides>16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PPTmal_PorsgrunnKommune</vt:lpstr>
      <vt:lpstr>Kommunikasjon med legevakt</vt:lpstr>
      <vt:lpstr>Innhold</vt:lpstr>
      <vt:lpstr>Bakgrunn</vt:lpstr>
      <vt:lpstr>Implementering i Porsgrunn kommune</vt:lpstr>
      <vt:lpstr>PowerPoint-presentasjon</vt:lpstr>
      <vt:lpstr>NEWS2 </vt:lpstr>
      <vt:lpstr>PowerPoint-presentasjon</vt:lpstr>
      <vt:lpstr>ISBAR</vt:lpstr>
      <vt:lpstr>Faktorer som har fremmet  god kommunikasjon med legevakt</vt:lpstr>
      <vt:lpstr>Fortsettelse faktorer som har fremmet  god kommunikasjon med legevakt</vt:lpstr>
      <vt:lpstr>Status pr i dag</vt:lpstr>
      <vt:lpstr>Erfaringer fra ansatte</vt:lpstr>
      <vt:lpstr>PowerPoint-presentasjon</vt:lpstr>
      <vt:lpstr>Resultatindikatorer</vt:lpstr>
      <vt:lpstr>For å lykkes</vt:lpstr>
      <vt:lpstr>Vi er veldig stolte av å ha fått et godt samarbeid med legevakten, og få være med å utvikle Norges beste akuttkjede!</vt:lpstr>
    </vt:vector>
  </TitlesOfParts>
  <Company>Porsgrunn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Akuttkjeden Telemark</dc:title>
  <dc:creator>Kari Beate Øverjordet</dc:creator>
  <cp:lastModifiedBy>Kari Beate Øverjordet</cp:lastModifiedBy>
  <cp:revision>91</cp:revision>
  <cp:lastPrinted>2019-12-06T08:11:40Z</cp:lastPrinted>
  <dcterms:created xsi:type="dcterms:W3CDTF">2019-10-03T07:06:10Z</dcterms:created>
  <dcterms:modified xsi:type="dcterms:W3CDTF">2022-05-11T06:46:02Z</dcterms:modified>
  <cp:contentStatus/>
</cp:coreProperties>
</file>