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4"/>
  </p:notesMasterIdLst>
  <p:sldIdLst>
    <p:sldId id="258" r:id="rId2"/>
    <p:sldId id="10887" r:id="rId3"/>
    <p:sldId id="10882" r:id="rId4"/>
    <p:sldId id="10894" r:id="rId5"/>
    <p:sldId id="10888" r:id="rId6"/>
    <p:sldId id="10883" r:id="rId7"/>
    <p:sldId id="10889" r:id="rId8"/>
    <p:sldId id="10890" r:id="rId9"/>
    <p:sldId id="10884" r:id="rId10"/>
    <p:sldId id="10881" r:id="rId11"/>
    <p:sldId id="10879" r:id="rId12"/>
    <p:sldId id="10877" r:id="rId13"/>
    <p:sldId id="10892" r:id="rId14"/>
    <p:sldId id="10895" r:id="rId15"/>
    <p:sldId id="10870" r:id="rId16"/>
    <p:sldId id="10885" r:id="rId17"/>
    <p:sldId id="10886" r:id="rId18"/>
    <p:sldId id="10893" r:id="rId19"/>
    <p:sldId id="10875" r:id="rId20"/>
    <p:sldId id="10866" r:id="rId21"/>
    <p:sldId id="10880" r:id="rId22"/>
    <p:sldId id="10891" r:id="rId23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79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25" autoAdjust="0"/>
    <p:restoredTop sz="73494" autoAdjust="0"/>
  </p:normalViewPr>
  <p:slideViewPr>
    <p:cSldViewPr snapToGrid="0">
      <p:cViewPr varScale="1">
        <p:scale>
          <a:sx n="64" d="100"/>
          <a:sy n="64" d="100"/>
        </p:scale>
        <p:origin x="1195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1" d="100"/>
        <a:sy n="51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52EDCD3-2A13-48DF-970D-B6DD9B16D69C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164CF9E5-DA5B-44C4-95F8-CBFD9434BF9E}">
      <dgm:prSet phldrT="[Tekst]"/>
      <dgm:spPr/>
      <dgm:t>
        <a:bodyPr/>
        <a:lstStyle/>
        <a:p>
          <a:r>
            <a:rPr lang="nb-NO" dirty="0"/>
            <a:t>Kommunikasjon</a:t>
          </a:r>
        </a:p>
      </dgm:t>
    </dgm:pt>
    <dgm:pt modelId="{6C931662-F025-48D9-9564-721DC8ED79DF}" type="parTrans" cxnId="{AD1858E9-8F4F-428D-AD7E-D1B9E07E3A22}">
      <dgm:prSet/>
      <dgm:spPr/>
      <dgm:t>
        <a:bodyPr/>
        <a:lstStyle/>
        <a:p>
          <a:endParaRPr lang="nb-NO"/>
        </a:p>
      </dgm:t>
    </dgm:pt>
    <dgm:pt modelId="{E30C8EF7-0735-4ADB-AA48-36A7BFFFA485}" type="sibTrans" cxnId="{AD1858E9-8F4F-428D-AD7E-D1B9E07E3A22}">
      <dgm:prSet/>
      <dgm:spPr/>
      <dgm:t>
        <a:bodyPr/>
        <a:lstStyle/>
        <a:p>
          <a:endParaRPr lang="nb-NO"/>
        </a:p>
      </dgm:t>
    </dgm:pt>
    <dgm:pt modelId="{4507F1C2-9185-4BD3-8192-0967A52EE362}">
      <dgm:prSet phldrT="[Tekst]"/>
      <dgm:spPr/>
      <dgm:t>
        <a:bodyPr/>
        <a:lstStyle/>
        <a:p>
          <a:r>
            <a:rPr lang="nb-NO" dirty="0"/>
            <a:t>Ledelse</a:t>
          </a:r>
        </a:p>
      </dgm:t>
    </dgm:pt>
    <dgm:pt modelId="{B6CB5989-E70B-4D75-AA67-8C7FFDC444AD}" type="parTrans" cxnId="{48D9DA6B-748F-4CA6-995B-3CC3936D9069}">
      <dgm:prSet/>
      <dgm:spPr/>
      <dgm:t>
        <a:bodyPr/>
        <a:lstStyle/>
        <a:p>
          <a:endParaRPr lang="nb-NO"/>
        </a:p>
      </dgm:t>
    </dgm:pt>
    <dgm:pt modelId="{BA8C83AF-9D3D-4E81-85A2-241E93A08535}" type="sibTrans" cxnId="{48D9DA6B-748F-4CA6-995B-3CC3936D9069}">
      <dgm:prSet/>
      <dgm:spPr/>
      <dgm:t>
        <a:bodyPr/>
        <a:lstStyle/>
        <a:p>
          <a:endParaRPr lang="nb-NO"/>
        </a:p>
      </dgm:t>
    </dgm:pt>
    <dgm:pt modelId="{ED3D2C08-D093-4AC9-8EDD-84C14E0A9AAD}">
      <dgm:prSet phldrT="[Tekst]"/>
      <dgm:spPr/>
      <dgm:t>
        <a:bodyPr/>
        <a:lstStyle/>
        <a:p>
          <a:r>
            <a:rPr lang="nb-NO" dirty="0"/>
            <a:t>Situasjonsbildet</a:t>
          </a:r>
        </a:p>
        <a:p>
          <a:r>
            <a:rPr lang="nb-NO" dirty="0"/>
            <a:t>inklusive det som bør eller faktisk vokser frem (</a:t>
          </a:r>
          <a:r>
            <a:rPr lang="nb-NO" dirty="0" err="1"/>
            <a:t>emergens</a:t>
          </a:r>
          <a:r>
            <a:rPr lang="nb-NO" dirty="0"/>
            <a:t>) </a:t>
          </a:r>
        </a:p>
      </dgm:t>
    </dgm:pt>
    <dgm:pt modelId="{5546D7DF-3C95-4ED5-BC97-2E3DC8A6BA42}" type="parTrans" cxnId="{07B7D557-1FB1-4CB5-8A17-B2EF5A05B068}">
      <dgm:prSet/>
      <dgm:spPr/>
      <dgm:t>
        <a:bodyPr/>
        <a:lstStyle/>
        <a:p>
          <a:endParaRPr lang="nb-NO"/>
        </a:p>
      </dgm:t>
    </dgm:pt>
    <dgm:pt modelId="{9EB9E833-730D-4B4A-AADA-751EB0E4BD5B}" type="sibTrans" cxnId="{07B7D557-1FB1-4CB5-8A17-B2EF5A05B068}">
      <dgm:prSet/>
      <dgm:spPr/>
      <dgm:t>
        <a:bodyPr/>
        <a:lstStyle/>
        <a:p>
          <a:endParaRPr lang="nb-NO"/>
        </a:p>
      </dgm:t>
    </dgm:pt>
    <dgm:pt modelId="{FB5ECFB9-B996-401A-95DD-87B0F17DC630}" type="pres">
      <dgm:prSet presAssocID="{552EDCD3-2A13-48DF-970D-B6DD9B16D69C}" presName="cycle" presStyleCnt="0">
        <dgm:presLayoutVars>
          <dgm:dir/>
          <dgm:resizeHandles val="exact"/>
        </dgm:presLayoutVars>
      </dgm:prSet>
      <dgm:spPr/>
    </dgm:pt>
    <dgm:pt modelId="{C8C2C8F6-FA88-4F11-9232-B543A25B9F1C}" type="pres">
      <dgm:prSet presAssocID="{164CF9E5-DA5B-44C4-95F8-CBFD9434BF9E}" presName="dummy" presStyleCnt="0"/>
      <dgm:spPr/>
    </dgm:pt>
    <dgm:pt modelId="{07D99B02-DF92-4E01-A76A-061746593546}" type="pres">
      <dgm:prSet presAssocID="{164CF9E5-DA5B-44C4-95F8-CBFD9434BF9E}" presName="node" presStyleLbl="revTx" presStyleIdx="0" presStyleCnt="3">
        <dgm:presLayoutVars>
          <dgm:bulletEnabled val="1"/>
        </dgm:presLayoutVars>
      </dgm:prSet>
      <dgm:spPr/>
    </dgm:pt>
    <dgm:pt modelId="{905EC86D-CA83-4021-9E7E-C542B7F665CC}" type="pres">
      <dgm:prSet presAssocID="{E30C8EF7-0735-4ADB-AA48-36A7BFFFA485}" presName="sibTrans" presStyleLbl="node1" presStyleIdx="0" presStyleCnt="3"/>
      <dgm:spPr/>
    </dgm:pt>
    <dgm:pt modelId="{7B469F19-3027-4DC0-815F-9BFD21868EC4}" type="pres">
      <dgm:prSet presAssocID="{4507F1C2-9185-4BD3-8192-0967A52EE362}" presName="dummy" presStyleCnt="0"/>
      <dgm:spPr/>
    </dgm:pt>
    <dgm:pt modelId="{4F018732-BA1B-43CD-B161-F3C0C72703C9}" type="pres">
      <dgm:prSet presAssocID="{4507F1C2-9185-4BD3-8192-0967A52EE362}" presName="node" presStyleLbl="revTx" presStyleIdx="1" presStyleCnt="3">
        <dgm:presLayoutVars>
          <dgm:bulletEnabled val="1"/>
        </dgm:presLayoutVars>
      </dgm:prSet>
      <dgm:spPr/>
    </dgm:pt>
    <dgm:pt modelId="{749DB3EA-79B1-4991-8B68-44CED1A31A2C}" type="pres">
      <dgm:prSet presAssocID="{BA8C83AF-9D3D-4E81-85A2-241E93A08535}" presName="sibTrans" presStyleLbl="node1" presStyleIdx="1" presStyleCnt="3"/>
      <dgm:spPr/>
    </dgm:pt>
    <dgm:pt modelId="{68F14CC5-1E99-45A0-9920-8517D104F87B}" type="pres">
      <dgm:prSet presAssocID="{ED3D2C08-D093-4AC9-8EDD-84C14E0A9AAD}" presName="dummy" presStyleCnt="0"/>
      <dgm:spPr/>
    </dgm:pt>
    <dgm:pt modelId="{E04225B9-A080-4C95-A9D1-DA990D3774A2}" type="pres">
      <dgm:prSet presAssocID="{ED3D2C08-D093-4AC9-8EDD-84C14E0A9AAD}" presName="node" presStyleLbl="revTx" presStyleIdx="2" presStyleCnt="3">
        <dgm:presLayoutVars>
          <dgm:bulletEnabled val="1"/>
        </dgm:presLayoutVars>
      </dgm:prSet>
      <dgm:spPr/>
    </dgm:pt>
    <dgm:pt modelId="{4509241B-B2CC-40B4-B1F9-34EE1C9FF805}" type="pres">
      <dgm:prSet presAssocID="{9EB9E833-730D-4B4A-AADA-751EB0E4BD5B}" presName="sibTrans" presStyleLbl="node1" presStyleIdx="2" presStyleCnt="3"/>
      <dgm:spPr/>
    </dgm:pt>
  </dgm:ptLst>
  <dgm:cxnLst>
    <dgm:cxn modelId="{AD0FB200-D7F3-405E-B9EB-D7FB07D45BEF}" type="presOf" srcId="{E30C8EF7-0735-4ADB-AA48-36A7BFFFA485}" destId="{905EC86D-CA83-4021-9E7E-C542B7F665CC}" srcOrd="0" destOrd="0" presId="urn:microsoft.com/office/officeart/2005/8/layout/cycle1"/>
    <dgm:cxn modelId="{C55A521A-E53A-4DDA-BF6A-18E554F1322F}" type="presOf" srcId="{552EDCD3-2A13-48DF-970D-B6DD9B16D69C}" destId="{FB5ECFB9-B996-401A-95DD-87B0F17DC630}" srcOrd="0" destOrd="0" presId="urn:microsoft.com/office/officeart/2005/8/layout/cycle1"/>
    <dgm:cxn modelId="{D704631D-7336-45F4-AB7F-2B3690219C38}" type="presOf" srcId="{164CF9E5-DA5B-44C4-95F8-CBFD9434BF9E}" destId="{07D99B02-DF92-4E01-A76A-061746593546}" srcOrd="0" destOrd="0" presId="urn:microsoft.com/office/officeart/2005/8/layout/cycle1"/>
    <dgm:cxn modelId="{F7A02862-76B9-458A-9E89-719CEAB65B8F}" type="presOf" srcId="{ED3D2C08-D093-4AC9-8EDD-84C14E0A9AAD}" destId="{E04225B9-A080-4C95-A9D1-DA990D3774A2}" srcOrd="0" destOrd="0" presId="urn:microsoft.com/office/officeart/2005/8/layout/cycle1"/>
    <dgm:cxn modelId="{48D9DA6B-748F-4CA6-995B-3CC3936D9069}" srcId="{552EDCD3-2A13-48DF-970D-B6DD9B16D69C}" destId="{4507F1C2-9185-4BD3-8192-0967A52EE362}" srcOrd="1" destOrd="0" parTransId="{B6CB5989-E70B-4D75-AA67-8C7FFDC444AD}" sibTransId="{BA8C83AF-9D3D-4E81-85A2-241E93A08535}"/>
    <dgm:cxn modelId="{8EA3E250-DFA5-467C-991A-BC59F7D439D4}" type="presOf" srcId="{BA8C83AF-9D3D-4E81-85A2-241E93A08535}" destId="{749DB3EA-79B1-4991-8B68-44CED1A31A2C}" srcOrd="0" destOrd="0" presId="urn:microsoft.com/office/officeart/2005/8/layout/cycle1"/>
    <dgm:cxn modelId="{07B7D557-1FB1-4CB5-8A17-B2EF5A05B068}" srcId="{552EDCD3-2A13-48DF-970D-B6DD9B16D69C}" destId="{ED3D2C08-D093-4AC9-8EDD-84C14E0A9AAD}" srcOrd="2" destOrd="0" parTransId="{5546D7DF-3C95-4ED5-BC97-2E3DC8A6BA42}" sibTransId="{9EB9E833-730D-4B4A-AADA-751EB0E4BD5B}"/>
    <dgm:cxn modelId="{853DE781-E352-494E-9592-02AB3FF6EE3F}" type="presOf" srcId="{9EB9E833-730D-4B4A-AADA-751EB0E4BD5B}" destId="{4509241B-B2CC-40B4-B1F9-34EE1C9FF805}" srcOrd="0" destOrd="0" presId="urn:microsoft.com/office/officeart/2005/8/layout/cycle1"/>
    <dgm:cxn modelId="{7B6829C5-732E-4A02-8F6C-2BFF6D1C3485}" type="presOf" srcId="{4507F1C2-9185-4BD3-8192-0967A52EE362}" destId="{4F018732-BA1B-43CD-B161-F3C0C72703C9}" srcOrd="0" destOrd="0" presId="urn:microsoft.com/office/officeart/2005/8/layout/cycle1"/>
    <dgm:cxn modelId="{AD1858E9-8F4F-428D-AD7E-D1B9E07E3A22}" srcId="{552EDCD3-2A13-48DF-970D-B6DD9B16D69C}" destId="{164CF9E5-DA5B-44C4-95F8-CBFD9434BF9E}" srcOrd="0" destOrd="0" parTransId="{6C931662-F025-48D9-9564-721DC8ED79DF}" sibTransId="{E30C8EF7-0735-4ADB-AA48-36A7BFFFA485}"/>
    <dgm:cxn modelId="{D400699A-230E-4FBD-99BF-94FDE69E8907}" type="presParOf" srcId="{FB5ECFB9-B996-401A-95DD-87B0F17DC630}" destId="{C8C2C8F6-FA88-4F11-9232-B543A25B9F1C}" srcOrd="0" destOrd="0" presId="urn:microsoft.com/office/officeart/2005/8/layout/cycle1"/>
    <dgm:cxn modelId="{767F0173-6A88-4C03-866F-8807690F367B}" type="presParOf" srcId="{FB5ECFB9-B996-401A-95DD-87B0F17DC630}" destId="{07D99B02-DF92-4E01-A76A-061746593546}" srcOrd="1" destOrd="0" presId="urn:microsoft.com/office/officeart/2005/8/layout/cycle1"/>
    <dgm:cxn modelId="{DB6FB981-D36B-4A88-B300-3284BE5FBCF8}" type="presParOf" srcId="{FB5ECFB9-B996-401A-95DD-87B0F17DC630}" destId="{905EC86D-CA83-4021-9E7E-C542B7F665CC}" srcOrd="2" destOrd="0" presId="urn:microsoft.com/office/officeart/2005/8/layout/cycle1"/>
    <dgm:cxn modelId="{FB3C4EB5-8D5E-42E7-BEFC-DDA33954DF62}" type="presParOf" srcId="{FB5ECFB9-B996-401A-95DD-87B0F17DC630}" destId="{7B469F19-3027-4DC0-815F-9BFD21868EC4}" srcOrd="3" destOrd="0" presId="urn:microsoft.com/office/officeart/2005/8/layout/cycle1"/>
    <dgm:cxn modelId="{3F5468A1-7DE6-46C9-88F3-A7FA088E308D}" type="presParOf" srcId="{FB5ECFB9-B996-401A-95DD-87B0F17DC630}" destId="{4F018732-BA1B-43CD-B161-F3C0C72703C9}" srcOrd="4" destOrd="0" presId="urn:microsoft.com/office/officeart/2005/8/layout/cycle1"/>
    <dgm:cxn modelId="{A2267EA4-3AD3-478D-83AA-D8D6EC505E43}" type="presParOf" srcId="{FB5ECFB9-B996-401A-95DD-87B0F17DC630}" destId="{749DB3EA-79B1-4991-8B68-44CED1A31A2C}" srcOrd="5" destOrd="0" presId="urn:microsoft.com/office/officeart/2005/8/layout/cycle1"/>
    <dgm:cxn modelId="{11106272-CE07-499E-BAF7-C50B0C716FC9}" type="presParOf" srcId="{FB5ECFB9-B996-401A-95DD-87B0F17DC630}" destId="{68F14CC5-1E99-45A0-9920-8517D104F87B}" srcOrd="6" destOrd="0" presId="urn:microsoft.com/office/officeart/2005/8/layout/cycle1"/>
    <dgm:cxn modelId="{F3A6904E-4CF2-4449-BCDD-1314DEA10CBE}" type="presParOf" srcId="{FB5ECFB9-B996-401A-95DD-87B0F17DC630}" destId="{E04225B9-A080-4C95-A9D1-DA990D3774A2}" srcOrd="7" destOrd="0" presId="urn:microsoft.com/office/officeart/2005/8/layout/cycle1"/>
    <dgm:cxn modelId="{729DA2A9-0937-4394-B4C5-6C8B2DAD7BD8}" type="presParOf" srcId="{FB5ECFB9-B996-401A-95DD-87B0F17DC630}" destId="{4509241B-B2CC-40B4-B1F9-34EE1C9FF805}" srcOrd="8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D99B02-DF92-4E01-A76A-061746593546}">
      <dsp:nvSpPr>
        <dsp:cNvPr id="0" name=""/>
        <dsp:cNvSpPr/>
      </dsp:nvSpPr>
      <dsp:spPr>
        <a:xfrm>
          <a:off x="4309649" y="351100"/>
          <a:ext cx="1798558" cy="17985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0" kern="1200" dirty="0"/>
            <a:t>Kommunikasjon</a:t>
          </a:r>
        </a:p>
      </dsp:txBody>
      <dsp:txXfrm>
        <a:off x="4309649" y="351100"/>
        <a:ext cx="1798558" cy="1798558"/>
      </dsp:txXfrm>
    </dsp:sp>
    <dsp:sp modelId="{905EC86D-CA83-4021-9E7E-C542B7F665CC}">
      <dsp:nvSpPr>
        <dsp:cNvPr id="0" name=""/>
        <dsp:cNvSpPr/>
      </dsp:nvSpPr>
      <dsp:spPr>
        <a:xfrm>
          <a:off x="1573901" y="-1762"/>
          <a:ext cx="4248676" cy="4248676"/>
        </a:xfrm>
        <a:prstGeom prst="circularArrow">
          <a:avLst>
            <a:gd name="adj1" fmla="val 8255"/>
            <a:gd name="adj2" fmla="val 576656"/>
            <a:gd name="adj3" fmla="val 2961389"/>
            <a:gd name="adj4" fmla="val 53375"/>
            <a:gd name="adj5" fmla="val 9631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018732-BA1B-43CD-B161-F3C0C72703C9}">
      <dsp:nvSpPr>
        <dsp:cNvPr id="0" name=""/>
        <dsp:cNvSpPr/>
      </dsp:nvSpPr>
      <dsp:spPr>
        <a:xfrm>
          <a:off x="2798960" y="2967689"/>
          <a:ext cx="1798558" cy="17985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0" kern="1200" dirty="0"/>
            <a:t>Ledelse</a:t>
          </a:r>
        </a:p>
      </dsp:txBody>
      <dsp:txXfrm>
        <a:off x="2798960" y="2967689"/>
        <a:ext cx="1798558" cy="1798558"/>
      </dsp:txXfrm>
    </dsp:sp>
    <dsp:sp modelId="{749DB3EA-79B1-4991-8B68-44CED1A31A2C}">
      <dsp:nvSpPr>
        <dsp:cNvPr id="0" name=""/>
        <dsp:cNvSpPr/>
      </dsp:nvSpPr>
      <dsp:spPr>
        <a:xfrm>
          <a:off x="1573901" y="-1762"/>
          <a:ext cx="4248676" cy="4248676"/>
        </a:xfrm>
        <a:prstGeom prst="circularArrow">
          <a:avLst>
            <a:gd name="adj1" fmla="val 8255"/>
            <a:gd name="adj2" fmla="val 576656"/>
            <a:gd name="adj3" fmla="val 10169969"/>
            <a:gd name="adj4" fmla="val 7261955"/>
            <a:gd name="adj5" fmla="val 9631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4225B9-A080-4C95-A9D1-DA990D3774A2}">
      <dsp:nvSpPr>
        <dsp:cNvPr id="0" name=""/>
        <dsp:cNvSpPr/>
      </dsp:nvSpPr>
      <dsp:spPr>
        <a:xfrm>
          <a:off x="1288272" y="351100"/>
          <a:ext cx="1798558" cy="17985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0" kern="1200" dirty="0"/>
            <a:t>Situasjonsbildet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0" kern="1200" dirty="0"/>
            <a:t>inklusive det som bør eller faktisk vokser frem (</a:t>
          </a:r>
          <a:r>
            <a:rPr lang="nb-NO" sz="2000" kern="1200" dirty="0" err="1"/>
            <a:t>emergens</a:t>
          </a:r>
          <a:r>
            <a:rPr lang="nb-NO" sz="2000" kern="1200" dirty="0"/>
            <a:t>) </a:t>
          </a:r>
        </a:p>
      </dsp:txBody>
      <dsp:txXfrm>
        <a:off x="1288272" y="351100"/>
        <a:ext cx="1798558" cy="1798558"/>
      </dsp:txXfrm>
    </dsp:sp>
    <dsp:sp modelId="{4509241B-B2CC-40B4-B1F9-34EE1C9FF805}">
      <dsp:nvSpPr>
        <dsp:cNvPr id="0" name=""/>
        <dsp:cNvSpPr/>
      </dsp:nvSpPr>
      <dsp:spPr>
        <a:xfrm>
          <a:off x="1573901" y="-1762"/>
          <a:ext cx="4248676" cy="4248676"/>
        </a:xfrm>
        <a:prstGeom prst="circularArrow">
          <a:avLst>
            <a:gd name="adj1" fmla="val 8255"/>
            <a:gd name="adj2" fmla="val 576656"/>
            <a:gd name="adj3" fmla="val 16854418"/>
            <a:gd name="adj4" fmla="val 14968927"/>
            <a:gd name="adj5" fmla="val 9631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8C3097-01BD-4B9B-BBB1-73F842AF5438}" type="datetimeFigureOut">
              <a:rPr lang="nb-NO" smtClean="0"/>
              <a:t>11.05.2022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5E468A-84AE-4656-A001-0948C07870E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75346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5E468A-84AE-4656-A001-0948C07870E0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14016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BAC9EF4-7805-46AB-BA93-D906BE292A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0EE721D2-5A14-4591-80ED-C95C086347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32C4C0D-2D2F-4025-A5A8-EB9E3E9F4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EBBFA-90D2-47D8-8214-BB611FE855D5}" type="datetimeFigureOut">
              <a:rPr lang="nb-NO" smtClean="0"/>
              <a:t>11.05.2022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18390FF-6201-4067-9EF2-EAF3C92E9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2E70DC2-F264-42FB-99DD-1D51F8A84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BD8D0-C9D6-4CDC-896D-2984960EE62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890070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F6D0AAD-F955-4D10-9B35-D167BE7CF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7F540CB1-395D-4FAD-8CDC-D3BFD03CA9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1E3F80F-0631-4535-B3A0-E987573B3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EBBFA-90D2-47D8-8214-BB611FE855D5}" type="datetimeFigureOut">
              <a:rPr lang="nb-NO" smtClean="0"/>
              <a:t>11.05.2022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1F9C8DB-03CD-4C84-9B89-F926D7626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4DBF7E1-C95D-4E23-8FB7-020FCF791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BD8D0-C9D6-4CDC-896D-2984960EE62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09506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ADDC42FD-50D3-49E4-A4BB-C792E9DBDC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3E4AFB08-E9A0-4DDF-BB38-AD598E1C7A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F4A9430-FDFD-4523-98C7-DC2C34EF0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EBBFA-90D2-47D8-8214-BB611FE855D5}" type="datetimeFigureOut">
              <a:rPr lang="nb-NO" smtClean="0"/>
              <a:t>11.05.2022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5238641-9F6C-42E5-B377-86B525F45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A434808-8E3F-46D6-A0D5-B72B337E6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BD8D0-C9D6-4CDC-896D-2984960EE62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140112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tel (hvit og blå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e 15">
            <a:extLst>
              <a:ext uri="{FF2B5EF4-FFF2-40B4-BE49-F238E27FC236}">
                <a16:creationId xmlns:a16="http://schemas.microsoft.com/office/drawing/2014/main" id="{A91AF3C2-865F-458F-8F41-C0EA239CFE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256" y="801101"/>
            <a:ext cx="2565064" cy="335280"/>
          </a:xfrm>
          <a:prstGeom prst="rect">
            <a:avLst/>
          </a:prstGeom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98D4DA4F-2CBD-4D61-BDBA-0C49831676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8058" y="743493"/>
            <a:ext cx="5052399" cy="5053595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1E4C9B63-8B99-45DF-89FC-4A9B5B15B3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1257" y="1740238"/>
            <a:ext cx="5334744" cy="1592743"/>
          </a:xfrm>
        </p:spPr>
        <p:txBody>
          <a:bodyPr wrap="square" anchor="t" anchorCtr="0">
            <a:normAutofit/>
          </a:bodyPr>
          <a:lstStyle>
            <a:lvl1pPr algn="l">
              <a:lnSpc>
                <a:spcPct val="90000"/>
              </a:lnSpc>
              <a:defRPr sz="5798">
                <a:solidFill>
                  <a:srgbClr val="202020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n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A8636491-274D-4BCC-9D7B-839DD038E3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1257" y="3733006"/>
            <a:ext cx="5330378" cy="315471"/>
          </a:xfrm>
        </p:spPr>
        <p:txBody>
          <a:bodyPr wrap="square">
            <a:normAutofit/>
          </a:bodyPr>
          <a:lstStyle>
            <a:lvl1pPr marL="0" indent="0" algn="l">
              <a:buNone/>
              <a:defRPr sz="2099">
                <a:solidFill>
                  <a:srgbClr val="202020"/>
                </a:solidFill>
              </a:defRPr>
            </a:lvl1pPr>
            <a:lvl2pPr marL="457131" indent="0" algn="ctr">
              <a:buNone/>
              <a:defRPr sz="1999"/>
            </a:lvl2pPr>
            <a:lvl3pPr marL="914263" indent="0" algn="ctr">
              <a:buNone/>
              <a:defRPr sz="1799"/>
            </a:lvl3pPr>
            <a:lvl4pPr marL="1371394" indent="0" algn="ctr">
              <a:buNone/>
              <a:defRPr sz="1600"/>
            </a:lvl4pPr>
            <a:lvl5pPr marL="1828525" indent="0" algn="ctr">
              <a:buNone/>
              <a:defRPr sz="1600"/>
            </a:lvl5pPr>
            <a:lvl6pPr marL="2285657" indent="0" algn="ctr">
              <a:buNone/>
              <a:defRPr sz="1600"/>
            </a:lvl6pPr>
            <a:lvl7pPr marL="2742789" indent="0" algn="ctr">
              <a:buNone/>
              <a:defRPr sz="1600"/>
            </a:lvl7pPr>
            <a:lvl8pPr marL="3199920" indent="0" algn="ctr">
              <a:buNone/>
              <a:defRPr sz="1600"/>
            </a:lvl8pPr>
            <a:lvl9pPr marL="3657051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E1904601-30AD-430D-85BF-4E879C2722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1257" y="5248508"/>
            <a:ext cx="5330378" cy="215443"/>
          </a:xfrm>
        </p:spPr>
        <p:txBody>
          <a:bodyPr wrap="square">
            <a:normAutofit/>
          </a:bodyPr>
          <a:lstStyle>
            <a:lvl1pPr marL="0" indent="0">
              <a:buNone/>
              <a:defRPr sz="1400">
                <a:solidFill>
                  <a:srgbClr val="202020"/>
                </a:solidFill>
              </a:defRPr>
            </a:lvl1pPr>
          </a:lstStyle>
          <a:p>
            <a:pPr lvl="0"/>
            <a:r>
              <a:rPr lang="nb-NO" noProof="0" dirty="0"/>
              <a:t>Navn Etternavn, stillingstittel Helsedirektoratet</a:t>
            </a: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4C6D8785-5A5E-418E-A3EF-EB3ED901F279}"/>
              </a:ext>
            </a:extLst>
          </p:cNvPr>
          <p:cNvSpPr/>
          <p:nvPr userDrawn="1"/>
        </p:nvSpPr>
        <p:spPr>
          <a:xfrm>
            <a:off x="761257" y="3458233"/>
            <a:ext cx="5334744" cy="7201"/>
          </a:xfrm>
          <a:prstGeom prst="rect">
            <a:avLst/>
          </a:prstGeom>
          <a:solidFill>
            <a:srgbClr val="202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17" tIns="22859" rIns="45717" bIns="2285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1798"/>
          </a:p>
        </p:txBody>
      </p:sp>
    </p:spTree>
    <p:extLst>
      <p:ext uri="{BB962C8B-B14F-4D97-AF65-F5344CB8AC3E}">
        <p14:creationId xmlns:p14="http://schemas.microsoft.com/office/powerpoint/2010/main" val="945942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096F55E-1AC6-425A-BD93-D690309FB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B1BCC24-BF91-4446-A4F5-CA82691FAB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E2F3B41-FFDC-412D-A0E5-0A6ECD10F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EBBFA-90D2-47D8-8214-BB611FE855D5}" type="datetimeFigureOut">
              <a:rPr lang="nb-NO" smtClean="0"/>
              <a:t>11.05.2022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8BB58D9-2B9A-4387-A8AA-F6FFD8B49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B216A14-5B65-45E2-8751-7DCD1B4DA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BD8D0-C9D6-4CDC-896D-2984960EE62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01632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AF61D36-3CD0-42BB-831D-C3F448A9F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90D72D2-1B89-4976-973D-6AD9C717FC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DF1840A-0DAF-4CB5-B749-BE93CC8BC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EBBFA-90D2-47D8-8214-BB611FE855D5}" type="datetimeFigureOut">
              <a:rPr lang="nb-NO" smtClean="0"/>
              <a:t>11.05.2022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A50CCCA-B524-4AED-B300-E098B11A0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936FAC8-AB32-4E44-99EA-79761B677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BD8D0-C9D6-4CDC-896D-2984960EE62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17201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0EA2265-07DB-4692-BA51-53256760B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CD856D6-356A-4881-8CEA-0DC4BC7E44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91F79C7B-169A-427C-9C6A-AAFFD4C260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71E0C220-C09D-4416-8EC8-69B2553AE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EBBFA-90D2-47D8-8214-BB611FE855D5}" type="datetimeFigureOut">
              <a:rPr lang="nb-NO" smtClean="0"/>
              <a:t>11.05.2022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D7E87ED-7B84-41C7-ACC1-63A6D2F20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37305492-D012-48B4-A9C5-65471EF3D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BD8D0-C9D6-4CDC-896D-2984960EE62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12331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C057C13-2B8E-490A-9E5C-99B76809E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1750A69-94EA-45EE-A808-C8DE6F8BC7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2C29FF3A-D315-4AEE-A23F-1472E96568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1B336AA1-3981-4295-89E7-FC42ACAB23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24BF0165-A05F-41C4-A2F5-1EB0A42FA0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639B24CF-28F4-45FB-8427-280241788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EBBFA-90D2-47D8-8214-BB611FE855D5}" type="datetimeFigureOut">
              <a:rPr lang="nb-NO" smtClean="0"/>
              <a:t>11.05.2022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3D5DA8A3-22F6-4FE4-9887-04013FAA9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A99F367A-E4E2-4DFD-A76C-DFCD40F26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BD8D0-C9D6-4CDC-896D-2984960EE62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67341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50EA601-E113-4C39-B445-AFB4C8FBF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62B40A7F-45A7-4D01-8145-4B2517398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EBBFA-90D2-47D8-8214-BB611FE855D5}" type="datetimeFigureOut">
              <a:rPr lang="nb-NO" smtClean="0"/>
              <a:t>11.05.2022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BBB777DF-1745-4C31-947B-153026CCF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C165A2B4-1482-4350-B077-118DF146A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BD8D0-C9D6-4CDC-896D-2984960EE62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77202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C55C856B-DD5F-4497-9983-7325E521D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EBBFA-90D2-47D8-8214-BB611FE855D5}" type="datetimeFigureOut">
              <a:rPr lang="nb-NO" smtClean="0"/>
              <a:t>11.05.2022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9099E781-6C75-4D50-B184-33F2A8D3A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DA0E12E5-1819-42FF-8CA5-62D02CA78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BD8D0-C9D6-4CDC-896D-2984960EE62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7887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9602BFB-42B1-48F9-8BDC-849C3BA85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BB06818-A2EF-42C3-9F99-FE9E25BBD9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D8E56E16-EC7E-47CB-91FD-D8275EF927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CC81322E-C59E-4F26-A978-9D95DF537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EBBFA-90D2-47D8-8214-BB611FE855D5}" type="datetimeFigureOut">
              <a:rPr lang="nb-NO" smtClean="0"/>
              <a:t>11.05.2022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5643FFEE-27D1-4A8D-81D4-F56084CE6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1E5D9CCD-4966-4E98-A294-2897756CD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BD8D0-C9D6-4CDC-896D-2984960EE62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89901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8E45955-DDF0-4727-83F7-387CC402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CFAD2A7E-DF3E-4E42-ACA1-4D459C380E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3A7DDEE9-6BF9-4511-866F-06E52126FE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5F567650-9BD0-42AF-B5F9-80F765043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EBBFA-90D2-47D8-8214-BB611FE855D5}" type="datetimeFigureOut">
              <a:rPr lang="nb-NO" smtClean="0"/>
              <a:t>11.05.2022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F2D0B654-2D01-4BC3-8B70-D2F3818F3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1772DD30-A33E-4078-AE9A-28BBBA251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BD8D0-C9D6-4CDC-896D-2984960EE62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69306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396256F3-6CCA-4891-A0F1-819681C01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A6F8DF9-2469-4124-8298-CC5CDA6F60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314E82D-6BB7-4DF7-974A-61165AD1CE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EBBFA-90D2-47D8-8214-BB611FE855D5}" type="datetimeFigureOut">
              <a:rPr lang="nb-NO" smtClean="0"/>
              <a:t>11.05.2022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E4ED54D-AB75-430C-B03C-8AD4E3AECF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473DF6C-192B-49E6-A740-11DAC8B594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BD8D0-C9D6-4CDC-896D-2984960EE62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52197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51" r:id="rId3"/>
    <p:sldLayoutId id="2147483652" r:id="rId4"/>
    <p:sldLayoutId id="2147483653" r:id="rId5"/>
    <p:sldLayoutId id="2147483654" r:id="rId6"/>
    <p:sldLayoutId id="2147483662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dagensmedisin.no/artikler/2021/05/16/a-vare-beredt-favner-temmelig-bredt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journals.sagepub.com/doi/abs/10.1177/1476750314566660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agensmedisin.no/artikler/2022/03/02/se-utfordre--og-omfavne-hverandre/" TargetMode="External"/><Relationship Id="rId2" Type="http://schemas.openxmlformats.org/officeDocument/2006/relationships/hyperlink" Target="https://www.dagensmedisin.no/artikler/2020/05/11/i-krise-fremstar-forutsigbarhet-som-en-fest/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Cynefin_framework_by_Edwin_Stoop.jpg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elsebiblioteket.no/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hyperlink" Target="https://www.dagensmedisin.no/artikler/2020/10/15/a-lede-er-a-kommunisere/" TargetMode="Externa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ledernytt.no/kriseledelse-og-sjefsskap.6308392-311239.html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70209CF-1EB8-45C9-A52A-46CD1DEB01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1256" y="1967503"/>
            <a:ext cx="5334744" cy="1592697"/>
          </a:xfrm>
        </p:spPr>
        <p:txBody>
          <a:bodyPr>
            <a:noAutofit/>
          </a:bodyPr>
          <a:lstStyle/>
          <a:p>
            <a:r>
              <a:rPr lang="nb-NO" sz="4000" dirty="0"/>
              <a:t>Ledelse i kriser</a:t>
            </a:r>
            <a:br>
              <a:rPr lang="nb-NO" sz="4000" dirty="0"/>
            </a:br>
            <a:br>
              <a:rPr lang="nb-NO" sz="4000" dirty="0"/>
            </a:br>
            <a:endParaRPr lang="nb-NO" sz="4000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D113E26A-31CE-4F69-8B81-9090F7684C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7089" y="4094148"/>
            <a:ext cx="6170989" cy="932779"/>
          </a:xfrm>
        </p:spPr>
        <p:txBody>
          <a:bodyPr>
            <a:noAutofit/>
          </a:bodyPr>
          <a:lstStyle/>
          <a:p>
            <a:r>
              <a:rPr lang="nb-NO" sz="2000" dirty="0"/>
              <a:t>Helen Brandstorp</a:t>
            </a:r>
          </a:p>
          <a:p>
            <a:r>
              <a:rPr lang="nb-NO" sz="2000" dirty="0"/>
              <a:t>Divisjonsdirektør Analyse og samfunn</a:t>
            </a:r>
          </a:p>
          <a:p>
            <a:r>
              <a:rPr lang="nb-NO" sz="2000" dirty="0"/>
              <a:t>Spesialist i allmennmedisin, LIS i samfunnsmedisin, </a:t>
            </a:r>
            <a:r>
              <a:rPr lang="nb-NO" sz="2000" dirty="0" err="1"/>
              <a:t>phD</a:t>
            </a:r>
            <a:endParaRPr lang="nb-NO" sz="2000" dirty="0"/>
          </a:p>
        </p:txBody>
      </p:sp>
    </p:spTree>
    <p:extLst>
      <p:ext uri="{BB962C8B-B14F-4D97-AF65-F5344CB8AC3E}">
        <p14:creationId xmlns:p14="http://schemas.microsoft.com/office/powerpoint/2010/main" val="4741452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DB89D99-0317-46CD-9A8A-FEA88C62A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2068" y="610243"/>
            <a:ext cx="9659566" cy="1325563"/>
          </a:xfrm>
        </p:spPr>
        <p:txBody>
          <a:bodyPr/>
          <a:lstStyle/>
          <a:p>
            <a:r>
              <a:rPr lang="nb-NO" dirty="0" err="1"/>
              <a:t>omplekse</a:t>
            </a:r>
            <a:r>
              <a:rPr lang="nb-NO" dirty="0"/>
              <a:t> (uoversiktlige) situasjoner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63CE2BA-9319-467C-8440-E9D564FBD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0379" y="2607012"/>
            <a:ext cx="10515600" cy="5165387"/>
          </a:xfrm>
        </p:spPr>
        <p:txBody>
          <a:bodyPr>
            <a:normAutofit/>
          </a:bodyPr>
          <a:lstStyle/>
          <a:p>
            <a:r>
              <a:rPr lang="nb-NO" dirty="0"/>
              <a:t>Tydelige </a:t>
            </a:r>
            <a:r>
              <a:rPr lang="nb-NO" b="1" dirty="0"/>
              <a:t>prinsipper</a:t>
            </a:r>
            <a:r>
              <a:rPr lang="nb-NO" dirty="0"/>
              <a:t> å navigere etter er viktig i uoversiktlige situasjoner. </a:t>
            </a:r>
          </a:p>
          <a:p>
            <a:r>
              <a:rPr lang="nb-NO" dirty="0"/>
              <a:t>Av beredskapsprinsippene er særlig </a:t>
            </a:r>
            <a:r>
              <a:rPr lang="nb-NO" b="1" dirty="0"/>
              <a:t>samvirke </a:t>
            </a:r>
            <a:r>
              <a:rPr lang="nb-NO" dirty="0"/>
              <a:t>viktig for ledelse. 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sz="1800" dirty="0">
                <a:hlinkClick r:id="rId2"/>
              </a:rPr>
              <a:t>https://www.dagensmedisin.no/artikler/2021/05/16/a-vare-beredt-favner-temmelig-bredt/</a:t>
            </a:r>
            <a:endParaRPr lang="nb-NO" sz="1800" dirty="0"/>
          </a:p>
          <a:p>
            <a:endParaRPr lang="nb-NO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07F1D24E-FB2A-4C4E-8549-AE5273E43E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252" y="202525"/>
            <a:ext cx="1566280" cy="1363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8755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person, mann&#10;&#10;Automatisk generert beskrivelse">
            <a:extLst>
              <a:ext uri="{FF2B5EF4-FFF2-40B4-BE49-F238E27FC236}">
                <a16:creationId xmlns:a16="http://schemas.microsoft.com/office/drawing/2014/main" id="{B715B788-C312-46B3-99EB-520A0E373F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5D87A0D0-82CC-494E-8948-0D010C5782D1}"/>
              </a:ext>
            </a:extLst>
          </p:cNvPr>
          <p:cNvSpPr txBox="1"/>
          <p:nvPr/>
        </p:nvSpPr>
        <p:spPr>
          <a:xfrm>
            <a:off x="9398000" y="5669280"/>
            <a:ext cx="18897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Dårlig sikt  i Tromsø</a:t>
            </a:r>
          </a:p>
          <a:p>
            <a:r>
              <a:rPr lang="nb-NO" dirty="0"/>
              <a:t>7. mai 2022</a:t>
            </a:r>
          </a:p>
        </p:txBody>
      </p:sp>
    </p:spTree>
    <p:extLst>
      <p:ext uri="{BB962C8B-B14F-4D97-AF65-F5344CB8AC3E}">
        <p14:creationId xmlns:p14="http://schemas.microsoft.com/office/powerpoint/2010/main" val="25003130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AD755FDE-4D8C-40EF-AFD1-FDBB2C2EDE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8617" y="0"/>
            <a:ext cx="7067054" cy="6858000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CE0D12B4-3E01-4674-B1A3-F2D199A6564D}"/>
              </a:ext>
            </a:extLst>
          </p:cNvPr>
          <p:cNvSpPr txBox="1"/>
          <p:nvPr/>
        </p:nvSpPr>
        <p:spPr>
          <a:xfrm>
            <a:off x="8784077" y="5541739"/>
            <a:ext cx="327541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dirty="0"/>
              <a:t>God oversikt</a:t>
            </a:r>
          </a:p>
          <a:p>
            <a:r>
              <a:rPr lang="nb-NO" sz="2000" dirty="0"/>
              <a:t>Tromsdalstind / </a:t>
            </a:r>
            <a:r>
              <a:rPr lang="nb-NO" sz="2000" dirty="0" err="1"/>
              <a:t>Sálašoaivi</a:t>
            </a:r>
            <a:endParaRPr lang="nb-NO" sz="2000" dirty="0"/>
          </a:p>
          <a:p>
            <a:r>
              <a:rPr lang="nb-NO" dirty="0"/>
              <a:t>Mandag 28.mars 2022</a:t>
            </a:r>
          </a:p>
        </p:txBody>
      </p:sp>
    </p:spTree>
    <p:extLst>
      <p:ext uri="{BB962C8B-B14F-4D97-AF65-F5344CB8AC3E}">
        <p14:creationId xmlns:p14="http://schemas.microsoft.com/office/powerpoint/2010/main" val="21959503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person, kvinne, innendørs, personer&#10;&#10;Automatisk generert beskrivelse">
            <a:extLst>
              <a:ext uri="{FF2B5EF4-FFF2-40B4-BE49-F238E27FC236}">
                <a16:creationId xmlns:a16="http://schemas.microsoft.com/office/drawing/2014/main" id="{903394AE-1A51-4585-80B8-A8689B6607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62" y="419613"/>
            <a:ext cx="6018773" cy="6018773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9493C254-8FBE-4A92-B471-E306566BB0BA}"/>
              </a:ext>
            </a:extLst>
          </p:cNvPr>
          <p:cNvSpPr txBox="1"/>
          <p:nvPr/>
        </p:nvSpPr>
        <p:spPr>
          <a:xfrm>
            <a:off x="7422204" y="4260716"/>
            <a:ext cx="449417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i="0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Leadership practice as interaction in primary care emergency team training</a:t>
            </a:r>
          </a:p>
          <a:p>
            <a:pPr algn="l"/>
            <a:endParaRPr lang="en-US" b="1" i="0" dirty="0">
              <a:solidFill>
                <a:srgbClr val="555555"/>
              </a:solidFill>
              <a:effectLst/>
              <a:latin typeface="arial" panose="020B0604020202020204" pitchFamily="34" charset="0"/>
            </a:endParaRPr>
          </a:p>
          <a:p>
            <a:r>
              <a:rPr lang="nb-NO" dirty="0">
                <a:hlinkClick r:id="rId3"/>
              </a:rPr>
              <a:t>https://journals.sagepub.com/doi/abs/10.1177/1476750314566660</a:t>
            </a:r>
            <a:endParaRPr lang="nb-NO" dirty="0"/>
          </a:p>
          <a:p>
            <a:endParaRPr lang="nb-NO" dirty="0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4FFF923C-181F-465A-A029-F6B4314CF11E}"/>
              </a:ext>
            </a:extLst>
          </p:cNvPr>
          <p:cNvSpPr txBox="1"/>
          <p:nvPr/>
        </p:nvSpPr>
        <p:spPr>
          <a:xfrm>
            <a:off x="7665396" y="519792"/>
            <a:ext cx="39980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Teamleder har oversikt og innsikt</a:t>
            </a:r>
          </a:p>
          <a:p>
            <a:r>
              <a:rPr lang="nb-NO" dirty="0"/>
              <a:t> – et skritt til siden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5A2FFEE2-6EB9-4FF6-B779-ED61135A1CCD}"/>
              </a:ext>
            </a:extLst>
          </p:cNvPr>
          <p:cNvSpPr txBox="1"/>
          <p:nvPr/>
        </p:nvSpPr>
        <p:spPr>
          <a:xfrm>
            <a:off x="7665396" y="1756402"/>
            <a:ext cx="4153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Ledelse er utpekt og også fordelt, avhengig av kompetanse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A814CDD2-DE99-4621-B395-FCFC34EEACF4}"/>
              </a:ext>
            </a:extLst>
          </p:cNvPr>
          <p:cNvSpPr txBox="1"/>
          <p:nvPr/>
        </p:nvSpPr>
        <p:spPr>
          <a:xfrm>
            <a:off x="7665396" y="2831305"/>
            <a:ext cx="3414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Dypt funderte normer/regler styrer også</a:t>
            </a:r>
          </a:p>
        </p:txBody>
      </p:sp>
    </p:spTree>
    <p:extLst>
      <p:ext uri="{BB962C8B-B14F-4D97-AF65-F5344CB8AC3E}">
        <p14:creationId xmlns:p14="http://schemas.microsoft.com/office/powerpoint/2010/main" val="1996458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DB89D99-0317-46CD-9A8A-FEA88C62A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980906" cy="1325563"/>
          </a:xfrm>
        </p:spPr>
        <p:txBody>
          <a:bodyPr/>
          <a:lstStyle/>
          <a:p>
            <a:r>
              <a:rPr lang="nb-NO" dirty="0"/>
              <a:t>Ledelse i komplekse (uoversiktlige) situasjoner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63CE2BA-9319-467C-8440-E9D564FBD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2013" y="1060314"/>
            <a:ext cx="10515600" cy="5554495"/>
          </a:xfrm>
        </p:spPr>
        <p:txBody>
          <a:bodyPr>
            <a:normAutofit fontScale="92500" lnSpcReduction="10000"/>
          </a:bodyPr>
          <a:lstStyle/>
          <a:p>
            <a:r>
              <a:rPr lang="nb-NO" dirty="0"/>
              <a:t>Tydelige </a:t>
            </a:r>
            <a:r>
              <a:rPr lang="nb-NO" b="1" dirty="0"/>
              <a:t>prinsipper</a:t>
            </a:r>
            <a:r>
              <a:rPr lang="nb-NO" dirty="0"/>
              <a:t> å navigere etter er viktig i uoversiktlige situasjoner. </a:t>
            </a:r>
          </a:p>
          <a:p>
            <a:pPr marL="0" indent="0">
              <a:buNone/>
            </a:pPr>
            <a:r>
              <a:rPr lang="nb-NO" dirty="0"/>
              <a:t>   Av beredskapsprinsippene er særlig </a:t>
            </a:r>
            <a:r>
              <a:rPr lang="nb-NO" b="1" dirty="0"/>
              <a:t>samvirke </a:t>
            </a:r>
            <a:r>
              <a:rPr lang="nb-NO" dirty="0"/>
              <a:t>viktig for ledelse. </a:t>
            </a:r>
          </a:p>
          <a:p>
            <a:pPr marL="0" indent="0">
              <a:buNone/>
            </a:pPr>
            <a:endParaRPr lang="nb-NO" dirty="0"/>
          </a:p>
          <a:p>
            <a:r>
              <a:rPr lang="nb-NO" dirty="0"/>
              <a:t>Leder skaper </a:t>
            </a:r>
            <a:r>
              <a:rPr lang="nb-NO" b="1" dirty="0"/>
              <a:t>forutsigbarhet</a:t>
            </a:r>
            <a:r>
              <a:rPr lang="nb-NO" dirty="0"/>
              <a:t> der det er mulig (både </a:t>
            </a:r>
            <a:r>
              <a:rPr lang="nb-NO" dirty="0" err="1"/>
              <a:t>mht</a:t>
            </a:r>
            <a:r>
              <a:rPr lang="nb-NO" dirty="0"/>
              <a:t> struktur og kultur)</a:t>
            </a:r>
          </a:p>
          <a:p>
            <a:r>
              <a:rPr lang="nb-NO" sz="1900" dirty="0">
                <a:hlinkClick r:id="rId2"/>
              </a:rPr>
              <a:t>https://www.dagensmedisin.no/artikler/2020/05/11/i-krise-fremstar-forutsigbarhet-som-en-fest/</a:t>
            </a:r>
            <a:endParaRPr lang="nb-NO" sz="1900" dirty="0"/>
          </a:p>
          <a:p>
            <a:pPr marL="0" indent="0">
              <a:buNone/>
            </a:pPr>
            <a:endParaRPr lang="nb-NO" dirty="0"/>
          </a:p>
          <a:p>
            <a:r>
              <a:rPr lang="nb-NO" dirty="0"/>
              <a:t>Er lett </a:t>
            </a:r>
            <a:r>
              <a:rPr lang="nb-NO" b="1" dirty="0"/>
              <a:t>tilgjengelig/tilstede</a:t>
            </a:r>
            <a:r>
              <a:rPr lang="nb-NO" dirty="0"/>
              <a:t>, men viser </a:t>
            </a:r>
            <a:r>
              <a:rPr lang="nb-NO" b="1" dirty="0"/>
              <a:t>tillit</a:t>
            </a:r>
            <a:r>
              <a:rPr lang="nb-NO" dirty="0"/>
              <a:t> og delegerer til medarbeidere for å oppnå tilstrekkelig raske prosesser </a:t>
            </a:r>
          </a:p>
          <a:p>
            <a:pPr marL="0" indent="0">
              <a:buNone/>
            </a:pPr>
            <a:endParaRPr lang="nb-NO" dirty="0"/>
          </a:p>
          <a:p>
            <a:r>
              <a:rPr lang="nb-NO" dirty="0"/>
              <a:t>Gir konstruktiv </a:t>
            </a:r>
            <a:r>
              <a:rPr lang="nb-NO" b="1" dirty="0"/>
              <a:t>feedback, avklaringer og trygghet</a:t>
            </a:r>
          </a:p>
          <a:p>
            <a:pPr marL="0" indent="0">
              <a:buNone/>
            </a:pPr>
            <a:endParaRPr lang="nb-NO" b="1" dirty="0"/>
          </a:p>
          <a:p>
            <a:r>
              <a:rPr lang="nb-NO" dirty="0"/>
              <a:t>Klare budskap – </a:t>
            </a:r>
            <a:r>
              <a:rPr lang="nb-NO" b="1" dirty="0"/>
              <a:t>motiverende  og involverende </a:t>
            </a:r>
            <a:r>
              <a:rPr lang="nb-NO" dirty="0"/>
              <a:t>kommunikasjon</a:t>
            </a:r>
          </a:p>
          <a:p>
            <a:r>
              <a:rPr lang="nb-NO" sz="1900" dirty="0">
                <a:hlinkClick r:id="rId3"/>
              </a:rPr>
              <a:t>https://www.dagensmedisin.no/artikler/2022/03/02/se-utfordre--og-omfavne-hverandre/</a:t>
            </a:r>
            <a:endParaRPr lang="nb-NO" sz="1900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74207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798E167D-3C97-4C72-A30C-EB8071D925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35"/>
          <a:stretch/>
        </p:blipFill>
        <p:spPr>
          <a:xfrm>
            <a:off x="92056" y="612843"/>
            <a:ext cx="6145030" cy="6245157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6537A1FB-F27D-4620-93E4-DE0F717FD90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7981" y="1381328"/>
            <a:ext cx="6274019" cy="33474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7234AC73-A98C-40AA-985F-5BA85DD262F6}"/>
              </a:ext>
            </a:extLst>
          </p:cNvPr>
          <p:cNvSpPr txBox="1"/>
          <p:nvPr/>
        </p:nvSpPr>
        <p:spPr>
          <a:xfrm>
            <a:off x="1400783" y="0"/>
            <a:ext cx="88035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b="1" dirty="0"/>
              <a:t>The </a:t>
            </a:r>
            <a:r>
              <a:rPr lang="nb-NO" sz="2800" b="1" dirty="0" err="1"/>
              <a:t>challenge</a:t>
            </a:r>
            <a:r>
              <a:rPr lang="nb-NO" sz="2800" b="1" dirty="0"/>
              <a:t> </a:t>
            </a:r>
            <a:r>
              <a:rPr lang="nb-NO" sz="2800" b="1" dirty="0" err="1"/>
              <a:t>of</a:t>
            </a:r>
            <a:r>
              <a:rPr lang="nb-NO" sz="2800" b="1" dirty="0"/>
              <a:t> </a:t>
            </a:r>
            <a:r>
              <a:rPr lang="nb-NO" sz="2800" b="1" dirty="0" err="1"/>
              <a:t>complexity</a:t>
            </a:r>
            <a:r>
              <a:rPr lang="nb-NO" sz="2800" b="1" dirty="0"/>
              <a:t> in </a:t>
            </a:r>
            <a:r>
              <a:rPr lang="nb-NO" sz="2800" b="1" dirty="0" err="1"/>
              <a:t>health</a:t>
            </a:r>
            <a:r>
              <a:rPr lang="nb-NO" sz="2800" b="1" dirty="0"/>
              <a:t> </a:t>
            </a:r>
            <a:r>
              <a:rPr lang="nb-NO" sz="2800" b="1" dirty="0" err="1"/>
              <a:t>care</a:t>
            </a:r>
            <a:r>
              <a:rPr lang="nb-NO" sz="2800" b="1" dirty="0"/>
              <a:t>   - BMJ 2001</a:t>
            </a:r>
          </a:p>
        </p:txBody>
      </p:sp>
    </p:spTree>
    <p:extLst>
      <p:ext uri="{BB962C8B-B14F-4D97-AF65-F5344CB8AC3E}">
        <p14:creationId xmlns:p14="http://schemas.microsoft.com/office/powerpoint/2010/main" val="39559805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1FA5345F-6DC6-42EC-A0E4-0EF512DAB1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3703"/>
            <a:ext cx="12192000" cy="4750594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43FA8791-FC3C-48BD-8300-A16DF7AB0C65}"/>
              </a:ext>
            </a:extLst>
          </p:cNvPr>
          <p:cNvSpPr txBox="1"/>
          <p:nvPr/>
        </p:nvSpPr>
        <p:spPr>
          <a:xfrm>
            <a:off x="1890407" y="6170049"/>
            <a:ext cx="85960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dirty="0">
                <a:hlinkClick r:id="rId3"/>
              </a:rPr>
              <a:t>https://commons.wikimedia.org/wiki/File:Cynefin_framework_by_Edwin_Stoop.jpg</a:t>
            </a:r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979069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28D79D94-DC5C-4B82-A902-B6AD9DE744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17" r="22834"/>
          <a:stretch/>
        </p:blipFill>
        <p:spPr>
          <a:xfrm>
            <a:off x="723851" y="142240"/>
            <a:ext cx="10302097" cy="671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4800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E7517774-96A4-454D-A0C1-8C6F8C8540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888" b="51739"/>
          <a:stretch/>
        </p:blipFill>
        <p:spPr>
          <a:xfrm>
            <a:off x="0" y="933413"/>
            <a:ext cx="12169003" cy="3943387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F8D8995D-5BD3-4458-A8BC-297FD9B34262}"/>
              </a:ext>
            </a:extLst>
          </p:cNvPr>
          <p:cNvSpPr txBox="1"/>
          <p:nvPr/>
        </p:nvSpPr>
        <p:spPr>
          <a:xfrm>
            <a:off x="2110902" y="233464"/>
            <a:ext cx="3443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Pandemi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D6585054-5290-4341-9714-8155DB33ECE0}"/>
              </a:ext>
            </a:extLst>
          </p:cNvPr>
          <p:cNvSpPr txBox="1"/>
          <p:nvPr/>
        </p:nvSpPr>
        <p:spPr>
          <a:xfrm>
            <a:off x="7662153" y="233464"/>
            <a:ext cx="3443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 En rolig dag på legevakta</a:t>
            </a:r>
          </a:p>
        </p:txBody>
      </p:sp>
    </p:spTree>
    <p:extLst>
      <p:ext uri="{BB962C8B-B14F-4D97-AF65-F5344CB8AC3E}">
        <p14:creationId xmlns:p14="http://schemas.microsoft.com/office/powerpoint/2010/main" val="21054204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537F00F-59DC-45C2-A6F2-77EA8B0172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08562"/>
            <a:ext cx="11353800" cy="6040875"/>
          </a:xfrm>
        </p:spPr>
        <p:txBody>
          <a:bodyPr>
            <a:normAutofit/>
          </a:bodyPr>
          <a:lstStyle/>
          <a:p>
            <a:endParaRPr lang="nb-NO" sz="2400" dirty="0"/>
          </a:p>
          <a:p>
            <a:r>
              <a:rPr lang="nb-NO" sz="2400" dirty="0" err="1"/>
              <a:t>Emergens</a:t>
            </a:r>
            <a:r>
              <a:rPr lang="nb-NO" sz="2400" dirty="0"/>
              <a:t> – hva vokser frem? Hva bør støttes og styrkes, hva bør bremses eller stoppes?</a:t>
            </a:r>
          </a:p>
          <a:p>
            <a:r>
              <a:rPr lang="nb-NO" sz="2400" dirty="0"/>
              <a:t>Ledelse tett på (feedback og </a:t>
            </a:r>
            <a:r>
              <a:rPr lang="nb-NO" sz="2400" dirty="0" err="1"/>
              <a:t>feed</a:t>
            </a:r>
            <a:r>
              <a:rPr lang="nb-NO" sz="2400" dirty="0"/>
              <a:t> forward)</a:t>
            </a:r>
          </a:p>
          <a:p>
            <a:r>
              <a:rPr lang="nb-NO" sz="2400" dirty="0"/>
              <a:t>Prinsipper blir viktige holdepunkter i uoversiktlige situasjoner</a:t>
            </a:r>
          </a:p>
          <a:p>
            <a:r>
              <a:rPr lang="nb-NO" sz="2400" dirty="0"/>
              <a:t>Det lille speiler det større - det nasjonale speiler det lokale</a:t>
            </a:r>
          </a:p>
          <a:p>
            <a:pPr marL="0" indent="0">
              <a:buNone/>
            </a:pPr>
            <a:endParaRPr lang="nb-NO" sz="2400" dirty="0"/>
          </a:p>
          <a:p>
            <a:r>
              <a:rPr lang="nb-NO" sz="2400" dirty="0"/>
              <a:t>Kompetente generalister synes særlig egnet til å håndtere komplekse situasjoner</a:t>
            </a:r>
          </a:p>
          <a:p>
            <a:r>
              <a:rPr lang="nb-NO" sz="2400" dirty="0"/>
              <a:t>Tenk i nettverk</a:t>
            </a:r>
          </a:p>
          <a:p>
            <a:pPr marL="457200" lvl="1" indent="0">
              <a:buNone/>
            </a:pPr>
            <a:r>
              <a:rPr lang="nb-NO" dirty="0"/>
              <a:t>Samspill i alle retninger – påvirker hverandre bevisst og ubevisst</a:t>
            </a:r>
          </a:p>
          <a:p>
            <a:pPr marL="457200" lvl="1" indent="0">
              <a:buNone/>
            </a:pPr>
            <a:r>
              <a:rPr lang="nb-NO" dirty="0"/>
              <a:t>Fleksibilitet og tilpasning – muligheter til utvikling</a:t>
            </a:r>
          </a:p>
          <a:p>
            <a:pPr marL="457200" lvl="1" indent="0">
              <a:buNone/>
            </a:pPr>
            <a:r>
              <a:rPr lang="nb-NO" dirty="0"/>
              <a:t>Relasjonelle ferdigheter – det vi bare får til sammen </a:t>
            </a:r>
          </a:p>
          <a:p>
            <a:pPr marL="457200" lvl="1" indent="0">
              <a:buNone/>
            </a:pPr>
            <a:r>
              <a:rPr lang="nb-NO" dirty="0"/>
              <a:t>Hvilke dype strukturer har vi felles – hva gir mot og motiverer, gir kreativitet, gir retning?</a:t>
            </a:r>
          </a:p>
          <a:p>
            <a:pPr marL="457200" lvl="1" indent="0">
              <a:buNone/>
            </a:pPr>
            <a:r>
              <a:rPr lang="nb-NO" dirty="0"/>
              <a:t>Hva tas videre i nettverket og hva spres ikke?</a:t>
            </a:r>
          </a:p>
          <a:p>
            <a:pPr marL="0" indent="0">
              <a:buNone/>
            </a:pPr>
            <a:endParaRPr lang="nb-NO" sz="2400" b="1" dirty="0"/>
          </a:p>
          <a:p>
            <a:endParaRPr lang="nb-NO" sz="2400" b="1" dirty="0"/>
          </a:p>
          <a:p>
            <a:endParaRPr lang="nb-NO" sz="3200" b="1" dirty="0"/>
          </a:p>
          <a:p>
            <a:endParaRPr lang="nb-NO" sz="3600" b="1" dirty="0"/>
          </a:p>
          <a:p>
            <a:endParaRPr lang="nb-NO" dirty="0"/>
          </a:p>
          <a:p>
            <a:endParaRPr lang="nb-NO" dirty="0"/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AE7245A3-86C7-44FC-9B52-12218515FA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6603" y="5560245"/>
            <a:ext cx="2647770" cy="1297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301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0EB607B-A89F-4FD1-958D-B00A96527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MÅL: </a:t>
            </a:r>
            <a:r>
              <a:rPr lang="nb-NO" sz="3600" dirty="0"/>
              <a:t>bedre forståelse for kriseledelse – relatert til 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DAC5C78-8FA8-448B-9025-AA070444EB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0434" y="1755607"/>
            <a:ext cx="6085624" cy="4351338"/>
          </a:xfrm>
        </p:spPr>
        <p:txBody>
          <a:bodyPr/>
          <a:lstStyle/>
          <a:p>
            <a:r>
              <a:rPr lang="nb-NO" dirty="0"/>
              <a:t>det Konkrete </a:t>
            </a:r>
          </a:p>
          <a:p>
            <a:pPr marL="0" indent="0">
              <a:buNone/>
            </a:pPr>
            <a:endParaRPr lang="nb-NO" dirty="0"/>
          </a:p>
          <a:p>
            <a:r>
              <a:rPr lang="nb-NO" dirty="0"/>
              <a:t>det Komplekse og det Kompliserte</a:t>
            </a:r>
          </a:p>
          <a:p>
            <a:pPr marL="0" indent="0">
              <a:buNone/>
            </a:pPr>
            <a:endParaRPr lang="nb-NO" dirty="0"/>
          </a:p>
          <a:p>
            <a:r>
              <a:rPr lang="nb-NO" dirty="0"/>
              <a:t>Kunnskap</a:t>
            </a:r>
          </a:p>
          <a:p>
            <a:pPr marL="0" indent="0">
              <a:buNone/>
            </a:pPr>
            <a:endParaRPr lang="nb-NO" dirty="0"/>
          </a:p>
          <a:p>
            <a:r>
              <a:rPr lang="nb-NO" dirty="0"/>
              <a:t>Kommunikasjon</a:t>
            </a:r>
          </a:p>
          <a:p>
            <a:pPr marL="0" indent="0">
              <a:buNone/>
            </a:pPr>
            <a:r>
              <a:rPr lang="nb-NO" sz="2400" dirty="0"/>
              <a:t> – det mediet ledelse utøves gjennom</a:t>
            </a:r>
          </a:p>
          <a:p>
            <a:endParaRPr lang="nb-NO" dirty="0"/>
          </a:p>
          <a:p>
            <a:endParaRPr lang="nb-NO" dirty="0"/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2100411F-E87A-4460-9E71-9C892841EC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681" y="1755607"/>
            <a:ext cx="4599143" cy="400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174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9A2DA903-7D10-4DC3-B583-BE29C26494A4}"/>
              </a:ext>
            </a:extLst>
          </p:cNvPr>
          <p:cNvSpPr txBox="1"/>
          <p:nvPr/>
        </p:nvSpPr>
        <p:spPr>
          <a:xfrm>
            <a:off x="1216314" y="1889779"/>
            <a:ext cx="39101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/>
              <a:t>«Kunnskapsmodellen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C46AF90E-7D23-44B0-8963-C6552BDAAD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3837" y="121506"/>
            <a:ext cx="6129132" cy="6141103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9211A0F5-DC7B-4806-81D8-81D9D3839FE8}"/>
              </a:ext>
            </a:extLst>
          </p:cNvPr>
          <p:cNvSpPr txBox="1"/>
          <p:nvPr/>
        </p:nvSpPr>
        <p:spPr>
          <a:xfrm>
            <a:off x="7561152" y="6396335"/>
            <a:ext cx="29180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hlinkClick r:id="rId3"/>
              </a:rPr>
              <a:t>www.helsebiblioteket.no</a:t>
            </a:r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1043D2B4-D799-4141-A74A-E0FD2BED64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81" y="1066913"/>
            <a:ext cx="1617527" cy="1407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9935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85B616F-F515-46D4-A7D3-BE195B2B5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809" y="918733"/>
            <a:ext cx="9126166" cy="1325563"/>
          </a:xfrm>
        </p:spPr>
        <p:txBody>
          <a:bodyPr>
            <a:normAutofit/>
          </a:bodyPr>
          <a:lstStyle/>
          <a:p>
            <a:r>
              <a:rPr lang="nb-NO" sz="3200" b="1" dirty="0" err="1"/>
              <a:t>ommunikasjon</a:t>
            </a:r>
            <a:br>
              <a:rPr lang="nb-NO" sz="3200" b="1" dirty="0"/>
            </a:br>
            <a:endParaRPr lang="nb-NO" sz="3200" b="1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D44B3AE-2407-4324-92F6-4D587907FF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0379" y="2101174"/>
            <a:ext cx="10515600" cy="41439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800" b="1" dirty="0"/>
              <a:t>Tre hovedpoeng om kriseledelse fra Espen R Nakstad </a:t>
            </a:r>
            <a:r>
              <a:rPr lang="nb-NO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b-NO" dirty="0">
                <a:solidFill>
                  <a:schemeClr val="bg1">
                    <a:lumMod val="50000"/>
                  </a:schemeClr>
                </a:solidFill>
              </a:rPr>
              <a:t>(+</a:t>
            </a:r>
            <a:r>
              <a:rPr lang="nb-NO" sz="2800" dirty="0">
                <a:solidFill>
                  <a:schemeClr val="bg1">
                    <a:lumMod val="50000"/>
                  </a:schemeClr>
                </a:solidFill>
              </a:rPr>
              <a:t> Helen)</a:t>
            </a:r>
          </a:p>
          <a:p>
            <a:pPr marL="0" indent="0">
              <a:buNone/>
            </a:pPr>
            <a:endParaRPr lang="nb-NO" dirty="0"/>
          </a:p>
          <a:p>
            <a:r>
              <a:rPr lang="nb-NO" dirty="0"/>
              <a:t>God situasjonsforståelse </a:t>
            </a:r>
            <a:r>
              <a:rPr lang="nb-NO" dirty="0">
                <a:solidFill>
                  <a:schemeClr val="bg1">
                    <a:lumMod val="50000"/>
                  </a:schemeClr>
                </a:solidFill>
              </a:rPr>
              <a:t>som er kommunisert bredt</a:t>
            </a:r>
            <a:r>
              <a:rPr lang="nb-NO" dirty="0"/>
              <a:t>, </a:t>
            </a:r>
          </a:p>
          <a:p>
            <a:pPr marL="0" indent="0">
              <a:buNone/>
            </a:pPr>
            <a:endParaRPr lang="nb-NO" dirty="0"/>
          </a:p>
          <a:p>
            <a:r>
              <a:rPr lang="nb-NO" dirty="0"/>
              <a:t>Et tydelig </a:t>
            </a:r>
            <a:r>
              <a:rPr lang="nb-NO" dirty="0">
                <a:solidFill>
                  <a:schemeClr val="bg1">
                    <a:lumMod val="50000"/>
                  </a:schemeClr>
                </a:solidFill>
              </a:rPr>
              <a:t>godt kommunisert </a:t>
            </a:r>
            <a:r>
              <a:rPr lang="nb-NO" dirty="0" err="1"/>
              <a:t>målbilde</a:t>
            </a:r>
            <a:r>
              <a:rPr lang="nb-NO" dirty="0"/>
              <a:t> </a:t>
            </a:r>
          </a:p>
          <a:p>
            <a:pPr marL="0" indent="0">
              <a:buNone/>
            </a:pPr>
            <a:endParaRPr lang="nb-NO" dirty="0"/>
          </a:p>
          <a:p>
            <a:r>
              <a:rPr lang="nb-NO" dirty="0"/>
              <a:t>En organisasjon som kan justere kursen underveis ettersom situasjonen endrer seg. </a:t>
            </a:r>
          </a:p>
          <a:p>
            <a:pPr marL="0" indent="0">
              <a:buNone/>
            </a:pPr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0CED5480-99AA-41A5-B7C6-531D0C9734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104" y="282390"/>
            <a:ext cx="1615580" cy="140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6314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FF2B1442-F83C-4347-A8AA-4C22804744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27612272"/>
              </p:ext>
            </p:extLst>
          </p:nvPr>
        </p:nvGraphicFramePr>
        <p:xfrm>
          <a:off x="329659" y="1196502"/>
          <a:ext cx="7396480" cy="47667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kstSylinder 5">
            <a:extLst>
              <a:ext uri="{FF2B5EF4-FFF2-40B4-BE49-F238E27FC236}">
                <a16:creationId xmlns:a16="http://schemas.microsoft.com/office/drawing/2014/main" id="{07558642-2D3A-42C4-8ABA-3EEA45A4EDC0}"/>
              </a:ext>
            </a:extLst>
          </p:cNvPr>
          <p:cNvSpPr txBox="1"/>
          <p:nvPr/>
        </p:nvSpPr>
        <p:spPr>
          <a:xfrm>
            <a:off x="2239793" y="6138333"/>
            <a:ext cx="87719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dirty="0">
                <a:hlinkClick r:id="rId7"/>
              </a:rPr>
              <a:t>https://www.dagensmedisin.no/artikler/2020/10/15/a-lede-er-a-kommunisere/</a:t>
            </a:r>
            <a:endParaRPr lang="nb-NO" dirty="0"/>
          </a:p>
          <a:p>
            <a:endParaRPr lang="nb-NO" dirty="0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2DCFAB2C-D169-433F-9FDA-2B86A803A825}"/>
              </a:ext>
            </a:extLst>
          </p:cNvPr>
          <p:cNvSpPr txBox="1"/>
          <p:nvPr/>
        </p:nvSpPr>
        <p:spPr>
          <a:xfrm>
            <a:off x="3738880" y="202049"/>
            <a:ext cx="497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b="1" dirty="0"/>
              <a:t>Å lede er å kommunisere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EE5D88D8-0B47-4653-AA9B-581786F52A27}"/>
              </a:ext>
            </a:extLst>
          </p:cNvPr>
          <p:cNvSpPr txBox="1"/>
          <p:nvPr/>
        </p:nvSpPr>
        <p:spPr>
          <a:xfrm>
            <a:off x="7346759" y="2172800"/>
            <a:ext cx="45155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«Den som klarer </a:t>
            </a:r>
          </a:p>
          <a:p>
            <a:r>
              <a:rPr lang="nb-NO" dirty="0"/>
              <a:t>å lytte, forstå</a:t>
            </a:r>
          </a:p>
          <a:p>
            <a:r>
              <a:rPr lang="nb-NO" dirty="0"/>
              <a:t>og sette ord på det som bør eller faktisk skjer </a:t>
            </a:r>
          </a:p>
          <a:p>
            <a:r>
              <a:rPr lang="nb-NO" dirty="0"/>
              <a:t>og gjøre dette til en </a:t>
            </a:r>
            <a:r>
              <a:rPr lang="nb-NO" b="1" dirty="0"/>
              <a:t>selvfølgelighet</a:t>
            </a:r>
            <a:r>
              <a:rPr lang="nb-NO" dirty="0"/>
              <a:t>, </a:t>
            </a:r>
          </a:p>
          <a:p>
            <a:r>
              <a:rPr lang="nb-NO" dirty="0"/>
              <a:t>får gjerne en lederstemme.»</a:t>
            </a:r>
          </a:p>
        </p:txBody>
      </p:sp>
    </p:spTree>
    <p:extLst>
      <p:ext uri="{BB962C8B-B14F-4D97-AF65-F5344CB8AC3E}">
        <p14:creationId xmlns:p14="http://schemas.microsoft.com/office/powerpoint/2010/main" val="999664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>
            <a:extLst>
              <a:ext uri="{FF2B5EF4-FFF2-40B4-BE49-F238E27FC236}">
                <a16:creationId xmlns:a16="http://schemas.microsoft.com/office/drawing/2014/main" id="{4721D3EA-9FAD-4DEB-8698-FD2B5CC6278A}"/>
              </a:ext>
            </a:extLst>
          </p:cNvPr>
          <p:cNvSpPr txBox="1"/>
          <p:nvPr/>
        </p:nvSpPr>
        <p:spPr>
          <a:xfrm>
            <a:off x="4965430" y="787940"/>
            <a:ext cx="7106595" cy="4970834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 err="1"/>
              <a:t>Sjefsskapets</a:t>
            </a:r>
            <a:r>
              <a:rPr lang="en-US" sz="2800" b="1" dirty="0"/>
              <a:t> T-10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800" b="1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/>
              <a:t>Frode Dale, </a:t>
            </a:r>
            <a:r>
              <a:rPr lang="en-US" sz="2800" b="1" dirty="0" err="1"/>
              <a:t>Ledelsesrådgiver</a:t>
            </a:r>
            <a:r>
              <a:rPr lang="en-US" sz="2800" b="1" dirty="0"/>
              <a:t> og </a:t>
            </a:r>
            <a:r>
              <a:rPr lang="en-US" sz="2800" b="1" dirty="0" err="1"/>
              <a:t>krisementor</a:t>
            </a:r>
            <a:r>
              <a:rPr lang="en-US" sz="2800" b="1" dirty="0"/>
              <a:t>,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/>
              <a:t>Crisis Leadership Group</a:t>
            </a:r>
          </a:p>
          <a:p>
            <a:pPr marL="114300">
              <a:lnSpc>
                <a:spcPct val="90000"/>
              </a:lnSpc>
              <a:spcAft>
                <a:spcPts val="600"/>
              </a:spcAft>
            </a:pPr>
            <a:endParaRPr lang="en-US" sz="16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b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b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b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b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b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b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b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b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b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b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b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dirty="0">
                <a:hlinkClick r:id="rId2"/>
              </a:rPr>
              <a:t>https://www.ledernytt.no/kriseledelse-og-sjefsskap.6308392-311239.html</a:t>
            </a:r>
            <a:endParaRPr lang="en-US" sz="21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3B0A07B7-DF87-4C16-B139-18A215FB5E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548" r="8796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545B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Bilde 4">
            <a:extLst>
              <a:ext uri="{FF2B5EF4-FFF2-40B4-BE49-F238E27FC236}">
                <a16:creationId xmlns:a16="http://schemas.microsoft.com/office/drawing/2014/main" id="{4EF0D5F8-8344-49B7-ADEC-386E16B461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005" b="12250"/>
          <a:stretch/>
        </p:blipFill>
        <p:spPr>
          <a:xfrm>
            <a:off x="6022826" y="2231849"/>
            <a:ext cx="3891280" cy="2947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733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>
            <a:extLst>
              <a:ext uri="{FF2B5EF4-FFF2-40B4-BE49-F238E27FC236}">
                <a16:creationId xmlns:a16="http://schemas.microsoft.com/office/drawing/2014/main" id="{79DE0AF7-5174-496E-8F25-1795FC5D87A9}"/>
              </a:ext>
            </a:extLst>
          </p:cNvPr>
          <p:cNvSpPr txBox="1"/>
          <p:nvPr/>
        </p:nvSpPr>
        <p:spPr>
          <a:xfrm>
            <a:off x="5051951" y="2142141"/>
            <a:ext cx="3236880" cy="2339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>
              <a:lnSpc>
                <a:spcPct val="90000"/>
              </a:lnSpc>
              <a:spcAft>
                <a:spcPts val="600"/>
              </a:spcAft>
            </a:pPr>
            <a:r>
              <a:rPr lang="en-US" sz="2800" b="1" dirty="0"/>
              <a:t> 1. TILLIT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/>
              <a:t>  2. TYDELIGHET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b="1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/>
              <a:t>  3. TRANSPARENS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D1287504-2FD1-470A-99BC-B3E882A1B62F}"/>
              </a:ext>
            </a:extLst>
          </p:cNvPr>
          <p:cNvSpPr txBox="1"/>
          <p:nvPr/>
        </p:nvSpPr>
        <p:spPr>
          <a:xfrm>
            <a:off x="1383758" y="729974"/>
            <a:ext cx="93069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2400" b="1" dirty="0"/>
              <a:t>Sjefsskapets T-10 </a:t>
            </a:r>
          </a:p>
          <a:p>
            <a:r>
              <a:rPr lang="nb-NO" sz="2400" b="1" dirty="0"/>
              <a:t>Frode Dale, Ledelsesrådgiver og krisementor, </a:t>
            </a:r>
            <a:r>
              <a:rPr lang="nb-NO" sz="2400" b="1" dirty="0" err="1"/>
              <a:t>Crisis</a:t>
            </a:r>
            <a:r>
              <a:rPr lang="nb-NO" sz="2400" b="1" dirty="0"/>
              <a:t> </a:t>
            </a:r>
            <a:r>
              <a:rPr lang="nb-NO" sz="2400" b="1" dirty="0" err="1"/>
              <a:t>Leadership</a:t>
            </a:r>
            <a:r>
              <a:rPr lang="nb-NO" sz="2400" b="1" dirty="0"/>
              <a:t> Group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A88124DD-481B-4F74-8578-FF1BE9ACDE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00" y="1749360"/>
            <a:ext cx="3889585" cy="295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6860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>
            <a:extLst>
              <a:ext uri="{FF2B5EF4-FFF2-40B4-BE49-F238E27FC236}">
                <a16:creationId xmlns:a16="http://schemas.microsoft.com/office/drawing/2014/main" id="{4721D3EA-9FAD-4DEB-8698-FD2B5CC6278A}"/>
              </a:ext>
            </a:extLst>
          </p:cNvPr>
          <p:cNvSpPr txBox="1"/>
          <p:nvPr/>
        </p:nvSpPr>
        <p:spPr>
          <a:xfrm>
            <a:off x="692285" y="511270"/>
            <a:ext cx="10807430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2400" b="1" dirty="0"/>
              <a:t>Sjefsskapets T-10 </a:t>
            </a:r>
          </a:p>
          <a:p>
            <a:r>
              <a:rPr lang="nb-NO" sz="2400" b="1" dirty="0"/>
              <a:t>Frode Dale, Ledelsesrådgiver og krisementor, </a:t>
            </a:r>
            <a:r>
              <a:rPr lang="nb-NO" sz="2400" b="1" dirty="0" err="1"/>
              <a:t>Crisis</a:t>
            </a:r>
            <a:r>
              <a:rPr lang="nb-NO" sz="2400" b="1" dirty="0"/>
              <a:t> </a:t>
            </a:r>
            <a:r>
              <a:rPr lang="nb-NO" sz="2400" b="1" dirty="0" err="1"/>
              <a:t>Leadership</a:t>
            </a:r>
            <a:r>
              <a:rPr lang="nb-NO" sz="2400" b="1" dirty="0"/>
              <a:t> Group</a:t>
            </a:r>
          </a:p>
          <a:p>
            <a:endParaRPr lang="nb-NO" dirty="0"/>
          </a:p>
          <a:p>
            <a:pPr marL="342900" indent="-342900">
              <a:buAutoNum type="arabicPeriod"/>
            </a:pPr>
            <a:r>
              <a:rPr lang="nb-NO" b="1" dirty="0"/>
              <a:t>TILLIT: </a:t>
            </a:r>
            <a:r>
              <a:rPr lang="nb-NO" dirty="0"/>
              <a:t>alle ledere er avhengig av tillit i hverdagen. I kriser må tilliten være svært solid. Dersom folk skal stole på deg som leder, må du ha bygd denne solide tilliten i forkant. Uten tillit vil en kriseleder mangle grunnlaget for å kunne lede og utøve lederskap. </a:t>
            </a:r>
          </a:p>
          <a:p>
            <a:endParaRPr lang="nb-NO" dirty="0"/>
          </a:p>
          <a:p>
            <a:r>
              <a:rPr lang="nb-NO" b="1" dirty="0"/>
              <a:t>2. TYDELIGHET: </a:t>
            </a:r>
            <a:r>
              <a:rPr lang="nb-NO" dirty="0"/>
              <a:t>det verste medarbeidere vet om i hverdagen er, i henhold til ulike undersøkelser, utydelige ledere.</a:t>
            </a:r>
          </a:p>
          <a:p>
            <a:r>
              <a:rPr lang="nb-NO" dirty="0"/>
              <a:t>    I kriser vil det være et massivt krav om tydelighet. I hverdagen er utydelighet ofte et tegn på usikkerhet,</a:t>
            </a:r>
          </a:p>
          <a:p>
            <a:r>
              <a:rPr lang="nb-NO" dirty="0"/>
              <a:t>    beslutningsvegring og konfliktskyhet. Tydelighet handler selvsagt mye om kommunikasjonsform=evne.</a:t>
            </a:r>
          </a:p>
          <a:p>
            <a:endParaRPr lang="nb-NO" dirty="0"/>
          </a:p>
          <a:p>
            <a:r>
              <a:rPr lang="nb-NO" b="1" dirty="0"/>
              <a:t>3. TRANSPARENS: </a:t>
            </a:r>
            <a:r>
              <a:rPr lang="nb-NO" dirty="0"/>
              <a:t>i hverdagen holder mange ledere igjen informasjon av ulike årsaker. I kriser forventes fullstendig</a:t>
            </a:r>
          </a:p>
          <a:p>
            <a:r>
              <a:rPr lang="nb-NO" dirty="0"/>
              <a:t>    åpenhet og transparens. Å holde noe igjen, dekke over eller unnlate å fortelle alt vil bli katastrofalt dersom det</a:t>
            </a:r>
          </a:p>
          <a:p>
            <a:r>
              <a:rPr lang="nb-NO" dirty="0"/>
              <a:t>    oppdages. Og det vil det som oftest..</a:t>
            </a:r>
          </a:p>
          <a:p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585201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>
            <a:extLst>
              <a:ext uri="{FF2B5EF4-FFF2-40B4-BE49-F238E27FC236}">
                <a16:creationId xmlns:a16="http://schemas.microsoft.com/office/drawing/2014/main" id="{4F6B8AF9-497B-47DC-A492-7C6F62883A38}"/>
              </a:ext>
            </a:extLst>
          </p:cNvPr>
          <p:cNvSpPr txBox="1"/>
          <p:nvPr/>
        </p:nvSpPr>
        <p:spPr>
          <a:xfrm>
            <a:off x="4461538" y="1427570"/>
            <a:ext cx="4540222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nb-NO" b="1" dirty="0"/>
          </a:p>
          <a:p>
            <a:endParaRPr lang="nb-NO" sz="2400" b="1" dirty="0"/>
          </a:p>
          <a:p>
            <a:r>
              <a:rPr lang="nb-NO" sz="2800" b="1" dirty="0"/>
              <a:t>4. TILSTEDEVÆRELSE</a:t>
            </a:r>
          </a:p>
          <a:p>
            <a:endParaRPr lang="nb-NO" sz="2800" dirty="0"/>
          </a:p>
          <a:p>
            <a:r>
              <a:rPr lang="nb-NO" sz="2800" b="1" dirty="0"/>
              <a:t>5. TILPASNINGSDYKTIGHET</a:t>
            </a:r>
            <a:endParaRPr lang="nb-NO" sz="2800" dirty="0"/>
          </a:p>
          <a:p>
            <a:endParaRPr lang="nb-NO" sz="2800" b="1" dirty="0"/>
          </a:p>
          <a:p>
            <a:r>
              <a:rPr lang="nb-NO" sz="2800" b="1" dirty="0"/>
              <a:t>6. TEMPO</a:t>
            </a:r>
            <a:endParaRPr lang="nb-NO" sz="2800" dirty="0"/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CE623C57-AD6C-46F6-B125-18EEFD00BF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62" y="1608632"/>
            <a:ext cx="3889585" cy="2950720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82BE82A9-7C43-4592-9C85-E87CF423976B}"/>
              </a:ext>
            </a:extLst>
          </p:cNvPr>
          <p:cNvSpPr txBox="1"/>
          <p:nvPr/>
        </p:nvSpPr>
        <p:spPr>
          <a:xfrm>
            <a:off x="1515083" y="792963"/>
            <a:ext cx="62208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2800" b="1" dirty="0"/>
              <a:t>Sjefsskapets T-10  - Del 2 av 3</a:t>
            </a:r>
          </a:p>
        </p:txBody>
      </p:sp>
    </p:spTree>
    <p:extLst>
      <p:ext uri="{BB962C8B-B14F-4D97-AF65-F5344CB8AC3E}">
        <p14:creationId xmlns:p14="http://schemas.microsoft.com/office/powerpoint/2010/main" val="41297895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>
            <a:extLst>
              <a:ext uri="{FF2B5EF4-FFF2-40B4-BE49-F238E27FC236}">
                <a16:creationId xmlns:a16="http://schemas.microsoft.com/office/drawing/2014/main" id="{4F6B8AF9-497B-47DC-A492-7C6F62883A38}"/>
              </a:ext>
            </a:extLst>
          </p:cNvPr>
          <p:cNvSpPr txBox="1"/>
          <p:nvPr/>
        </p:nvSpPr>
        <p:spPr>
          <a:xfrm>
            <a:off x="885218" y="177890"/>
            <a:ext cx="10136220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nb-NO" b="1" dirty="0"/>
          </a:p>
          <a:p>
            <a:r>
              <a:rPr lang="nb-NO" sz="2400" b="1" dirty="0"/>
              <a:t>Sjefsskapets T-10  - Del 2 av 3</a:t>
            </a:r>
          </a:p>
          <a:p>
            <a:endParaRPr lang="nb-NO" b="1" dirty="0"/>
          </a:p>
          <a:p>
            <a:r>
              <a:rPr lang="nb-NO" b="1" dirty="0"/>
              <a:t>4. TILSTEDEVÆRELSE: </a:t>
            </a:r>
            <a:r>
              <a:rPr lang="nb-NO" dirty="0"/>
              <a:t>manglende mental tilstedeværelse er et problem i hverdagen. Ledere har alt for mange fokus samtidig og klarer ikke å være mentalt til stede i samtaler/situasjoner/prosesser/... Trente ledere vet at en ikke kan være tilgjengelig for «alt og alle» i kriser. Affektbevissthet, prosess- og sitasjonsbevissthet er sentrale stikkord her.</a:t>
            </a:r>
          </a:p>
          <a:p>
            <a:endParaRPr lang="nb-NO" dirty="0"/>
          </a:p>
          <a:p>
            <a:r>
              <a:rPr lang="nb-NO" b="1" dirty="0"/>
              <a:t>5. TILPASNINGSDYKTIGHET: </a:t>
            </a:r>
            <a:r>
              <a:rPr lang="nb-NO" dirty="0"/>
              <a:t>dette er et begrep som rommer mye. Kort fortalt handler det om perspektivbevegelighet og improvisasjon. Mange ledere sliter med å være tilpasningsdyktige i hverdagen. I kriser vil det i seg selv være en krise.</a:t>
            </a:r>
          </a:p>
          <a:p>
            <a:endParaRPr lang="nb-NO" b="1" dirty="0"/>
          </a:p>
          <a:p>
            <a:r>
              <a:rPr lang="nb-NO" b="1" dirty="0"/>
              <a:t>6. TEMPO: </a:t>
            </a:r>
            <a:r>
              <a:rPr lang="nb-NO" dirty="0"/>
              <a:t>i kriser vil «beslutningshastigheten» øke radikalt. Som i praksis betyr at en får mindre tid på å ta «velfunderte beslutninger». Der beslutningsgrunnlaget ofte ikke er godt nok. Derfor er det viktig med «</a:t>
            </a:r>
            <a:r>
              <a:rPr lang="nb-NO" dirty="0" err="1"/>
              <a:t>underveislæring</a:t>
            </a:r>
            <a:r>
              <a:rPr lang="nb-NO" dirty="0"/>
              <a:t>» og evne til kursendring. </a:t>
            </a:r>
          </a:p>
          <a:p>
            <a:r>
              <a:rPr lang="nb-NO" dirty="0"/>
              <a:t>En kan ikke utsette kritiske beslutninger fordi en ikke er sikker nok, men en må «overvåke» beslutningene og deres konsekvenser.</a:t>
            </a:r>
          </a:p>
        </p:txBody>
      </p:sp>
    </p:spTree>
    <p:extLst>
      <p:ext uri="{BB962C8B-B14F-4D97-AF65-F5344CB8AC3E}">
        <p14:creationId xmlns:p14="http://schemas.microsoft.com/office/powerpoint/2010/main" val="31781560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>
            <a:extLst>
              <a:ext uri="{FF2B5EF4-FFF2-40B4-BE49-F238E27FC236}">
                <a16:creationId xmlns:a16="http://schemas.microsoft.com/office/drawing/2014/main" id="{F0C455EE-4DFF-4219-B043-840A5A71DB8E}"/>
              </a:ext>
            </a:extLst>
          </p:cNvPr>
          <p:cNvSpPr txBox="1"/>
          <p:nvPr/>
        </p:nvSpPr>
        <p:spPr>
          <a:xfrm>
            <a:off x="4578416" y="1600319"/>
            <a:ext cx="7180634" cy="3385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nb-NO" dirty="0"/>
          </a:p>
          <a:p>
            <a:r>
              <a:rPr lang="nb-NO" sz="2800" b="1" dirty="0"/>
              <a:t>7. TÅLMODIGHET</a:t>
            </a:r>
          </a:p>
          <a:p>
            <a:endParaRPr lang="nb-NO" sz="2800" b="1" dirty="0"/>
          </a:p>
          <a:p>
            <a:r>
              <a:rPr lang="nb-NO" sz="2800" b="1" dirty="0"/>
              <a:t>8. TOLERANSE</a:t>
            </a:r>
          </a:p>
          <a:p>
            <a:endParaRPr lang="nb-NO" sz="2800" dirty="0"/>
          </a:p>
          <a:p>
            <a:r>
              <a:rPr lang="nb-NO" sz="2800" b="1" dirty="0"/>
              <a:t>9. TAKHØYDE</a:t>
            </a:r>
          </a:p>
          <a:p>
            <a:endParaRPr lang="nb-NO" sz="2800" dirty="0"/>
          </a:p>
          <a:p>
            <a:r>
              <a:rPr lang="nb-NO" sz="2800" b="1" dirty="0"/>
              <a:t>10. TEAMFOKUS</a:t>
            </a:r>
            <a:endParaRPr lang="nb-NO" sz="2800" dirty="0"/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C44E19F8-7467-4965-A82D-EEF8F6F986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684" y="1817730"/>
            <a:ext cx="3889585" cy="2950720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F0471628-C8FC-43AF-9517-164D67A8EABD}"/>
              </a:ext>
            </a:extLst>
          </p:cNvPr>
          <p:cNvSpPr txBox="1"/>
          <p:nvPr/>
        </p:nvSpPr>
        <p:spPr>
          <a:xfrm>
            <a:off x="1461581" y="724870"/>
            <a:ext cx="60943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2800" b="1" dirty="0"/>
              <a:t>Sjefsskapets T-10  - Del 3 av 3</a:t>
            </a:r>
          </a:p>
        </p:txBody>
      </p:sp>
    </p:spTree>
    <p:extLst>
      <p:ext uri="{BB962C8B-B14F-4D97-AF65-F5344CB8AC3E}">
        <p14:creationId xmlns:p14="http://schemas.microsoft.com/office/powerpoint/2010/main" val="13867035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>
            <a:extLst>
              <a:ext uri="{FF2B5EF4-FFF2-40B4-BE49-F238E27FC236}">
                <a16:creationId xmlns:a16="http://schemas.microsoft.com/office/drawing/2014/main" id="{F0C455EE-4DFF-4219-B043-840A5A71DB8E}"/>
              </a:ext>
            </a:extLst>
          </p:cNvPr>
          <p:cNvSpPr txBox="1"/>
          <p:nvPr/>
        </p:nvSpPr>
        <p:spPr>
          <a:xfrm>
            <a:off x="809017" y="289679"/>
            <a:ext cx="10573966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nb-NO" dirty="0"/>
          </a:p>
          <a:p>
            <a:r>
              <a:rPr lang="nb-NO" sz="2400" b="1" dirty="0"/>
              <a:t>Sjefsskapets T-10  - Del 3 av 3</a:t>
            </a:r>
          </a:p>
          <a:p>
            <a:endParaRPr lang="nb-NO" dirty="0"/>
          </a:p>
          <a:p>
            <a:r>
              <a:rPr lang="nb-NO" b="1" dirty="0"/>
              <a:t>7. TÅLMODIGHET: </a:t>
            </a:r>
            <a:r>
              <a:rPr lang="nb-NO" dirty="0"/>
              <a:t>selv om tempoet er høyt så må en også koble inn tålmodigheten. Så her må det balanseres. Tålmodighet handler om ro, ettertanke, refleksjon og evnen til å tvile uten å bli handlingslammet</a:t>
            </a:r>
          </a:p>
          <a:p>
            <a:endParaRPr lang="nb-NO" dirty="0"/>
          </a:p>
          <a:p>
            <a:r>
              <a:rPr lang="nb-NO" b="1" dirty="0"/>
              <a:t>8. TOLERANSE: </a:t>
            </a:r>
            <a:r>
              <a:rPr lang="nb-NO" dirty="0"/>
              <a:t>det å være tolerant for både </a:t>
            </a:r>
            <a:r>
              <a:rPr lang="nb-NO" dirty="0" err="1"/>
              <a:t>annerledeshet</a:t>
            </a:r>
            <a:r>
              <a:rPr lang="nb-NO" dirty="0"/>
              <a:t>, feil, usikkerhet, emosjoner, </a:t>
            </a:r>
            <a:r>
              <a:rPr lang="nb-NO" dirty="0" err="1"/>
              <a:t>osv</a:t>
            </a:r>
            <a:r>
              <a:rPr lang="nb-NO" dirty="0"/>
              <a:t> er svært viktig, Som kriseleder må en også «romme» alle disse x-faktorene som vil oppstå. Det å bli opplevd som en intolerant leder i og under kriser er selvsagt drepende for enhver leder. Og det vil i høyeste grad «sperre» for mange av de andre </a:t>
            </a:r>
            <a:r>
              <a:rPr lang="nb-NO" dirty="0" err="1"/>
              <a:t>T’ene</a:t>
            </a:r>
            <a:r>
              <a:rPr lang="nb-NO" dirty="0"/>
              <a:t>. Tvetydighets- og </a:t>
            </a:r>
            <a:r>
              <a:rPr lang="nb-NO" dirty="0" err="1"/>
              <a:t>projiseringstolerense</a:t>
            </a:r>
            <a:r>
              <a:rPr lang="nb-NO" dirty="0"/>
              <a:t> er to stikkord her.</a:t>
            </a:r>
          </a:p>
          <a:p>
            <a:endParaRPr lang="nb-NO" dirty="0"/>
          </a:p>
          <a:p>
            <a:r>
              <a:rPr lang="nb-NO" b="1" dirty="0"/>
              <a:t> 9. TAKHØYDE: </a:t>
            </a:r>
            <a:r>
              <a:rPr lang="nb-NO" dirty="0"/>
              <a:t>organisasjons- og kommunikasjonskulturen vil komme under press i kriser. Dersom det fra før ikke er rom for kritikk, annerledes-tenkning, tvil, motsetninger og feedback, så vil det kunne slå tilbake. Robuste relasjoner og uenighets-toleranse er to nøkkelfaktorer her.</a:t>
            </a:r>
          </a:p>
          <a:p>
            <a:endParaRPr lang="nb-NO" dirty="0"/>
          </a:p>
          <a:p>
            <a:r>
              <a:rPr lang="nb-NO" b="1" dirty="0"/>
              <a:t>10. TEAMFOKUS: </a:t>
            </a:r>
            <a:r>
              <a:rPr lang="nb-NO" dirty="0"/>
              <a:t>all forskning og erfaringer tilsier at kriseledere må evne å bruke sin egen ledergruppe og sine underliggende ledergrupper proaktivt. Det kalles ofte «distribuert ledelse». Den forutsetter at disse allerede er godt samkjørte/-trente og evner å gå fra samarbeid (hverdagen) til samhandling (kriser). </a:t>
            </a:r>
          </a:p>
        </p:txBody>
      </p:sp>
    </p:spTree>
    <p:extLst>
      <p:ext uri="{BB962C8B-B14F-4D97-AF65-F5344CB8AC3E}">
        <p14:creationId xmlns:p14="http://schemas.microsoft.com/office/powerpoint/2010/main" val="42845575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7963</TotalTime>
  <Words>1195</Words>
  <Application>Microsoft Office PowerPoint</Application>
  <PresentationFormat>Widescreen</PresentationFormat>
  <Paragraphs>165</Paragraphs>
  <Slides>22</Slides>
  <Notes>1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22</vt:i4>
      </vt:variant>
    </vt:vector>
  </HeadingPairs>
  <TitlesOfParts>
    <vt:vector size="27" baseType="lpstr">
      <vt:lpstr>Arial</vt:lpstr>
      <vt:lpstr>Arial</vt:lpstr>
      <vt:lpstr>Calibri</vt:lpstr>
      <vt:lpstr>Calibri Light</vt:lpstr>
      <vt:lpstr>Office-tema</vt:lpstr>
      <vt:lpstr>Ledelse i kriser  </vt:lpstr>
      <vt:lpstr>MÅL: bedre forståelse for kriseledelse – relatert til 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omplekse (uoversiktlige) situasjoner</vt:lpstr>
      <vt:lpstr>PowerPoint-presentasjon</vt:lpstr>
      <vt:lpstr>PowerPoint-presentasjon</vt:lpstr>
      <vt:lpstr>PowerPoint-presentasjon</vt:lpstr>
      <vt:lpstr>Ledelse i komplekse (uoversiktlige) situasjoner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ommunikasjon 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Helen Brandstorp</dc:creator>
  <cp:lastModifiedBy>Line Kamilla Heimstøl</cp:lastModifiedBy>
  <cp:revision>105</cp:revision>
  <dcterms:created xsi:type="dcterms:W3CDTF">2022-03-21T05:51:26Z</dcterms:created>
  <dcterms:modified xsi:type="dcterms:W3CDTF">2022-05-11T21:26:08Z</dcterms:modified>
</cp:coreProperties>
</file>