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B7CC-EE15-4D18-AA3E-01232B12AA6A}" type="datetimeFigureOut">
              <a:rPr lang="nn-NO" smtClean="0"/>
              <a:t>11.05.2022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396B6-B520-4C76-AFF1-72DD4C01514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89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204839C-651E-4669-A321-D05737F66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3672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771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122402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A3F24D-DD5A-4BBF-970B-80B97882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198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198" y="315913"/>
            <a:ext cx="5122402" cy="115751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3499" b="1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6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AEE3ECBB-F8CD-40EB-A9AF-746A02D44FB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761256" y="1589599"/>
            <a:ext cx="11112430" cy="463558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7C21D35-2682-4C37-9369-8B21B52A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753124"/>
            <a:ext cx="6858446" cy="48474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3499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007D98-D6C3-416B-B59C-76C771F9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0804" y="1012168"/>
            <a:ext cx="3472883" cy="152350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1100" u="sng"/>
            </a:lvl1pPr>
          </a:lstStyle>
          <a:p>
            <a:pPr lvl="0"/>
            <a:r>
              <a:rPr lang="nb-NO"/>
              <a:t>Kildelenke</a:t>
            </a:r>
          </a:p>
        </p:txBody>
      </p:sp>
    </p:spTree>
    <p:extLst>
      <p:ext uri="{BB962C8B-B14F-4D97-AF65-F5344CB8AC3E}">
        <p14:creationId xmlns:p14="http://schemas.microsoft.com/office/powerpoint/2010/main" val="388178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6" y="1917701"/>
            <a:ext cx="10663933" cy="442410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008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1CB094-CF4F-4C2D-A3C1-7B149E8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5386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004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896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03CEB276-EB34-4498-9E66-A492C61DF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5154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EDD7D93-B865-4328-BE9A-4189D149A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9B9FE2A-AEDB-461E-B39B-E9833F7DA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5154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0AE14427-350B-4070-A415-7AF5BF02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889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86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456832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065" y="1062133"/>
            <a:ext cx="4574679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0606E69-7426-4AEC-A703-78AC14701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4568327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A80E345F-BC10-4713-BFCF-78CDF2AB4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6066" y="188570"/>
            <a:ext cx="4574679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err="1"/>
              <a:t>Xxxxxx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52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39A6299-615A-48D3-98EC-67B10983A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601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832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927B833-3E66-4585-BF5E-140356A1C9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2782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4905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997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5616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0286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C58400E-AF45-4245-BCFF-BCD1AEE703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45650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29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16058"/>
            <a:ext cx="38031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198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23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4891530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3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1FE8DD5-BD94-4030-977C-25664764C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3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3803104" y="0"/>
            <a:ext cx="83888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154" y="964505"/>
            <a:ext cx="6865590" cy="55759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>
            <a:normAutofit/>
          </a:bodyPr>
          <a:lstStyle>
            <a:lvl1pPr>
              <a:defRPr sz="2799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4457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3551056" y="234030"/>
            <a:ext cx="8407599" cy="6390798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98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798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5154" y="2241763"/>
            <a:ext cx="6865590" cy="1692771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154" y="4526800"/>
            <a:ext cx="6865590" cy="346249"/>
          </a:xfrm>
        </p:spPr>
        <p:txBody>
          <a:bodyPr>
            <a:normAutofit/>
          </a:bodyPr>
          <a:lstStyle>
            <a:lvl1pPr marL="0" indent="0">
              <a:buNone/>
              <a:defRPr sz="2299" b="1">
                <a:solidFill>
                  <a:schemeClr val="bg1"/>
                </a:solidFill>
              </a:defRPr>
            </a:lvl1pPr>
            <a:lvl2pPr>
              <a:defRPr sz="2299" b="1">
                <a:solidFill>
                  <a:schemeClr val="bg1"/>
                </a:solidFill>
              </a:defRPr>
            </a:lvl2pPr>
            <a:lvl3pPr>
              <a:defRPr sz="2299" b="1">
                <a:solidFill>
                  <a:schemeClr val="bg1"/>
                </a:solidFill>
              </a:defRPr>
            </a:lvl3pPr>
            <a:lvl4pPr>
              <a:defRPr sz="2299" b="1">
                <a:solidFill>
                  <a:schemeClr val="bg1"/>
                </a:solidFill>
              </a:defRPr>
            </a:lvl4pPr>
            <a:lvl5pPr>
              <a:defRPr sz="22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2" y="959521"/>
            <a:ext cx="1091257" cy="854965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8313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5088940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7" y="1917700"/>
            <a:ext cx="5088940" cy="4424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59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60916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065" y="1784703"/>
            <a:ext cx="4569123" cy="2769989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9994"/>
            </a:lvl1pPr>
          </a:lstStyle>
          <a:p>
            <a:pPr lvl="0"/>
            <a:r>
              <a:rPr lang="nb-NO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622" y="4325910"/>
            <a:ext cx="4569123" cy="5262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3799"/>
            </a:lvl1pPr>
          </a:lstStyle>
          <a:p>
            <a:pPr lvl="0"/>
            <a:r>
              <a:rPr lang="nb-NO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463" y="3417759"/>
            <a:ext cx="4569123" cy="7478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6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Tekst lorem ipsum dolor sit amet</a:t>
            </a:r>
            <a:endParaRPr lang="nb-NO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63" y="2782454"/>
            <a:ext cx="4569123" cy="318475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TITTEL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40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2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207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6184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5D4FCC-4A79-42D6-A8FB-074E2B7C6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761256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9146183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3556232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6351207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3080" y="1827229"/>
            <a:ext cx="1512986" cy="152558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999" b="1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err="1"/>
              <a:t>Xxxx</a:t>
            </a:r>
            <a:endParaRPr lang="nb-NO"/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104" y="993502"/>
            <a:ext cx="4592936" cy="38770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99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41775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4BD63A2-7BDD-4EBA-9F7C-8027E8C4E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5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3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D12A881-84A9-464D-9A3A-A2F9569F7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5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0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2B97D7F-373C-4BDD-BB50-CA237C033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5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6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3D5E3AD-2738-4461-80EC-9A1AC486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5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8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07163C4-AA5B-4C71-8252-A6B3513C8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8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D57FE5F-2A23-405A-9915-B32C49D18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6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C50E5C6-90E4-4F2D-B751-1252296F0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8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8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B1F416-1A55-4A7C-A434-989F8668C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7" y="2802950"/>
            <a:ext cx="4734306" cy="8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2BF2E2-806D-4606-849E-690FAB5F7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8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5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ed nettsi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75B877F-AA1C-48A2-86EE-7F0E9A7BF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7" y="2410502"/>
            <a:ext cx="2231286" cy="1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5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>
                <a:solidFill>
                  <a:schemeClr val="bg1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608478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>
                <a:solidFill>
                  <a:schemeClr val="dk2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37320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250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F6F2CDB-ECA6-40A2-A892-1129CAA55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5DBE9A0-9928-444C-A3F3-A20B1AC4D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0"/>
            <a:ext cx="2565064" cy="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4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6801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0021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5749669-6931-4C6E-B152-F25A1F21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10663932" cy="11575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C510D1-D451-4A9F-8D9E-451907F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256" y="1917700"/>
            <a:ext cx="10663932" cy="44241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366B4-B3AC-46B9-9CB1-13C84BB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5914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85FB4B-C816-4D4C-8D18-CE3B83BED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256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928A03-7079-441D-9969-C152566B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572" y="6485065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44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0" r:id="rId4"/>
    <p:sldLayoutId id="2147483662" r:id="rId5"/>
    <p:sldLayoutId id="2147483663" r:id="rId6"/>
    <p:sldLayoutId id="2147483677" r:id="rId7"/>
    <p:sldLayoutId id="2147483678" r:id="rId8"/>
    <p:sldLayoutId id="2147483679" r:id="rId9"/>
    <p:sldLayoutId id="2147483680" r:id="rId10"/>
    <p:sldLayoutId id="2147483650" r:id="rId11"/>
    <p:sldLayoutId id="2147483652" r:id="rId12"/>
    <p:sldLayoutId id="2147483674" r:id="rId13"/>
    <p:sldLayoutId id="2147483694" r:id="rId14"/>
    <p:sldLayoutId id="2147483654" r:id="rId15"/>
    <p:sldLayoutId id="2147483675" r:id="rId16"/>
    <p:sldLayoutId id="2147483676" r:id="rId17"/>
    <p:sldLayoutId id="2147483691" r:id="rId18"/>
    <p:sldLayoutId id="2147483668" r:id="rId19"/>
    <p:sldLayoutId id="2147483695" r:id="rId20"/>
    <p:sldLayoutId id="2147483696" r:id="rId21"/>
    <p:sldLayoutId id="2147483697" r:id="rId22"/>
    <p:sldLayoutId id="2147483698" r:id="rId23"/>
    <p:sldLayoutId id="2147483669" r:id="rId24"/>
    <p:sldLayoutId id="2147483699" r:id="rId25"/>
    <p:sldLayoutId id="2147483670" r:id="rId26"/>
    <p:sldLayoutId id="2147483671" r:id="rId27"/>
    <p:sldLayoutId id="2147483672" r:id="rId28"/>
    <p:sldLayoutId id="2147483673" r:id="rId29"/>
    <p:sldLayoutId id="2147483681" r:id="rId30"/>
    <p:sldLayoutId id="2147483682" r:id="rId31"/>
    <p:sldLayoutId id="2147483683" r:id="rId32"/>
    <p:sldLayoutId id="2147483651" r:id="rId33"/>
    <p:sldLayoutId id="2147483667" r:id="rId34"/>
    <p:sldLayoutId id="2147483692" r:id="rId35"/>
    <p:sldLayoutId id="2147483693" r:id="rId36"/>
    <p:sldLayoutId id="2147483665" r:id="rId37"/>
    <p:sldLayoutId id="2147483666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55" r:id="rId46"/>
  </p:sldLayoutIdLst>
  <p:hf hdr="0" dt="0"/>
  <p:txStyles>
    <p:titleStyle>
      <a:lvl1pPr algn="l" defTabSz="914263" rtl="0" eaLnBrk="1" latinLnBrk="0" hangingPunct="1">
        <a:lnSpc>
          <a:spcPct val="100000"/>
        </a:lnSpc>
        <a:spcBef>
          <a:spcPts val="0"/>
        </a:spcBef>
        <a:buNone/>
        <a:defRPr sz="3499" b="1" kern="1200">
          <a:solidFill>
            <a:srgbClr val="202020"/>
          </a:solidFill>
          <a:latin typeface="+mj-lt"/>
          <a:ea typeface="+mj-ea"/>
          <a:cs typeface="+mj-cs"/>
        </a:defRPr>
      </a:lvl1pPr>
    </p:titleStyle>
    <p:bodyStyle>
      <a:lvl1pPr marL="179982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99" kern="1200">
          <a:solidFill>
            <a:srgbClr val="202020"/>
          </a:solidFill>
          <a:latin typeface="+mn-lt"/>
          <a:ea typeface="+mn-ea"/>
          <a:cs typeface="+mn-cs"/>
        </a:defRPr>
      </a:lvl1pPr>
      <a:lvl2pPr marL="359964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99" kern="1200">
          <a:solidFill>
            <a:srgbClr val="202020"/>
          </a:solidFill>
          <a:latin typeface="+mn-lt"/>
          <a:ea typeface="+mn-ea"/>
          <a:cs typeface="+mn-cs"/>
        </a:defRPr>
      </a:lvl2pPr>
      <a:lvl3pPr marL="539946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99" kern="1200">
          <a:solidFill>
            <a:srgbClr val="202020"/>
          </a:solidFill>
          <a:latin typeface="+mn-lt"/>
          <a:ea typeface="+mn-ea"/>
          <a:cs typeface="+mn-cs"/>
        </a:defRPr>
      </a:lvl3pPr>
      <a:lvl4pPr marL="719928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202020"/>
          </a:solidFill>
          <a:latin typeface="+mn-lt"/>
          <a:ea typeface="+mn-ea"/>
          <a:cs typeface="+mn-cs"/>
        </a:defRPr>
      </a:lvl4pPr>
      <a:lvl5pPr marL="899910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202020"/>
          </a:solidFill>
          <a:latin typeface="+mn-lt"/>
          <a:ea typeface="+mn-ea"/>
          <a:cs typeface="+mn-cs"/>
        </a:defRPr>
      </a:lvl5pPr>
      <a:lvl6pPr marL="2514223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9" userDrawn="1">
          <p15:clr>
            <a:srgbClr val="F26B43"/>
          </p15:clr>
        </p15:guide>
        <p15:guide id="2" pos="8635" userDrawn="1">
          <p15:clr>
            <a:srgbClr val="F26B43"/>
          </p15:clr>
        </p15:guide>
        <p15:guide id="3" pos="959" userDrawn="1">
          <p15:clr>
            <a:srgbClr val="F26B43"/>
          </p15:clr>
        </p15:guide>
        <p15:guide id="4" pos="2882" userDrawn="1">
          <p15:clr>
            <a:srgbClr val="F26B43"/>
          </p15:clr>
        </p15:guide>
        <p15:guide id="5" pos="6712" userDrawn="1">
          <p15:clr>
            <a:srgbClr val="F26B43"/>
          </p15:clr>
        </p15:guide>
        <p15:guide id="6" pos="5750" userDrawn="1">
          <p15:clr>
            <a:srgbClr val="F26B43"/>
          </p15:clr>
        </p15:guide>
        <p15:guide id="7" pos="4790" userDrawn="1">
          <p15:clr>
            <a:srgbClr val="F26B43"/>
          </p15:clr>
        </p15:guide>
        <p15:guide id="8" pos="3844" userDrawn="1">
          <p15:clr>
            <a:srgbClr val="F26B43"/>
          </p15:clr>
        </p15:guide>
        <p15:guide id="9" pos="1919" userDrawn="1">
          <p15:clr>
            <a:srgbClr val="F26B43"/>
          </p15:clr>
        </p15:guide>
        <p15:guide id="10" pos="9597" userDrawn="1">
          <p15:clr>
            <a:srgbClr val="F26B43"/>
          </p15:clr>
        </p15:guide>
        <p15:guide id="11" pos="10580" userDrawn="1">
          <p15:clr>
            <a:srgbClr val="F26B43"/>
          </p15:clr>
        </p15:guide>
        <p15:guide id="12" pos="11519" userDrawn="1">
          <p15:clr>
            <a:srgbClr val="F26B43"/>
          </p15:clr>
        </p15:guide>
        <p15:guide id="13" pos="12467" userDrawn="1">
          <p15:clr>
            <a:srgbClr val="F26B43"/>
          </p15:clr>
        </p15:guide>
        <p15:guide id="14" pos="13427" userDrawn="1">
          <p15:clr>
            <a:srgbClr val="F26B43"/>
          </p15:clr>
        </p15:guide>
        <p15:guide id="15" pos="14954" userDrawn="1">
          <p15:clr>
            <a:srgbClr val="F26B43"/>
          </p15:clr>
        </p15:guide>
        <p15:guide id="16" orient="horz" pos="8238" userDrawn="1">
          <p15:clr>
            <a:srgbClr val="F26B43"/>
          </p15:clr>
        </p15:guide>
        <p15:guide id="17" pos="399" userDrawn="1">
          <p15:clr>
            <a:srgbClr val="F26B43"/>
          </p15:clr>
        </p15:guide>
        <p15:guide id="18" pos="7672" userDrawn="1">
          <p15:clr>
            <a:srgbClr val="F26B43"/>
          </p15:clr>
        </p15:guide>
        <p15:guide id="19" pos="143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0209CF-1EB8-45C9-A52A-46CD1DEB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8" y="1740287"/>
            <a:ext cx="5334744" cy="1592697"/>
          </a:xfrm>
        </p:spPr>
        <p:txBody>
          <a:bodyPr>
            <a:normAutofit/>
          </a:bodyPr>
          <a:lstStyle/>
          <a:p>
            <a:r>
              <a:rPr lang="nb-NO" sz="2800"/>
              <a:t>Fast ansatte leger på legevakt</a:t>
            </a:r>
            <a:br>
              <a:rPr lang="nb-NO" sz="2800"/>
            </a:br>
            <a:br>
              <a:rPr lang="nb-NO" sz="2800"/>
            </a:br>
            <a:r>
              <a:rPr lang="nb-NO" sz="2800"/>
              <a:t> – hvilke krav stilles til kommunen?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13E26A-31CE-4F69-8B81-9090F7684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4286774"/>
            <a:ext cx="5330378" cy="385894"/>
          </a:xfrm>
        </p:spPr>
        <p:txBody>
          <a:bodyPr>
            <a:normAutofit/>
          </a:bodyPr>
          <a:lstStyle/>
          <a:p>
            <a:r>
              <a:rPr lang="nb-NO"/>
              <a:t>Lederkonferansen 2022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87E867-F009-417E-87A7-398A3B9CC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257" y="5248508"/>
            <a:ext cx="5330378" cy="215443"/>
          </a:xfrm>
        </p:spPr>
        <p:txBody>
          <a:bodyPr/>
          <a:lstStyle/>
          <a:p>
            <a:r>
              <a:rPr lang="nb-NO"/>
              <a:t>Karin Straume, fagdirektør</a:t>
            </a:r>
          </a:p>
        </p:txBody>
      </p:sp>
    </p:spTree>
    <p:extLst>
      <p:ext uri="{BB962C8B-B14F-4D97-AF65-F5344CB8AC3E}">
        <p14:creationId xmlns:p14="http://schemas.microsoft.com/office/powerpoint/2010/main" val="47414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B01A72-C6AC-4125-AEA9-8F5BBBEB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«Kompetanse-forskriften»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E03BF2-191F-4842-9D45-23E2AA2B5D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2483141"/>
            <a:ext cx="2791067" cy="4057360"/>
          </a:xfrm>
        </p:spPr>
        <p:txBody>
          <a:bodyPr>
            <a:normAutofit/>
          </a:bodyPr>
          <a:lstStyle/>
          <a:p>
            <a:r>
              <a:rPr lang="nb-NO" sz="2400"/>
              <a:t>Hvem kan ansettes?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DB7AF4-21D8-453B-8247-736C1C79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389" y="648081"/>
            <a:ext cx="7720296" cy="6096668"/>
          </a:xfrm>
        </p:spPr>
        <p:txBody>
          <a:bodyPr/>
          <a:lstStyle/>
          <a:p>
            <a:r>
              <a:rPr lang="nb-NO" b="1"/>
              <a:t>Formål:</a:t>
            </a:r>
          </a:p>
          <a:p>
            <a:r>
              <a:rPr lang="nb-NO" sz="1800"/>
              <a:t>«heve kvaliteten i den kommunale helse- og omsorgstjenesten»</a:t>
            </a:r>
          </a:p>
          <a:p>
            <a:endParaRPr lang="nb-NO"/>
          </a:p>
          <a:p>
            <a:endParaRPr lang="nb-NO"/>
          </a:p>
          <a:p>
            <a:r>
              <a:rPr lang="nb-NO" b="1"/>
              <a:t>Krav: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Spesialist i allmennmedisin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Under spesialisering i allmennmedisin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(‘Gammel’ EØS-lege)</a:t>
            </a:r>
          </a:p>
          <a:p>
            <a:endParaRPr lang="nb-NO"/>
          </a:p>
          <a:p>
            <a:endParaRPr lang="nb-NO"/>
          </a:p>
          <a:p>
            <a:r>
              <a:rPr lang="nb-NO" b="1"/>
              <a:t>Unntak: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Vikariat under 1 år (</a:t>
            </a:r>
            <a:r>
              <a:rPr lang="nb-NO">
                <a:solidFill>
                  <a:srgbClr val="00B050"/>
                </a:solidFill>
              </a:rPr>
              <a:t>forlenget under pandemien</a:t>
            </a:r>
            <a:r>
              <a:rPr lang="nb-NO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Utenom ordinært arbeid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Annen spesialistutdanning og jobber utenfor allmennmedisin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2000" b="1">
                <a:solidFill>
                  <a:schemeClr val="accent2"/>
                </a:solidFill>
              </a:rPr>
              <a:t>Ønsker at alle skal få spesialistutdanning i allmennmedisin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42C2FC8-E235-4932-AB37-BC31387B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" y="3619893"/>
            <a:ext cx="3659831" cy="21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DEA77D-011E-410F-AE41-1F6C246E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Akuttmedisin-forskriften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1392F8-180B-4238-990E-7CFA0A2297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2592197"/>
            <a:ext cx="2791067" cy="3948303"/>
          </a:xfrm>
        </p:spPr>
        <p:txBody>
          <a:bodyPr>
            <a:normAutofit/>
          </a:bodyPr>
          <a:lstStyle/>
          <a:p>
            <a:r>
              <a:rPr lang="nb-NO" sz="2400"/>
              <a:t>Kompetansekrav til lege i kommunal legevakt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56A212E-46F9-437C-A01B-CEC664D0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389" y="648081"/>
            <a:ext cx="7720296" cy="5970833"/>
          </a:xfrm>
        </p:spPr>
        <p:txBody>
          <a:bodyPr>
            <a:normAutofit fontScale="92500" lnSpcReduction="10000"/>
          </a:bodyPr>
          <a:lstStyle/>
          <a:p>
            <a:r>
              <a:rPr lang="nb-NO" b="1"/>
              <a:t>Formål:</a:t>
            </a:r>
          </a:p>
          <a:p>
            <a:r>
              <a:rPr lang="nb-NO"/>
              <a:t>«…</a:t>
            </a:r>
            <a:r>
              <a:rPr lang="nb-NO" sz="2000" b="1">
                <a:solidFill>
                  <a:schemeClr val="accent2"/>
                </a:solidFill>
              </a:rPr>
              <a:t>forsvarlige</a:t>
            </a:r>
            <a:r>
              <a:rPr lang="nb-NO"/>
              <a:t> </a:t>
            </a:r>
            <a:r>
              <a:rPr lang="nb-NO" sz="1800"/>
              <a:t>og koordinerte akuttmedisinske tjenester utenfor sykehus</a:t>
            </a:r>
            <a:r>
              <a:rPr lang="nb-NO" sz="1600"/>
              <a:t>….»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Spesialist i allmennmedisin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30 </a:t>
            </a:r>
            <a:r>
              <a:rPr lang="nb-NO" err="1"/>
              <a:t>mnd</a:t>
            </a:r>
            <a:r>
              <a:rPr lang="nb-NO"/>
              <a:t> klinisk tjeneste. Som ledd i dette 40 legevakter, eller ha arbeidet ett år som allmennlege i den kommunale helse- og omsorgstjenesten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(«gammel» EØS-lege + 40 legevakter)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Konvertert spesialitet i allmennmedisin utenfor EØS + 40 legevakter/ett år i kommunale helse- og omsorgstjeneste</a:t>
            </a:r>
          </a:p>
          <a:p>
            <a:endParaRPr lang="nb-NO"/>
          </a:p>
          <a:p>
            <a:r>
              <a:rPr lang="nb-NO"/>
              <a:t>+ kurs i akuttmedisin og </a:t>
            </a:r>
            <a:r>
              <a:rPr lang="nb-NO" err="1"/>
              <a:t>volds-og</a:t>
            </a:r>
            <a:r>
              <a:rPr lang="nb-NO"/>
              <a:t> overgrepshåndtering</a:t>
            </a:r>
          </a:p>
          <a:p>
            <a:endParaRPr lang="nb-NO"/>
          </a:p>
          <a:p>
            <a:r>
              <a:rPr lang="nb-NO"/>
              <a:t>Bakvakt for alle som ikke oppfyller kravene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>
                <a:solidFill>
                  <a:srgbClr val="00B050"/>
                </a:solidFill>
              </a:rPr>
              <a:t>Unntak under pandemien</a:t>
            </a:r>
          </a:p>
          <a:p>
            <a:endParaRPr lang="nb-NO">
              <a:solidFill>
                <a:srgbClr val="00B050"/>
              </a:solidFill>
            </a:endParaRPr>
          </a:p>
          <a:p>
            <a:r>
              <a:rPr lang="nb-NO" sz="2000" b="1">
                <a:solidFill>
                  <a:schemeClr val="accent2"/>
                </a:solidFill>
              </a:rPr>
              <a:t>Ønsker at alle skal få spesialistutdanning i allmennmedisin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B0576A6-7581-470F-9773-A6A03815E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" y="4158932"/>
            <a:ext cx="3673199" cy="19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E25FA5-B8E5-4181-9917-39A66733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Ny spesialist-utdanning i allmennmedisin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A7FC94-11BF-4632-8179-2915F16F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b="1"/>
              <a:t>Kompetansebasert: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88 kliniske læringsmål i allmennmedisin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24 felles kompetansemål</a:t>
            </a:r>
          </a:p>
          <a:p>
            <a:endParaRPr lang="nb-NO"/>
          </a:p>
          <a:p>
            <a:r>
              <a:rPr lang="nb-NO" b="1"/>
              <a:t>Arbeidsgiver større ansvar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Kommunen må registrere seg som utdanningsvirksomhet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Legevakten må være en beskrevet læringsarena i utdanningsplanen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Godkjenne oppnådde læringsmål (etter råd fra veileder, </a:t>
            </a:r>
            <a:r>
              <a:rPr lang="nb-NO" err="1"/>
              <a:t>supervisør</a:t>
            </a:r>
            <a:r>
              <a:rPr lang="nb-NO"/>
              <a:t> </a:t>
            </a:r>
            <a:r>
              <a:rPr lang="nb-NO" err="1"/>
              <a:t>o.a</a:t>
            </a:r>
            <a:r>
              <a:rPr lang="nb-NO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r>
              <a:rPr lang="nb-NO" b="1"/>
              <a:t>1,5 år LiS-1 (tidl. turnustjeneste), deretter: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Min. 4 års tjeneste i allmennmedisin, hvorav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2 år åpen, uselektert allmennpraksis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6-12 </a:t>
            </a:r>
            <a:r>
              <a:rPr lang="nb-NO" err="1"/>
              <a:t>mnd</a:t>
            </a:r>
            <a:r>
              <a:rPr lang="nb-NO"/>
              <a:t> institusjonstjeneste (med egne læringsmål)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</p:txBody>
      </p:sp>
      <p:pic>
        <p:nvPicPr>
          <p:cNvPr id="8" name="Grafikk 7" descr="Diplomrull kontur">
            <a:extLst>
              <a:ext uri="{FF2B5EF4-FFF2-40B4-BE49-F238E27FC236}">
                <a16:creationId xmlns:a16="http://schemas.microsoft.com/office/drawing/2014/main" id="{E2544F72-AA41-4B7C-A700-23CD6C68E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710" y="2811558"/>
            <a:ext cx="2678149" cy="26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6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>
            <a:extLst>
              <a:ext uri="{FF2B5EF4-FFF2-40B4-BE49-F238E27FC236}">
                <a16:creationId xmlns:a16="http://schemas.microsoft.com/office/drawing/2014/main" id="{B835607D-B013-4AC4-94A2-FA14A59AF460}"/>
              </a:ext>
            </a:extLst>
          </p:cNvPr>
          <p:cNvSpPr/>
          <p:nvPr/>
        </p:nvSpPr>
        <p:spPr>
          <a:xfrm>
            <a:off x="263192" y="3163895"/>
            <a:ext cx="3276000" cy="3277467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671F401-4FF4-4C10-9CC1-ED1FC2F6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Learning by </a:t>
            </a:r>
            <a:r>
              <a:rPr lang="nb-NO" err="1"/>
              <a:t>doing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D125EA5-ADBD-4DCA-B65C-FECD9E27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b="1">
                <a:solidFill>
                  <a:schemeClr val="accent2"/>
                </a:solidFill>
              </a:rPr>
              <a:t>Ønsker at alle skal få spesialistutdanning i allmennmedisin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Individuell utdanningsplan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Supervisjon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Veiledning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Gruppeveiledning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Anbefalte læringsaktiviteter (kurs mm)</a:t>
            </a:r>
          </a:p>
          <a:p>
            <a:endParaRPr lang="nb-NO"/>
          </a:p>
        </p:txBody>
      </p:sp>
      <p:pic>
        <p:nvPicPr>
          <p:cNvPr id="13" name="Grafikk 12" descr="Klasserom med heldekkende fyll">
            <a:extLst>
              <a:ext uri="{FF2B5EF4-FFF2-40B4-BE49-F238E27FC236}">
                <a16:creationId xmlns:a16="http://schemas.microsoft.com/office/drawing/2014/main" id="{47FA62B6-AE04-43D8-980F-F6D7B9FD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0" y="3014256"/>
            <a:ext cx="1216021" cy="1216021"/>
          </a:xfrm>
          <a:prstGeom prst="rect">
            <a:avLst/>
          </a:prstGeom>
        </p:spPr>
      </p:pic>
      <p:pic>
        <p:nvPicPr>
          <p:cNvPr id="17" name="Grafikk 16" descr="Utålmodig med heldekkende fyll">
            <a:extLst>
              <a:ext uri="{FF2B5EF4-FFF2-40B4-BE49-F238E27FC236}">
                <a16:creationId xmlns:a16="http://schemas.microsoft.com/office/drawing/2014/main" id="{7F540A3E-6F32-4438-A0C3-8D2DE02F4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2726" y="3014255"/>
            <a:ext cx="1216021" cy="1216021"/>
          </a:xfrm>
          <a:prstGeom prst="rect">
            <a:avLst/>
          </a:prstGeom>
        </p:spPr>
      </p:pic>
      <p:pic>
        <p:nvPicPr>
          <p:cNvPr id="19" name="Grafikk 18" descr="Stetoskop med heldekkende fyll">
            <a:extLst>
              <a:ext uri="{FF2B5EF4-FFF2-40B4-BE49-F238E27FC236}">
                <a16:creationId xmlns:a16="http://schemas.microsoft.com/office/drawing/2014/main" id="{EC027439-D919-4496-9CDF-F65652838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857" y="5224562"/>
            <a:ext cx="1216800" cy="1216800"/>
          </a:xfrm>
          <a:prstGeom prst="rect">
            <a:avLst/>
          </a:prstGeom>
        </p:spPr>
      </p:pic>
      <p:pic>
        <p:nvPicPr>
          <p:cNvPr id="20" name="Grafikk 19" descr="Lege hunn med heldekkende fyll">
            <a:extLst>
              <a:ext uri="{FF2B5EF4-FFF2-40B4-BE49-F238E27FC236}">
                <a16:creationId xmlns:a16="http://schemas.microsoft.com/office/drawing/2014/main" id="{531C30E1-22FA-4F25-A640-0846BA6B1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9657" y="4193112"/>
            <a:ext cx="1086107" cy="1086107"/>
          </a:xfrm>
          <a:prstGeom prst="rect">
            <a:avLst/>
          </a:prstGeom>
        </p:spPr>
      </p:pic>
      <p:pic>
        <p:nvPicPr>
          <p:cNvPr id="22" name="Grafikk 21" descr="Styrerom med heldekkende fyll">
            <a:extLst>
              <a:ext uri="{FF2B5EF4-FFF2-40B4-BE49-F238E27FC236}">
                <a16:creationId xmlns:a16="http://schemas.microsoft.com/office/drawing/2014/main" id="{C92580F7-A66D-4C78-A90C-E87F0B7A1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32726" y="5224562"/>
            <a:ext cx="12168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BBA2CD-A2EB-4158-8EDF-DD5A05E7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Introduksjons-stillinger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3D322F2-C39F-42C5-A711-3B951EA3F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Mulighet for fast ansatte, fulltids legevaktleger til å få 2 års åpen, uselektert allmennpraksis</a:t>
            </a:r>
          </a:p>
          <a:p>
            <a:endParaRPr lang="nb-NO"/>
          </a:p>
          <a:p>
            <a:r>
              <a:rPr lang="nb-NO"/>
              <a:t>Kan få refusjon for arbeid på legesenter uten egen liste (samtidig som listeinnehaver)</a:t>
            </a:r>
          </a:p>
          <a:p>
            <a:endParaRPr lang="nb-NO"/>
          </a:p>
          <a:p>
            <a:r>
              <a:rPr lang="nb-NO"/>
              <a:t>Søknad til Helsedirektoratet (</a:t>
            </a:r>
            <a:r>
              <a:rPr lang="nb-NO" b="1"/>
              <a:t>årets frist er passert</a:t>
            </a:r>
            <a:r>
              <a:rPr lang="nb-NO"/>
              <a:t>)</a:t>
            </a:r>
          </a:p>
        </p:txBody>
      </p:sp>
      <p:pic>
        <p:nvPicPr>
          <p:cNvPr id="1028" name="Picture 4" descr="Lege">
            <a:extLst>
              <a:ext uri="{FF2B5EF4-FFF2-40B4-BE49-F238E27FC236}">
                <a16:creationId xmlns:a16="http://schemas.microsoft.com/office/drawing/2014/main" id="{F99F4B63-C8F4-44AA-A322-13278120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89" y="3465602"/>
            <a:ext cx="5300220" cy="29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A2775F0-4D3F-49B2-A081-16DAF339AB92}"/>
              </a:ext>
            </a:extLst>
          </p:cNvPr>
          <p:cNvSpPr txBox="1"/>
          <p:nvPr/>
        </p:nvSpPr>
        <p:spPr>
          <a:xfrm>
            <a:off x="4077974" y="6446976"/>
            <a:ext cx="21130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i="1">
                <a:solidFill>
                  <a:schemeClr val="tx1">
                    <a:lumMod val="50000"/>
                    <a:lumOff val="50000"/>
                  </a:schemeClr>
                </a:solidFill>
              </a:rPr>
              <a:t>Illustrasjon: 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1105918068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ektoratet 2018">
  <a:themeElements>
    <a:clrScheme name="Office">
      <a:dk1>
        <a:sysClr val="windowText" lastClr="000000"/>
      </a:dk1>
      <a:lt1>
        <a:sysClr val="window" lastClr="FFFFFF"/>
      </a:lt1>
      <a:dk2>
        <a:srgbClr val="19516A"/>
      </a:dk2>
      <a:lt2>
        <a:srgbClr val="DEDEDE"/>
      </a:lt2>
      <a:accent1>
        <a:srgbClr val="19516A"/>
      </a:accent1>
      <a:accent2>
        <a:srgbClr val="2A80A6"/>
      </a:accent2>
      <a:accent3>
        <a:srgbClr val="76C499"/>
      </a:accent3>
      <a:accent4>
        <a:srgbClr val="3C6558"/>
      </a:accent4>
      <a:accent5>
        <a:srgbClr val="70486C"/>
      </a:accent5>
      <a:accent6>
        <a:srgbClr val="EE91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0202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F752D711-2B74-4132-9565-D864013AF431}" vid="{F2389528-2D85-4DBD-801F-58484D611BA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Hdir_PPT_EN_v2</Template>
  <TotalTime>1</TotalTime>
  <Words>324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Lato</vt:lpstr>
      <vt:lpstr>Helsedirektoratet 2018</vt:lpstr>
      <vt:lpstr>Fast ansatte leger på legevakt   – hvilke krav stilles til kommunen?</vt:lpstr>
      <vt:lpstr>«Kompetanse-forskriften»</vt:lpstr>
      <vt:lpstr>Akuttmedisin-forskriften</vt:lpstr>
      <vt:lpstr>Ny spesialist-utdanning i allmennmedisin</vt:lpstr>
      <vt:lpstr>Learning by doing</vt:lpstr>
      <vt:lpstr>Introduksjons-stillinger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ansatte leger på legevakt   – hvilke krav stilles til kommunen?</dc:title>
  <dc:creator>Karin Straume</dc:creator>
  <cp:lastModifiedBy>Line Kamilla Heimstøl</cp:lastModifiedBy>
  <cp:revision>2</cp:revision>
  <dcterms:created xsi:type="dcterms:W3CDTF">2022-05-09T06:41:38Z</dcterms:created>
  <dcterms:modified xsi:type="dcterms:W3CDTF">2022-05-11T17:01:33Z</dcterms:modified>
</cp:coreProperties>
</file>