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97" r:id="rId3"/>
    <p:sldId id="272" r:id="rId4"/>
    <p:sldId id="274" r:id="rId5"/>
    <p:sldId id="294" r:id="rId6"/>
    <p:sldId id="289" r:id="rId7"/>
    <p:sldId id="291" r:id="rId8"/>
    <p:sldId id="298" r:id="rId9"/>
    <p:sldId id="292" r:id="rId10"/>
    <p:sldId id="293" r:id="rId11"/>
    <p:sldId id="295" r:id="rId12"/>
    <p:sldId id="273" r:id="rId13"/>
    <p:sldId id="257" r:id="rId14"/>
    <p:sldId id="296" r:id="rId15"/>
    <p:sldId id="263" r:id="rId16"/>
    <p:sldId id="265" r:id="rId17"/>
    <p:sldId id="299" r:id="rId18"/>
    <p:sldId id="268" r:id="rId19"/>
    <p:sldId id="269" r:id="rId20"/>
    <p:sldId id="266" r:id="rId21"/>
    <p:sldId id="300" r:id="rId2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67"/>
    <p:restoredTop sz="94719"/>
  </p:normalViewPr>
  <p:slideViewPr>
    <p:cSldViewPr snapToGrid="0" snapToObjects="1">
      <p:cViewPr varScale="1">
        <p:scale>
          <a:sx n="82" d="100"/>
          <a:sy n="82" d="100"/>
        </p:scale>
        <p:origin x="39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1511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nb-NO" dirty="0"/>
              <a:t>40% tilsyn </a:t>
            </a:r>
            <a:r>
              <a:rPr lang="nb-NO" dirty="0" err="1"/>
              <a:t>sykjehjem</a:t>
            </a:r>
            <a:r>
              <a:rPr lang="nb-NO" dirty="0"/>
              <a:t>, Ved fravær eller ferier roterer de internt for å dekke opp for hverandre. 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nb-NO" dirty="0"/>
              <a:t>Pendler hjemmefra og til Lyngen.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32961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71779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6815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4673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2559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7999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2072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997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5504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9932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7088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lysbil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eks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ittel og teks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loverskrift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nholdsdeler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menligning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 tittel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t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nhold med tekst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e med tekst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52754"/>
            <a:ext cx="12192000" cy="6963508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 txBox="1"/>
          <p:nvPr/>
        </p:nvSpPr>
        <p:spPr>
          <a:xfrm>
            <a:off x="8652614" y="6242304"/>
            <a:ext cx="27469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Lederkonferansen 13.mai</a:t>
            </a:r>
            <a:endParaRPr dirty="0"/>
          </a:p>
        </p:txBody>
      </p:sp>
      <p:pic>
        <p:nvPicPr>
          <p:cNvPr id="86" name="Google Shape;86;p13" descr="Et bilde som inneholder tekst&#10;&#10;Automatisk generert beskrivelse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2020" y="223965"/>
            <a:ext cx="1587500" cy="66675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 txBox="1"/>
          <p:nvPr/>
        </p:nvSpPr>
        <p:spPr>
          <a:xfrm>
            <a:off x="5438899" y="5011095"/>
            <a:ext cx="596062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800" b="1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Martin Bruusgaard Harbitz</a:t>
            </a:r>
            <a:r>
              <a:rPr lang="nb-NO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– fastlege Lyngen kommune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subTitle" idx="1"/>
          </p:nvPr>
        </p:nvSpPr>
        <p:spPr>
          <a:xfrm>
            <a:off x="938784" y="1913763"/>
            <a:ext cx="10460736" cy="4328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1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sp>
        <p:nvSpPr>
          <p:cNvPr id="94" name="Google Shape;94;p14"/>
          <p:cNvSpPr txBox="1"/>
          <p:nvPr/>
        </p:nvSpPr>
        <p:spPr>
          <a:xfrm>
            <a:off x="8652614" y="6242304"/>
            <a:ext cx="2746906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Lederkonferansen 13.mai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20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Foto:Martin</a:t>
            </a:r>
            <a:r>
              <a:rPr lang="nb-NO" sz="1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Harbitz</a:t>
            </a:r>
            <a:endParaRPr sz="1100" dirty="0"/>
          </a:p>
        </p:txBody>
      </p:sp>
      <p:pic>
        <p:nvPicPr>
          <p:cNvPr id="95" name="Google Shape;95;p14" descr="Et bilde som inneholder tekst&#10;&#10;Automatisk generert beskrivelse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2020" y="223965"/>
            <a:ext cx="1587500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4E4A95F4-7350-7B9D-BF80-456F31E5B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93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ctrTitle"/>
          </p:nvPr>
        </p:nvSpPr>
        <p:spPr>
          <a:xfrm>
            <a:off x="938784" y="547434"/>
            <a:ext cx="10460736" cy="78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b-NO" dirty="0" err="1"/>
              <a:t>Distriktsmedisin</a:t>
            </a:r>
            <a:endParaRPr dirty="0"/>
          </a:p>
        </p:txBody>
      </p:sp>
      <p:sp>
        <p:nvSpPr>
          <p:cNvPr id="93" name="Google Shape;93;p14"/>
          <p:cNvSpPr txBox="1">
            <a:spLocks noGrp="1"/>
          </p:cNvSpPr>
          <p:nvPr>
            <p:ph type="subTitle" idx="1"/>
          </p:nvPr>
        </p:nvSpPr>
        <p:spPr>
          <a:xfrm>
            <a:off x="938784" y="1913763"/>
            <a:ext cx="10460736" cy="4328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1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pic>
        <p:nvPicPr>
          <p:cNvPr id="95" name="Google Shape;95;p14" descr="Et bilde som inneholder tekst&#10;&#10;Automatisk generert beskrivelse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2020" y="223965"/>
            <a:ext cx="1587500" cy="6667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0FDE2154-05AB-9B7A-46FC-2354212EACE2}"/>
              </a:ext>
            </a:extLst>
          </p:cNvPr>
          <p:cNvSpPr txBox="1"/>
          <p:nvPr/>
        </p:nvSpPr>
        <p:spPr>
          <a:xfrm>
            <a:off x="1496291" y="2226623"/>
            <a:ext cx="9832769" cy="401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B7D811F2-44A3-03D6-E11E-98FF6CEEE2E0}"/>
              </a:ext>
            </a:extLst>
          </p:cNvPr>
          <p:cNvSpPr txBox="1"/>
          <p:nvPr/>
        </p:nvSpPr>
        <p:spPr>
          <a:xfrm>
            <a:off x="807522" y="1727860"/>
            <a:ext cx="1040278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b="1" dirty="0"/>
              <a:t>Større avstander</a:t>
            </a:r>
          </a:p>
          <a:p>
            <a:r>
              <a:rPr lang="nb-NO" sz="1800" b="1" dirty="0"/>
              <a:t>Mer legevakt</a:t>
            </a:r>
          </a:p>
          <a:p>
            <a:r>
              <a:rPr lang="nb-NO" sz="1800" b="1" dirty="0"/>
              <a:t>Andre kompetansekrav</a:t>
            </a:r>
          </a:p>
          <a:p>
            <a:r>
              <a:rPr lang="nb-NO" sz="1800" b="1" dirty="0"/>
              <a:t>Flere </a:t>
            </a:r>
            <a:r>
              <a:rPr lang="nb-NO" sz="1800" b="1" dirty="0" err="1"/>
              <a:t>hjemmebeøsk</a:t>
            </a:r>
            <a:endParaRPr lang="nb-NO" sz="1800" b="1" dirty="0"/>
          </a:p>
          <a:p>
            <a:r>
              <a:rPr lang="nb-NO" sz="1800" b="1" dirty="0"/>
              <a:t>Mer alene</a:t>
            </a:r>
          </a:p>
          <a:p>
            <a:r>
              <a:rPr lang="nb-NO" sz="1800" b="1" dirty="0"/>
              <a:t>Flere klagesaker</a:t>
            </a:r>
          </a:p>
          <a:p>
            <a:r>
              <a:rPr lang="nb-NO" sz="1800" b="1" dirty="0"/>
              <a:t>Kortere gjennomsnittlige fastlegekontrakter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pPr marL="114300" indent="0">
              <a:buNone/>
            </a:pPr>
            <a:endParaRPr lang="nb-NO" dirty="0"/>
          </a:p>
          <a:p>
            <a:r>
              <a:rPr lang="nb-NO" sz="1100" dirty="0"/>
              <a:t>Baldwin LM, Hart LG, West PA, </a:t>
            </a:r>
            <a:r>
              <a:rPr lang="nb-NO" sz="1100" dirty="0" err="1"/>
              <a:t>Norris</a:t>
            </a:r>
            <a:r>
              <a:rPr lang="nb-NO" sz="1100" dirty="0"/>
              <a:t> TE, Gore E, </a:t>
            </a:r>
            <a:r>
              <a:rPr lang="nb-NO" sz="1100" dirty="0" err="1"/>
              <a:t>Schneeweiss</a:t>
            </a:r>
            <a:r>
              <a:rPr lang="nb-NO" sz="1100" dirty="0"/>
              <a:t> R. </a:t>
            </a:r>
            <a:r>
              <a:rPr lang="nb-NO" sz="1100" dirty="0" err="1"/>
              <a:t>Two</a:t>
            </a:r>
            <a:r>
              <a:rPr lang="nb-NO" sz="1100" dirty="0"/>
              <a:t> </a:t>
            </a:r>
            <a:r>
              <a:rPr lang="nb-NO" sz="1100" dirty="0" err="1"/>
              <a:t>decades</a:t>
            </a:r>
            <a:r>
              <a:rPr lang="nb-NO" sz="1100" dirty="0"/>
              <a:t> </a:t>
            </a:r>
            <a:r>
              <a:rPr lang="nb-NO" sz="1100" dirty="0" err="1"/>
              <a:t>of</a:t>
            </a:r>
            <a:r>
              <a:rPr lang="nb-NO" sz="1100" dirty="0"/>
              <a:t> </a:t>
            </a:r>
            <a:r>
              <a:rPr lang="nb-NO" sz="1100" dirty="0" err="1"/>
              <a:t>experience</a:t>
            </a:r>
            <a:r>
              <a:rPr lang="nb-NO" sz="1100" dirty="0"/>
              <a:t> in </a:t>
            </a:r>
            <a:r>
              <a:rPr lang="nb-NO" sz="1100" dirty="0" err="1"/>
              <a:t>the</a:t>
            </a:r>
            <a:r>
              <a:rPr lang="nb-NO" sz="1100" dirty="0"/>
              <a:t> </a:t>
            </a:r>
            <a:r>
              <a:rPr lang="nb-NO" sz="1100" dirty="0" err="1"/>
              <a:t>University</a:t>
            </a:r>
            <a:r>
              <a:rPr lang="nb-NO" sz="1100" dirty="0"/>
              <a:t> </a:t>
            </a:r>
            <a:r>
              <a:rPr lang="nb-NO" sz="1100" dirty="0" err="1"/>
              <a:t>of</a:t>
            </a:r>
            <a:r>
              <a:rPr lang="nb-NO" sz="1100" dirty="0"/>
              <a:t> Washington Family </a:t>
            </a:r>
            <a:r>
              <a:rPr lang="nb-NO" sz="1100" dirty="0" err="1"/>
              <a:t>Medicine</a:t>
            </a:r>
            <a:r>
              <a:rPr lang="nb-NO" sz="1100" dirty="0"/>
              <a:t> </a:t>
            </a:r>
            <a:r>
              <a:rPr lang="nb-NO" sz="1100" dirty="0" err="1"/>
              <a:t>Residency</a:t>
            </a:r>
            <a:r>
              <a:rPr lang="nb-NO" sz="1100" dirty="0"/>
              <a:t> Network: </a:t>
            </a:r>
            <a:r>
              <a:rPr lang="nb-NO" sz="1100" dirty="0" err="1"/>
              <a:t>practice</a:t>
            </a:r>
            <a:r>
              <a:rPr lang="nb-NO" sz="1100" dirty="0"/>
              <a:t> </a:t>
            </a:r>
            <a:r>
              <a:rPr lang="nb-NO" sz="1100" dirty="0" err="1"/>
              <a:t>differences</a:t>
            </a:r>
            <a:r>
              <a:rPr lang="nb-NO" sz="1100" dirty="0"/>
              <a:t> </a:t>
            </a:r>
            <a:r>
              <a:rPr lang="nb-NO" sz="1100" dirty="0" err="1"/>
              <a:t>between</a:t>
            </a:r>
            <a:r>
              <a:rPr lang="nb-NO" sz="1100" dirty="0"/>
              <a:t> </a:t>
            </a:r>
            <a:r>
              <a:rPr lang="nb-NO" sz="1100" dirty="0" err="1"/>
              <a:t>graduates</a:t>
            </a:r>
            <a:r>
              <a:rPr lang="nb-NO" sz="1100" dirty="0"/>
              <a:t> in rural and urban locations. J Rural Health. 1995;11(1):60-72.</a:t>
            </a:r>
          </a:p>
          <a:p>
            <a:endParaRPr lang="nb-NO" sz="1100" dirty="0"/>
          </a:p>
          <a:p>
            <a:r>
              <a:rPr lang="nb-NO" sz="1100" dirty="0"/>
              <a:t>Murphy P, </a:t>
            </a:r>
            <a:r>
              <a:rPr lang="nb-NO" sz="1100" dirty="0" err="1"/>
              <a:t>Burge</a:t>
            </a:r>
            <a:r>
              <a:rPr lang="nb-NO" sz="1100" dirty="0"/>
              <a:t> F, </a:t>
            </a:r>
            <a:r>
              <a:rPr lang="nb-NO" sz="1100" dirty="0" err="1"/>
              <a:t>Wong</a:t>
            </a:r>
            <a:r>
              <a:rPr lang="nb-NO" sz="1100" dirty="0"/>
              <a:t> ST. </a:t>
            </a:r>
            <a:r>
              <a:rPr lang="nb-NO" sz="1100" dirty="0" err="1"/>
              <a:t>Measurement</a:t>
            </a:r>
            <a:r>
              <a:rPr lang="nb-NO" sz="1100" dirty="0"/>
              <a:t> and rural </a:t>
            </a:r>
            <a:r>
              <a:rPr lang="nb-NO" sz="1100" dirty="0" err="1"/>
              <a:t>primary</a:t>
            </a:r>
            <a:r>
              <a:rPr lang="nb-NO" sz="1100" dirty="0"/>
              <a:t> </a:t>
            </a:r>
            <a:r>
              <a:rPr lang="nb-NO" sz="1100" dirty="0" err="1"/>
              <a:t>health</a:t>
            </a:r>
            <a:r>
              <a:rPr lang="nb-NO" sz="1100" dirty="0"/>
              <a:t> </a:t>
            </a:r>
            <a:r>
              <a:rPr lang="nb-NO" sz="1100" dirty="0" err="1"/>
              <a:t>care</a:t>
            </a:r>
            <a:r>
              <a:rPr lang="nb-NO" sz="1100" dirty="0"/>
              <a:t>: a </a:t>
            </a:r>
            <a:r>
              <a:rPr lang="nb-NO" sz="1100" dirty="0" err="1"/>
              <a:t>scoping</a:t>
            </a:r>
            <a:r>
              <a:rPr lang="nb-NO" sz="1100" dirty="0"/>
              <a:t> </a:t>
            </a:r>
            <a:r>
              <a:rPr lang="nb-NO" sz="1100" dirty="0" err="1"/>
              <a:t>review</a:t>
            </a:r>
            <a:r>
              <a:rPr lang="nb-NO" sz="1100" dirty="0"/>
              <a:t>. Rural Remote Health. 2019;19(3):4911.</a:t>
            </a:r>
          </a:p>
          <a:p>
            <a:endParaRPr lang="nb-NO" sz="1100" dirty="0"/>
          </a:p>
          <a:p>
            <a:r>
              <a:rPr lang="nb-NO" sz="1100" dirty="0"/>
              <a:t>Raknes G, Morken T, </a:t>
            </a:r>
            <a:r>
              <a:rPr lang="nb-NO" sz="1100" dirty="0" err="1"/>
              <a:t>Hunskar</a:t>
            </a:r>
            <a:r>
              <a:rPr lang="nb-NO" sz="1100" dirty="0"/>
              <a:t> S. [Travel time and </a:t>
            </a:r>
            <a:r>
              <a:rPr lang="nb-NO" sz="1100" dirty="0" err="1"/>
              <a:t>distances</a:t>
            </a:r>
            <a:r>
              <a:rPr lang="nb-NO" sz="1100" dirty="0"/>
              <a:t> to Norwegian </a:t>
            </a:r>
            <a:r>
              <a:rPr lang="nb-NO" sz="1100" dirty="0" err="1"/>
              <a:t>out-of-hours</a:t>
            </a:r>
            <a:r>
              <a:rPr lang="nb-NO" sz="1100" dirty="0"/>
              <a:t> </a:t>
            </a:r>
            <a:r>
              <a:rPr lang="nb-NO" sz="1100" dirty="0" err="1"/>
              <a:t>casualty</a:t>
            </a:r>
            <a:r>
              <a:rPr lang="nb-NO" sz="1100" dirty="0"/>
              <a:t> </a:t>
            </a:r>
            <a:r>
              <a:rPr lang="nb-NO" sz="1100" dirty="0" err="1"/>
              <a:t>clinics</a:t>
            </a:r>
            <a:r>
              <a:rPr lang="nb-NO" sz="1100" dirty="0"/>
              <a:t>]. Tidsskrift for den Norske </a:t>
            </a:r>
            <a:r>
              <a:rPr lang="nb-NO" sz="1100" dirty="0" err="1"/>
              <a:t>laegeforening</a:t>
            </a:r>
            <a:r>
              <a:rPr lang="nb-NO" sz="1100" dirty="0"/>
              <a:t> : 2014;134(22):2145-2150.</a:t>
            </a:r>
          </a:p>
          <a:p>
            <a:endParaRPr lang="nb-NO" sz="1100" dirty="0"/>
          </a:p>
          <a:p>
            <a:r>
              <a:rPr lang="nb-NO" sz="1100" dirty="0" err="1"/>
              <a:t>Lurquin</a:t>
            </a:r>
            <a:r>
              <a:rPr lang="nb-NO" sz="1100" dirty="0"/>
              <a:t> B, </a:t>
            </a:r>
            <a:r>
              <a:rPr lang="nb-NO" sz="1100" dirty="0" err="1"/>
              <a:t>Kellou</a:t>
            </a:r>
            <a:r>
              <a:rPr lang="nb-NO" sz="1100" dirty="0"/>
              <a:t> N, Colin C, </a:t>
            </a:r>
            <a:r>
              <a:rPr lang="nb-NO" sz="1100" dirty="0" err="1"/>
              <a:t>Letrilliart</a:t>
            </a:r>
            <a:r>
              <a:rPr lang="nb-NO" sz="1100" dirty="0"/>
              <a:t> L. </a:t>
            </a:r>
            <a:r>
              <a:rPr lang="nb-NO" sz="1100" dirty="0" err="1"/>
              <a:t>Comparison</a:t>
            </a:r>
            <a:r>
              <a:rPr lang="nb-NO" sz="1100" dirty="0"/>
              <a:t> </a:t>
            </a:r>
            <a:r>
              <a:rPr lang="nb-NO" sz="1100" dirty="0" err="1"/>
              <a:t>of</a:t>
            </a:r>
            <a:r>
              <a:rPr lang="nb-NO" sz="1100" dirty="0"/>
              <a:t> rural and urban French GPs’ </a:t>
            </a:r>
            <a:r>
              <a:rPr lang="nb-NO" sz="1100" dirty="0" err="1"/>
              <a:t>activity</a:t>
            </a:r>
            <a:r>
              <a:rPr lang="nb-NO" sz="1100" dirty="0"/>
              <a:t>: a cross-</a:t>
            </a:r>
            <a:r>
              <a:rPr lang="nb-NO" sz="1100" dirty="0" err="1"/>
              <a:t>sectional</a:t>
            </a:r>
            <a:r>
              <a:rPr lang="nb-NO" sz="1100" dirty="0"/>
              <a:t> </a:t>
            </a:r>
            <a:r>
              <a:rPr lang="nb-NO" sz="1100" dirty="0" err="1"/>
              <a:t>study</a:t>
            </a:r>
            <a:r>
              <a:rPr lang="nb-NO" sz="1100" dirty="0"/>
              <a:t>. Rural Remote Health. 2021;21(3):5865.</a:t>
            </a:r>
          </a:p>
          <a:p>
            <a:endParaRPr lang="nb-NO" sz="1100" dirty="0"/>
          </a:p>
          <a:p>
            <a:r>
              <a:rPr lang="nb-NO" sz="1100" dirty="0"/>
              <a:t>Pochert M, </a:t>
            </a:r>
            <a:r>
              <a:rPr lang="nb-NO" sz="1100" dirty="0" err="1"/>
              <a:t>Voigt</a:t>
            </a:r>
            <a:r>
              <a:rPr lang="nb-NO" sz="1100" dirty="0"/>
              <a:t> K, </a:t>
            </a:r>
            <a:r>
              <a:rPr lang="nb-NO" sz="1100" dirty="0" err="1"/>
              <a:t>Bortz</a:t>
            </a:r>
            <a:r>
              <a:rPr lang="nb-NO" sz="1100" dirty="0"/>
              <a:t> M, </a:t>
            </a:r>
            <a:r>
              <a:rPr lang="nb-NO" sz="1100" dirty="0" err="1"/>
              <a:t>Sattler</a:t>
            </a:r>
            <a:r>
              <a:rPr lang="nb-NO" sz="1100" dirty="0"/>
              <a:t> A, </a:t>
            </a:r>
            <a:r>
              <a:rPr lang="nb-NO" sz="1100" dirty="0" err="1"/>
              <a:t>Schubel</a:t>
            </a:r>
            <a:r>
              <a:rPr lang="nb-NO" sz="1100" dirty="0"/>
              <a:t> J, Bergmann A. The </a:t>
            </a:r>
            <a:r>
              <a:rPr lang="nb-NO" sz="1100" dirty="0" err="1"/>
              <a:t>workload</a:t>
            </a:r>
            <a:r>
              <a:rPr lang="nb-NO" sz="1100" dirty="0"/>
              <a:t> for </a:t>
            </a:r>
            <a:r>
              <a:rPr lang="nb-NO" sz="1100" dirty="0" err="1"/>
              <a:t>home</a:t>
            </a:r>
            <a:r>
              <a:rPr lang="nb-NO" sz="1100" dirty="0"/>
              <a:t> </a:t>
            </a:r>
            <a:r>
              <a:rPr lang="nb-NO" sz="1100" dirty="0" err="1"/>
              <a:t>visits</a:t>
            </a:r>
            <a:r>
              <a:rPr lang="nb-NO" sz="1100" dirty="0"/>
              <a:t> by </a:t>
            </a:r>
            <a:r>
              <a:rPr lang="nb-NO" sz="1100" dirty="0" err="1"/>
              <a:t>German</a:t>
            </a:r>
            <a:r>
              <a:rPr lang="nb-NO" sz="1100" dirty="0"/>
              <a:t> </a:t>
            </a:r>
            <a:r>
              <a:rPr lang="nb-NO" sz="1100" dirty="0" err="1"/>
              <a:t>family</a:t>
            </a:r>
            <a:r>
              <a:rPr lang="nb-NO" sz="1100" dirty="0"/>
              <a:t> </a:t>
            </a:r>
            <a:r>
              <a:rPr lang="nb-NO" sz="1100" dirty="0" err="1"/>
              <a:t>practitioners</a:t>
            </a:r>
            <a:r>
              <a:rPr lang="nb-NO" sz="1100" dirty="0"/>
              <a:t>: an </a:t>
            </a:r>
            <a:r>
              <a:rPr lang="nb-NO" sz="1100" dirty="0" err="1"/>
              <a:t>analysis</a:t>
            </a:r>
            <a:r>
              <a:rPr lang="nb-NO" sz="1100" dirty="0"/>
              <a:t> </a:t>
            </a:r>
            <a:r>
              <a:rPr lang="nb-NO" sz="1100" dirty="0" err="1"/>
              <a:t>of</a:t>
            </a:r>
            <a:r>
              <a:rPr lang="nb-NO" sz="1100" dirty="0"/>
              <a:t> regional </a:t>
            </a:r>
            <a:r>
              <a:rPr lang="nb-NO" sz="1100" dirty="0" err="1"/>
              <a:t>variation</a:t>
            </a:r>
            <a:r>
              <a:rPr lang="nb-NO" sz="1100" dirty="0"/>
              <a:t> in a cross-</a:t>
            </a:r>
            <a:r>
              <a:rPr lang="nb-NO" sz="1100" dirty="0" err="1"/>
              <a:t>sectional</a:t>
            </a:r>
            <a:r>
              <a:rPr lang="nb-NO" sz="1100" dirty="0"/>
              <a:t> </a:t>
            </a:r>
            <a:r>
              <a:rPr lang="nb-NO" sz="1100" dirty="0" err="1"/>
              <a:t>study</a:t>
            </a:r>
            <a:r>
              <a:rPr lang="nb-NO" sz="1100" dirty="0"/>
              <a:t>. BMC </a:t>
            </a:r>
            <a:r>
              <a:rPr lang="nb-NO" sz="1100" dirty="0" err="1"/>
              <a:t>Fam</a:t>
            </a:r>
            <a:r>
              <a:rPr lang="nb-NO" sz="1100" dirty="0"/>
              <a:t> </a:t>
            </a:r>
            <a:r>
              <a:rPr lang="nb-NO" sz="1100" dirty="0" err="1"/>
              <a:t>Pract</a:t>
            </a:r>
            <a:r>
              <a:rPr lang="nb-NO" sz="1100" dirty="0"/>
              <a:t>. 2019;20(1):3.</a:t>
            </a:r>
          </a:p>
        </p:txBody>
      </p:sp>
    </p:spTree>
    <p:extLst>
      <p:ext uri="{BB962C8B-B14F-4D97-AF65-F5344CB8AC3E}">
        <p14:creationId xmlns:p14="http://schemas.microsoft.com/office/powerpoint/2010/main" val="2135931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ctrTitle"/>
          </p:nvPr>
        </p:nvSpPr>
        <p:spPr>
          <a:xfrm>
            <a:off x="938784" y="547434"/>
            <a:ext cx="10460736" cy="78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o-NO" sz="4400" b="1" dirty="0"/>
              <a:t>Nordsjøturnus i Lyngen</a:t>
            </a:r>
            <a:endParaRPr dirty="0"/>
          </a:p>
        </p:txBody>
      </p:sp>
      <p:sp>
        <p:nvSpPr>
          <p:cNvPr id="93" name="Google Shape;93;p14"/>
          <p:cNvSpPr txBox="1">
            <a:spLocks noGrp="1"/>
          </p:cNvSpPr>
          <p:nvPr>
            <p:ph type="subTitle" idx="1"/>
          </p:nvPr>
        </p:nvSpPr>
        <p:spPr>
          <a:xfrm>
            <a:off x="938784" y="1913763"/>
            <a:ext cx="10460736" cy="4328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no-NO" sz="3600" b="1" dirty="0"/>
              <a:t>Lyngen kommune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00"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no-NO" sz="3100" dirty="0"/>
              <a:t>2800 innbyggere vel 90 min kjøring fra Tromsø by</a:t>
            </a:r>
            <a:endParaRPr lang="nb-NO" sz="3100"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no-NO" sz="3100" dirty="0"/>
              <a:t>Fire fastleger med lister rundt 650 innbyggere per lege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no-NO" sz="3100" dirty="0"/>
              <a:t>Tre Nordsjøturnusleger (vaktleger og kommunalt ansatt)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no-NO" sz="3100" dirty="0"/>
              <a:t>En LIS1 (turnuslege)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1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pic>
        <p:nvPicPr>
          <p:cNvPr id="95" name="Google Shape;95;p14" descr="Et bilde som inneholder tekst&#10;&#10;Automatisk generert beskrivelse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2020" y="223965"/>
            <a:ext cx="1587500" cy="6667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94;p14">
            <a:extLst>
              <a:ext uri="{FF2B5EF4-FFF2-40B4-BE49-F238E27FC236}">
                <a16:creationId xmlns:a16="http://schemas.microsoft.com/office/drawing/2014/main" id="{75D2DC88-F953-C82A-C0AC-8A561B424348}"/>
              </a:ext>
            </a:extLst>
          </p:cNvPr>
          <p:cNvSpPr txBox="1"/>
          <p:nvPr/>
        </p:nvSpPr>
        <p:spPr>
          <a:xfrm>
            <a:off x="8652614" y="6242304"/>
            <a:ext cx="274690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Lederkonferansen 13.mai</a:t>
            </a:r>
          </a:p>
        </p:txBody>
      </p:sp>
    </p:spTree>
    <p:extLst>
      <p:ext uri="{BB962C8B-B14F-4D97-AF65-F5344CB8AC3E}">
        <p14:creationId xmlns:p14="http://schemas.microsoft.com/office/powerpoint/2010/main" val="3795890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ctrTitle"/>
          </p:nvPr>
        </p:nvSpPr>
        <p:spPr>
          <a:xfrm>
            <a:off x="-3363939" y="399023"/>
            <a:ext cx="11357055" cy="78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o-NO" sz="3600" b="1" dirty="0"/>
              <a:t>Nordsjøturnus</a:t>
            </a:r>
            <a:br>
              <a:rPr lang="nb-NO" sz="3600" b="1" dirty="0"/>
            </a:br>
            <a:r>
              <a:rPr lang="nb-NO" sz="3100" dirty="0"/>
              <a:t>Ukedager</a:t>
            </a:r>
            <a:endParaRPr sz="4800" dirty="0"/>
          </a:p>
        </p:txBody>
      </p:sp>
      <p:sp>
        <p:nvSpPr>
          <p:cNvPr id="93" name="Google Shape;93;p14"/>
          <p:cNvSpPr txBox="1">
            <a:spLocks noGrp="1"/>
          </p:cNvSpPr>
          <p:nvPr>
            <p:ph type="subTitle" idx="1"/>
          </p:nvPr>
        </p:nvSpPr>
        <p:spPr>
          <a:xfrm>
            <a:off x="938784" y="1913763"/>
            <a:ext cx="10460736" cy="4328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1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pic>
        <p:nvPicPr>
          <p:cNvPr id="95" name="Google Shape;95;p14" descr="Et bilde som inneholder tekst&#10;&#10;Automatisk generert beskrivelse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2020" y="223965"/>
            <a:ext cx="1587500" cy="6667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94;p14">
            <a:extLst>
              <a:ext uri="{FF2B5EF4-FFF2-40B4-BE49-F238E27FC236}">
                <a16:creationId xmlns:a16="http://schemas.microsoft.com/office/drawing/2014/main" id="{4E9D2555-E3A8-FCCC-18E7-15138A2B0968}"/>
              </a:ext>
            </a:extLst>
          </p:cNvPr>
          <p:cNvSpPr txBox="1"/>
          <p:nvPr/>
        </p:nvSpPr>
        <p:spPr>
          <a:xfrm>
            <a:off x="8652614" y="6242304"/>
            <a:ext cx="274690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Lederkonferansen 13.mai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136F1A4-F5A4-3CB8-E4F1-B34F2B08C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4194" y="223140"/>
            <a:ext cx="4612565" cy="656180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>
            <a:spLocks noGrp="1"/>
          </p:cNvSpPr>
          <p:nvPr>
            <p:ph type="ctrTitle"/>
          </p:nvPr>
        </p:nvSpPr>
        <p:spPr>
          <a:xfrm>
            <a:off x="70251" y="370452"/>
            <a:ext cx="3641834" cy="104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>
              <a:buSzPts val="4400"/>
            </a:pPr>
            <a:r>
              <a:rPr lang="no-NO" sz="3600" b="1" dirty="0"/>
              <a:t>Nordsjøturnu</a:t>
            </a:r>
            <a:r>
              <a:rPr lang="nb-NO" sz="3600" b="1" dirty="0"/>
              <a:t>s</a:t>
            </a:r>
            <a:br>
              <a:rPr lang="nb-NO" sz="3600" b="1" dirty="0"/>
            </a:br>
            <a:r>
              <a:rPr lang="nb-NO" sz="3200" dirty="0"/>
              <a:t>Helg</a:t>
            </a:r>
            <a:endParaRPr sz="4800" dirty="0"/>
          </a:p>
        </p:txBody>
      </p:sp>
      <p:pic>
        <p:nvPicPr>
          <p:cNvPr id="141" name="Google Shape;141;p20" descr="Et bilde som inneholder tekst&#10;&#10;Automatisk generert beskrivelse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2020" y="223965"/>
            <a:ext cx="1587500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54174728-F9BE-E534-6919-BAB43D18F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3271" y="127107"/>
            <a:ext cx="3873728" cy="6484488"/>
          </a:xfrm>
          <a:prstGeom prst="rect">
            <a:avLst/>
          </a:prstGeom>
        </p:spPr>
      </p:pic>
      <p:sp>
        <p:nvSpPr>
          <p:cNvPr id="9" name="Google Shape;94;p14">
            <a:extLst>
              <a:ext uri="{FF2B5EF4-FFF2-40B4-BE49-F238E27FC236}">
                <a16:creationId xmlns:a16="http://schemas.microsoft.com/office/drawing/2014/main" id="{BB25D5E5-0B14-7589-209C-98E476EBB5EF}"/>
              </a:ext>
            </a:extLst>
          </p:cNvPr>
          <p:cNvSpPr txBox="1"/>
          <p:nvPr/>
        </p:nvSpPr>
        <p:spPr>
          <a:xfrm>
            <a:off x="8652614" y="6242304"/>
            <a:ext cx="274690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Lederkonferansen 13.mai</a:t>
            </a:r>
          </a:p>
        </p:txBody>
      </p:sp>
    </p:spTree>
    <p:extLst>
      <p:ext uri="{BB962C8B-B14F-4D97-AF65-F5344CB8AC3E}">
        <p14:creationId xmlns:p14="http://schemas.microsoft.com/office/powerpoint/2010/main" val="813931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>
            <a:spLocks noGrp="1"/>
          </p:cNvSpPr>
          <p:nvPr>
            <p:ph type="ctrTitle"/>
          </p:nvPr>
        </p:nvSpPr>
        <p:spPr>
          <a:xfrm>
            <a:off x="938784" y="547434"/>
            <a:ext cx="10460736" cy="78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o-NO" sz="4400" b="1"/>
              <a:t>Nordsjøturnus i Lyngen</a:t>
            </a:r>
            <a:endParaRPr/>
          </a:p>
        </p:txBody>
      </p:sp>
      <p:sp>
        <p:nvSpPr>
          <p:cNvPr id="139" name="Google Shape;139;p20"/>
          <p:cNvSpPr txBox="1">
            <a:spLocks noGrp="1"/>
          </p:cNvSpPr>
          <p:nvPr>
            <p:ph type="subTitle" idx="1"/>
          </p:nvPr>
        </p:nvSpPr>
        <p:spPr>
          <a:xfrm>
            <a:off x="938784" y="1913763"/>
            <a:ext cx="10460736" cy="3889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o-NO" sz="2800" b="1" dirty="0"/>
              <a:t>Økonomi for legen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"/>
              <a:buNone/>
            </a:pPr>
            <a:endParaRPr sz="100" dirty="0"/>
          </a:p>
          <a:p>
            <a:pPr marL="0" lvl="0" indent="0" algn="l" rtl="0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no-NO" dirty="0"/>
              <a:t>Fast kommunal lønn med sosiale rettigheter og utgifter </a:t>
            </a:r>
            <a:r>
              <a:rPr lang="no-NO" sz="1600" dirty="0"/>
              <a:t>NOK</a:t>
            </a:r>
            <a:r>
              <a:rPr lang="no-NO" dirty="0"/>
              <a:t> 1.</a:t>
            </a:r>
            <a:r>
              <a:rPr lang="nb-NO" dirty="0"/>
              <a:t>1</a:t>
            </a:r>
            <a:r>
              <a:rPr lang="no-NO" dirty="0"/>
              <a:t>M pr lege</a:t>
            </a:r>
            <a:endParaRPr u="sng"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no-NO" dirty="0"/>
              <a:t>Alle vakttillegg lagt inn i fastlønnen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no-NO" dirty="0"/>
              <a:t>50% kommunal tilsyn sykehjem innen ordinær arbeidstid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no-NO" dirty="0"/>
              <a:t>To uker på, fire uker av: gjennomsnittlig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no-NO" dirty="0"/>
              <a:t>30% av inntekter tilfaller NT legen, resterende til kommunen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no-NO" dirty="0"/>
              <a:t>Stimulerer riktig </a:t>
            </a:r>
            <a:r>
              <a:rPr lang="no-NO" dirty="0" err="1"/>
              <a:t>taksting</a:t>
            </a:r>
            <a:r>
              <a:rPr lang="no-NO" dirty="0"/>
              <a:t> og å få behandlet så mange som mulig/ikke utsette</a:t>
            </a:r>
            <a:endParaRPr dirty="0"/>
          </a:p>
          <a:p>
            <a:pPr marL="342900" lvl="0" indent="-190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140" name="Google Shape;140;p20"/>
          <p:cNvSpPr txBox="1"/>
          <p:nvPr/>
        </p:nvSpPr>
        <p:spPr>
          <a:xfrm>
            <a:off x="8652614" y="6242304"/>
            <a:ext cx="27469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Helsedirektoratet, 04.04.22</a:t>
            </a:r>
            <a:endParaRPr/>
          </a:p>
        </p:txBody>
      </p:sp>
      <p:pic>
        <p:nvPicPr>
          <p:cNvPr id="141" name="Google Shape;141;p20" descr="Et bilde som inneholder tekst&#10;&#10;Automatisk generert beskrivelse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2020" y="223965"/>
            <a:ext cx="1587500" cy="66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2"/>
          <p:cNvSpPr txBox="1">
            <a:spLocks noGrp="1"/>
          </p:cNvSpPr>
          <p:nvPr>
            <p:ph type="ctrTitle"/>
          </p:nvPr>
        </p:nvSpPr>
        <p:spPr>
          <a:xfrm>
            <a:off x="938784" y="547434"/>
            <a:ext cx="10460736" cy="78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o-NO" sz="4400" b="1"/>
              <a:t>Nordsjøturnus i Lyngen</a:t>
            </a:r>
            <a:endParaRPr/>
          </a:p>
        </p:txBody>
      </p:sp>
      <p:sp>
        <p:nvSpPr>
          <p:cNvPr id="155" name="Google Shape;155;p22"/>
          <p:cNvSpPr txBox="1">
            <a:spLocks noGrp="1"/>
          </p:cNvSpPr>
          <p:nvPr>
            <p:ph type="subTitle" idx="1"/>
          </p:nvPr>
        </p:nvSpPr>
        <p:spPr>
          <a:xfrm>
            <a:off x="938784" y="1913763"/>
            <a:ext cx="10460736" cy="3889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o-NO" sz="2800" b="1"/>
              <a:t>Økonomi for Lyngen kommune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"/>
              <a:buNone/>
            </a:pPr>
            <a:endParaRPr sz="100"/>
          </a:p>
          <a:p>
            <a:pPr marL="0" lvl="0" indent="0" algn="l" rtl="0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no-NO"/>
              <a:t>Besparelser/inntekt i forhold til fastlegeordningen </a:t>
            </a:r>
            <a:r>
              <a:rPr lang="no-NO" sz="1600" u="sng">
                <a:solidFill>
                  <a:srgbClr val="FF0000"/>
                </a:solidFill>
              </a:rPr>
              <a:t>NOK </a:t>
            </a:r>
            <a:r>
              <a:rPr lang="no-NO" u="sng">
                <a:solidFill>
                  <a:srgbClr val="FF0000"/>
                </a:solidFill>
              </a:rPr>
              <a:t>3.5M</a:t>
            </a:r>
            <a:r>
              <a:rPr lang="no-NO">
                <a:solidFill>
                  <a:srgbClr val="FF0000"/>
                </a:solidFill>
              </a:rPr>
              <a:t>: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no-NO"/>
              <a:t>Besparing vakthonorar iht SFS2305 utgjør </a:t>
            </a:r>
            <a:r>
              <a:rPr lang="no-NO" sz="1600"/>
              <a:t>NOK </a:t>
            </a:r>
            <a:r>
              <a:rPr lang="no-NO"/>
              <a:t>1.2M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no-NO"/>
              <a:t>Besparing kommunal lønn og praksiskompensasjon </a:t>
            </a:r>
            <a:r>
              <a:rPr lang="no-NO" sz="1600"/>
              <a:t>NOK </a:t>
            </a:r>
            <a:r>
              <a:rPr lang="no-NO"/>
              <a:t>0.8M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no-NO"/>
              <a:t>Inntekt 70% av HELF/egenandeler </a:t>
            </a:r>
            <a:r>
              <a:rPr lang="no-NO" sz="1600"/>
              <a:t>NOK </a:t>
            </a:r>
            <a:r>
              <a:rPr lang="no-NO"/>
              <a:t>1.5M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no-NO"/>
              <a:t>Utgifter lønn til tre NT leger med sosiale utgifter </a:t>
            </a:r>
            <a:r>
              <a:rPr lang="no-NO" sz="1600" u="sng">
                <a:solidFill>
                  <a:srgbClr val="FF0000"/>
                </a:solidFill>
              </a:rPr>
              <a:t>NOK </a:t>
            </a:r>
            <a:r>
              <a:rPr lang="no-NO" u="sng">
                <a:solidFill>
                  <a:srgbClr val="FF0000"/>
                </a:solidFill>
              </a:rPr>
              <a:t>3.2M</a:t>
            </a:r>
            <a:endParaRPr>
              <a:solidFill>
                <a:srgbClr val="FF0000"/>
              </a:solidFill>
            </a:endParaRPr>
          </a:p>
          <a:p>
            <a:pPr marL="342900" lvl="0" indent="-190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342900" lvl="0" indent="-190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156" name="Google Shape;156;p22"/>
          <p:cNvSpPr txBox="1"/>
          <p:nvPr/>
        </p:nvSpPr>
        <p:spPr>
          <a:xfrm>
            <a:off x="8652614" y="6242304"/>
            <a:ext cx="27469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Helsedirektoratet, 04.04.22</a:t>
            </a:r>
            <a:endParaRPr/>
          </a:p>
        </p:txBody>
      </p:sp>
      <p:pic>
        <p:nvPicPr>
          <p:cNvPr id="157" name="Google Shape;157;p22" descr="Et bilde som inneholder tekst&#10;&#10;Automatisk generert beskrivelse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2020" y="223965"/>
            <a:ext cx="1587500" cy="66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5"/>
          <p:cNvSpPr txBox="1">
            <a:spLocks noGrp="1"/>
          </p:cNvSpPr>
          <p:nvPr>
            <p:ph type="ctrTitle"/>
          </p:nvPr>
        </p:nvSpPr>
        <p:spPr>
          <a:xfrm>
            <a:off x="938784" y="547434"/>
            <a:ext cx="10460736" cy="78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o-NO" sz="4400" b="1"/>
              <a:t>Nordsjøturnus i Lyngen</a:t>
            </a:r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subTitle" idx="1"/>
          </p:nvPr>
        </p:nvSpPr>
        <p:spPr>
          <a:xfrm>
            <a:off x="938784" y="1913763"/>
            <a:ext cx="10460736" cy="4328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b-NO" b="1" dirty="0"/>
              <a:t>Rekruttering: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Tx/>
              <a:buChar char="-"/>
            </a:pPr>
            <a:r>
              <a:rPr lang="nb-NO" dirty="0"/>
              <a:t>Søkere 2017 : 44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Tx/>
              <a:buChar char="-"/>
            </a:pPr>
            <a:r>
              <a:rPr lang="nb-NO" dirty="0"/>
              <a:t>Søkere 2020 : 28 (1 års vikariat)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Tx/>
              <a:buChar char="-"/>
            </a:pPr>
            <a:endParaRPr lang="nb-NO" dirty="0"/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Tx/>
              <a:buChar char="-"/>
            </a:pPr>
            <a:endParaRPr lang="nb-NO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</a:pPr>
            <a:r>
              <a:rPr lang="nb-NO" b="1" dirty="0"/>
              <a:t>Stabilitet: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Tx/>
              <a:buChar char="-"/>
            </a:pPr>
            <a:r>
              <a:rPr lang="nb-NO" dirty="0"/>
              <a:t>2/3 har jobbet siden 2014</a:t>
            </a:r>
          </a:p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Tx/>
              <a:buChar char="-"/>
            </a:pPr>
            <a:r>
              <a:rPr lang="nb-NO" dirty="0"/>
              <a:t>3/3 har jobbet siden 2017 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342900" lvl="0" indent="-190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180" name="Google Shape;180;p25"/>
          <p:cNvSpPr txBox="1"/>
          <p:nvPr/>
        </p:nvSpPr>
        <p:spPr>
          <a:xfrm>
            <a:off x="8652614" y="6242304"/>
            <a:ext cx="27469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Helsedirektoratet, 04.04.22</a:t>
            </a:r>
            <a:endParaRPr/>
          </a:p>
        </p:txBody>
      </p:sp>
      <p:pic>
        <p:nvPicPr>
          <p:cNvPr id="181" name="Google Shape;181;p25" descr="Et bilde som inneholder tekst&#10;&#10;Automatisk generert beskrivelse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2020" y="223965"/>
            <a:ext cx="1587500" cy="666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832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5"/>
          <p:cNvSpPr txBox="1">
            <a:spLocks noGrp="1"/>
          </p:cNvSpPr>
          <p:nvPr>
            <p:ph type="ctrTitle"/>
          </p:nvPr>
        </p:nvSpPr>
        <p:spPr>
          <a:xfrm>
            <a:off x="938784" y="547434"/>
            <a:ext cx="10460736" cy="78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o-NO" sz="4400" b="1"/>
              <a:t>Nordsjøturnus i Lyngen</a:t>
            </a:r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subTitle" idx="1"/>
          </p:nvPr>
        </p:nvSpPr>
        <p:spPr>
          <a:xfrm>
            <a:off x="938784" y="1913763"/>
            <a:ext cx="10460736" cy="4328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o-NO" sz="2800" b="1" dirty="0"/>
              <a:t>Ulemper med ordningen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"/>
              <a:buNone/>
            </a:pPr>
            <a:endParaRPr sz="100" dirty="0"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no-NO" dirty="0"/>
              <a:t>Sårbarhet ved sykdom hos NT legene</a:t>
            </a:r>
            <a:r>
              <a:rPr lang="nb-NO" dirty="0"/>
              <a:t> (to uker/mange vakter må dekkes inn)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no-NO" dirty="0"/>
              <a:t>Krever godt samarbeid mellom fastleger og NT legene om felles praksis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no-NO" dirty="0"/>
              <a:t>Noe begrenset mulighet oppfølging av pasienter (alt er akutt) for NT legene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no-NO" dirty="0"/>
              <a:t>Fastlegene mindre grad av akutte tilstander og trening i akutte hendelser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no-NO" dirty="0"/>
              <a:t>Dagens variant primært for mindre kommuner (mindre enn 4-5.000)</a:t>
            </a:r>
            <a:endParaRPr lang="nb-NO" dirty="0"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nb-NO" dirty="0"/>
              <a:t>Ikke godkjent for spesialitet i allmennmedisin! Er selektert praksis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342900" lvl="0" indent="-190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180" name="Google Shape;180;p25"/>
          <p:cNvSpPr txBox="1"/>
          <p:nvPr/>
        </p:nvSpPr>
        <p:spPr>
          <a:xfrm>
            <a:off x="8652614" y="6242304"/>
            <a:ext cx="27469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Helsedirektoratet, 04.04.22</a:t>
            </a:r>
            <a:endParaRPr/>
          </a:p>
        </p:txBody>
      </p:sp>
      <p:pic>
        <p:nvPicPr>
          <p:cNvPr id="181" name="Google Shape;181;p25" descr="Et bilde som inneholder tekst&#10;&#10;Automatisk generert beskrivelse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2020" y="223965"/>
            <a:ext cx="1587500" cy="66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6"/>
          <p:cNvSpPr txBox="1">
            <a:spLocks noGrp="1"/>
          </p:cNvSpPr>
          <p:nvPr>
            <p:ph type="ctrTitle"/>
          </p:nvPr>
        </p:nvSpPr>
        <p:spPr>
          <a:xfrm>
            <a:off x="938784" y="547434"/>
            <a:ext cx="10460736" cy="78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o-NO" sz="4400" b="1"/>
              <a:t>Nordsjøturnus i Lyngen</a:t>
            </a:r>
            <a:endParaRPr/>
          </a:p>
        </p:txBody>
      </p:sp>
      <p:sp>
        <p:nvSpPr>
          <p:cNvPr id="187" name="Google Shape;187;p26"/>
          <p:cNvSpPr txBox="1">
            <a:spLocks noGrp="1"/>
          </p:cNvSpPr>
          <p:nvPr>
            <p:ph type="subTitle" idx="1"/>
          </p:nvPr>
        </p:nvSpPr>
        <p:spPr>
          <a:xfrm>
            <a:off x="938784" y="1913763"/>
            <a:ext cx="10460736" cy="4328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o-NO" sz="2800" b="1" dirty="0"/>
              <a:t>Fordeler ved ordningen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"/>
              <a:buNone/>
            </a:pPr>
            <a:endParaRPr sz="1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no-NO" dirty="0"/>
              <a:t>Avlaster fastlegene på en god måte</a:t>
            </a:r>
            <a:r>
              <a:rPr lang="nb-NO" dirty="0"/>
              <a:t>. </a:t>
            </a: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no-NO" dirty="0"/>
              <a:t>Stabil legevaktsordning med faste vaktleger</a:t>
            </a:r>
            <a:r>
              <a:rPr lang="nb-NO" dirty="0"/>
              <a:t> som kjenner pasientene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nb-NO" dirty="0"/>
              <a:t>Trer inn som vikar ved kortvarig sykdom hos hverandre eller fastlege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no-NO" dirty="0"/>
              <a:t>Økonomisk gunstig ordning for kommunen</a:t>
            </a:r>
            <a:r>
              <a:rPr lang="nb-NO" dirty="0"/>
              <a:t>: sparer penger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no-NO" dirty="0"/>
              <a:t>Populær ordning både blant fastleger og NT leger</a:t>
            </a:r>
            <a:r>
              <a:rPr lang="nb-NO" dirty="0"/>
              <a:t>, fornøyde leger</a:t>
            </a:r>
            <a:r>
              <a:rPr lang="no-NO" dirty="0"/>
              <a:t>: 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no-NO" dirty="0"/>
              <a:t>være mer fastlege og mer akutt</a:t>
            </a:r>
            <a:r>
              <a:rPr lang="nb-NO" dirty="0"/>
              <a:t>-</a:t>
            </a:r>
            <a:r>
              <a:rPr lang="no-NO" dirty="0"/>
              <a:t>lege hver for seg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nb-NO" dirty="0"/>
              <a:t>R</a:t>
            </a:r>
            <a:r>
              <a:rPr lang="no-NO" dirty="0"/>
              <a:t>iktig type lege for riktig jobb</a:t>
            </a:r>
            <a:endParaRPr lang="nb-NO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nb-NO" dirty="0"/>
              <a:t>Sikrer kontinuitet  og kompetanse i distriktet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342900" lvl="0" indent="-190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188" name="Google Shape;188;p26"/>
          <p:cNvSpPr txBox="1"/>
          <p:nvPr/>
        </p:nvSpPr>
        <p:spPr>
          <a:xfrm>
            <a:off x="8652614" y="6242304"/>
            <a:ext cx="27469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Helsedirektoratet, 04.04.22</a:t>
            </a:r>
            <a:endParaRPr/>
          </a:p>
        </p:txBody>
      </p:sp>
      <p:pic>
        <p:nvPicPr>
          <p:cNvPr id="189" name="Google Shape;189;p26" descr="Et bilde som inneholder tekst&#10;&#10;Automatisk generert beskrivelse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2020" y="223965"/>
            <a:ext cx="1587500" cy="66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subTitle" idx="1"/>
          </p:nvPr>
        </p:nvSpPr>
        <p:spPr>
          <a:xfrm>
            <a:off x="938784" y="1913763"/>
            <a:ext cx="10460736" cy="4328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1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pic>
        <p:nvPicPr>
          <p:cNvPr id="95" name="Google Shape;95;p14" descr="Et bilde som inneholder tekst&#10;&#10;Automatisk generert beskrivelse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2020" y="223965"/>
            <a:ext cx="1587500" cy="6667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94;p14">
            <a:extLst>
              <a:ext uri="{FF2B5EF4-FFF2-40B4-BE49-F238E27FC236}">
                <a16:creationId xmlns:a16="http://schemas.microsoft.com/office/drawing/2014/main" id="{5B3198D0-F0D3-BFFA-4441-043F7BF89DA8}"/>
              </a:ext>
            </a:extLst>
          </p:cNvPr>
          <p:cNvSpPr txBox="1"/>
          <p:nvPr/>
        </p:nvSpPr>
        <p:spPr>
          <a:xfrm>
            <a:off x="8652614" y="6242304"/>
            <a:ext cx="2746906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Lederkonferansen 13.mai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20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Foto:Bjarte</a:t>
            </a:r>
            <a:r>
              <a:rPr lang="nb-NO" sz="1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Skille</a:t>
            </a:r>
            <a:endParaRPr sz="1100" dirty="0"/>
          </a:p>
        </p:txBody>
      </p:sp>
      <p:pic>
        <p:nvPicPr>
          <p:cNvPr id="4" name="Bilde 3" descr="Et bilde som inneholder snø, utendørs, himmel, fjell&#10;&#10;Automatisk generert beskrivelse">
            <a:extLst>
              <a:ext uri="{FF2B5EF4-FFF2-40B4-BE49-F238E27FC236}">
                <a16:creationId xmlns:a16="http://schemas.microsoft.com/office/drawing/2014/main" id="{5EAC5A81-8C4E-63C8-AB87-254BEA516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92" y="0"/>
            <a:ext cx="11253216" cy="630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60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"/>
          <p:cNvSpPr txBox="1">
            <a:spLocks noGrp="1"/>
          </p:cNvSpPr>
          <p:nvPr>
            <p:ph type="ctrTitle"/>
          </p:nvPr>
        </p:nvSpPr>
        <p:spPr>
          <a:xfrm>
            <a:off x="938784" y="547434"/>
            <a:ext cx="10460736" cy="78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o-NO" sz="4400" b="1"/>
              <a:t>Nordsjøturnus i Lyngen</a:t>
            </a:r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subTitle" idx="1"/>
          </p:nvPr>
        </p:nvSpPr>
        <p:spPr>
          <a:xfrm>
            <a:off x="938784" y="1913763"/>
            <a:ext cx="10460736" cy="3889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no-NO" sz="2800" b="1"/>
              <a:t>Justering Nordsjøturnus og legetjenesten høsten 2021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"/>
              <a:buNone/>
            </a:pPr>
            <a:endParaRPr sz="100"/>
          </a:p>
          <a:p>
            <a:pPr marL="0" lvl="0" indent="0" algn="l" rtl="0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no-NO"/>
              <a:t>Ansatte egen fastlege på NT Lege listen: </a:t>
            </a:r>
            <a:endParaRPr>
              <a:solidFill>
                <a:srgbClr val="FF0000"/>
              </a:solidFill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no-NO"/>
              <a:t>Behov for mer kontinuitet på listen (2 uker på og så fire uker til neste gang)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no-NO"/>
              <a:t>Økt fokus på ren øyeblikkelig hjelp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no-NO"/>
              <a:t>Avlaster fastleger med mer tid til ordinære pasienter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no-NO"/>
              <a:t>Fra få til ingen legevakter for fastlegene: mer overskudd til dagtidsjobb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no-NO"/>
              <a:t>Tre dagers uke klinisk arbeid for fastlegene (4.dag hj.kontor og en lang dag)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342900" lvl="0" indent="-190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342900" lvl="0" indent="-190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164" name="Google Shape;164;p23"/>
          <p:cNvSpPr txBox="1"/>
          <p:nvPr/>
        </p:nvSpPr>
        <p:spPr>
          <a:xfrm>
            <a:off x="8652614" y="6242304"/>
            <a:ext cx="27469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Helsedirektoratet, 04.04.22</a:t>
            </a:r>
            <a:endParaRPr/>
          </a:p>
        </p:txBody>
      </p:sp>
      <p:pic>
        <p:nvPicPr>
          <p:cNvPr id="165" name="Google Shape;165;p23" descr="Et bilde som inneholder tekst&#10;&#10;Automatisk generert beskrivelse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2020" y="223965"/>
            <a:ext cx="1587500" cy="66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5"/>
          <p:cNvSpPr txBox="1">
            <a:spLocks noGrp="1"/>
          </p:cNvSpPr>
          <p:nvPr>
            <p:ph type="ctrTitle"/>
          </p:nvPr>
        </p:nvSpPr>
        <p:spPr>
          <a:xfrm>
            <a:off x="938784" y="547434"/>
            <a:ext cx="10460736" cy="782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o-NO" sz="4400" b="1"/>
              <a:t>Nordsjøturnus i Lyngen</a:t>
            </a:r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subTitle" idx="1"/>
          </p:nvPr>
        </p:nvSpPr>
        <p:spPr>
          <a:xfrm>
            <a:off x="409903" y="1329627"/>
            <a:ext cx="10989617" cy="4912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342900" lvl="0" indent="-190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sp>
        <p:nvSpPr>
          <p:cNvPr id="180" name="Google Shape;180;p25"/>
          <p:cNvSpPr txBox="1"/>
          <p:nvPr/>
        </p:nvSpPr>
        <p:spPr>
          <a:xfrm>
            <a:off x="8652614" y="6242304"/>
            <a:ext cx="27469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Helsedirektoratet, 04.04.22</a:t>
            </a:r>
            <a:endParaRPr/>
          </a:p>
        </p:txBody>
      </p:sp>
      <p:pic>
        <p:nvPicPr>
          <p:cNvPr id="181" name="Google Shape;181;p25" descr="Et bilde som inneholder tekst&#10;&#10;Automatisk generert beskrivelse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2020" y="223965"/>
            <a:ext cx="1587500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de 2" descr="Et bilde som inneholder tekst&#10;&#10;Automatisk generert beskrivelse">
            <a:extLst>
              <a:ext uri="{FF2B5EF4-FFF2-40B4-BE49-F238E27FC236}">
                <a16:creationId xmlns:a16="http://schemas.microsoft.com/office/drawing/2014/main" id="{B97C9741-1044-1E77-9AF4-A62C6B4CB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419" y="1598822"/>
            <a:ext cx="10220101" cy="712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22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4" descr="Et bilde som inneholder tekst&#10;&#10;Automatisk generert beskrivelse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2020" y="223965"/>
            <a:ext cx="1587500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Content Placeholder 11" descr="A large body of water&#10;&#10;Description automatically generated">
            <a:extLst>
              <a:ext uri="{FF2B5EF4-FFF2-40B4-BE49-F238E27FC236}">
                <a16:creationId xmlns:a16="http://schemas.microsoft.com/office/drawing/2014/main" id="{2B3EF5DE-0555-400D-6DCD-AD35396CD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896" y="473493"/>
            <a:ext cx="9699419" cy="591101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4;p14">
            <a:extLst>
              <a:ext uri="{FF2B5EF4-FFF2-40B4-BE49-F238E27FC236}">
                <a16:creationId xmlns:a16="http://schemas.microsoft.com/office/drawing/2014/main" id="{3C3FAFE5-78A5-996E-72D8-4A7944802E12}"/>
              </a:ext>
            </a:extLst>
          </p:cNvPr>
          <p:cNvSpPr txBox="1"/>
          <p:nvPr/>
        </p:nvSpPr>
        <p:spPr>
          <a:xfrm>
            <a:off x="9181066" y="6357056"/>
            <a:ext cx="2746906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Lederkonferansen 13.mai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20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Foto:Martin</a:t>
            </a:r>
            <a:r>
              <a:rPr lang="nb-NO" sz="1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Harbitz</a:t>
            </a:r>
            <a:endParaRPr sz="1100" dirty="0"/>
          </a:p>
        </p:txBody>
      </p:sp>
    </p:spTree>
    <p:extLst>
      <p:ext uri="{BB962C8B-B14F-4D97-AF65-F5344CB8AC3E}">
        <p14:creationId xmlns:p14="http://schemas.microsoft.com/office/powerpoint/2010/main" val="1444442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subTitle" idx="1"/>
          </p:nvPr>
        </p:nvSpPr>
        <p:spPr>
          <a:xfrm>
            <a:off x="938784" y="1913763"/>
            <a:ext cx="10460736" cy="4328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1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pic>
        <p:nvPicPr>
          <p:cNvPr id="95" name="Google Shape;95;p14" descr="Et bilde som inneholder tekst&#10;&#10;Automatisk generert beskrivelse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2020" y="223965"/>
            <a:ext cx="1587500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de 2" descr="Et bilde som inneholder person&#10;&#10;Automatisk generert beskrivelse">
            <a:extLst>
              <a:ext uri="{FF2B5EF4-FFF2-40B4-BE49-F238E27FC236}">
                <a16:creationId xmlns:a16="http://schemas.microsoft.com/office/drawing/2014/main" id="{E0C8D168-630A-3491-52E9-741BB151D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667000" y="1500187"/>
            <a:ext cx="6857999" cy="3857625"/>
          </a:xfrm>
          <a:prstGeom prst="rect">
            <a:avLst/>
          </a:prstGeom>
        </p:spPr>
      </p:pic>
      <p:sp>
        <p:nvSpPr>
          <p:cNvPr id="8" name="Google Shape;94;p14">
            <a:extLst>
              <a:ext uri="{FF2B5EF4-FFF2-40B4-BE49-F238E27FC236}">
                <a16:creationId xmlns:a16="http://schemas.microsoft.com/office/drawing/2014/main" id="{5B3198D0-F0D3-BFFA-4441-043F7BF89DA8}"/>
              </a:ext>
            </a:extLst>
          </p:cNvPr>
          <p:cNvSpPr txBox="1"/>
          <p:nvPr/>
        </p:nvSpPr>
        <p:spPr>
          <a:xfrm>
            <a:off x="8652614" y="6242304"/>
            <a:ext cx="2746906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Lederkonferansen 13.mai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20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Foto:Martin</a:t>
            </a:r>
            <a:r>
              <a:rPr lang="nb-NO" sz="1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Harbitz</a:t>
            </a:r>
            <a:endParaRPr sz="1100" dirty="0"/>
          </a:p>
        </p:txBody>
      </p:sp>
    </p:spTree>
    <p:extLst>
      <p:ext uri="{BB962C8B-B14F-4D97-AF65-F5344CB8AC3E}">
        <p14:creationId xmlns:p14="http://schemas.microsoft.com/office/powerpoint/2010/main" val="2653181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4" descr="Et bilde som inneholder tekst&#10;&#10;Automatisk generert beskrivelse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2020" y="223965"/>
            <a:ext cx="1587500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de 6" descr="Et bilde som inneholder tenner, innendørs, pusse, person&#10;&#10;Automatisk generert beskrivelse">
            <a:extLst>
              <a:ext uri="{FF2B5EF4-FFF2-40B4-BE49-F238E27FC236}">
                <a16:creationId xmlns:a16="http://schemas.microsoft.com/office/drawing/2014/main" id="{186C28D8-01DB-9933-D906-147F9FCAF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90715"/>
            <a:ext cx="12192000" cy="5331256"/>
          </a:xfrm>
          <a:prstGeom prst="rect">
            <a:avLst/>
          </a:prstGeom>
        </p:spPr>
      </p:pic>
      <p:sp>
        <p:nvSpPr>
          <p:cNvPr id="13" name="Google Shape;94;p14">
            <a:extLst>
              <a:ext uri="{FF2B5EF4-FFF2-40B4-BE49-F238E27FC236}">
                <a16:creationId xmlns:a16="http://schemas.microsoft.com/office/drawing/2014/main" id="{A286E4D1-CFAA-9386-B66E-BD3B1E9EF77D}"/>
              </a:ext>
            </a:extLst>
          </p:cNvPr>
          <p:cNvSpPr txBox="1"/>
          <p:nvPr/>
        </p:nvSpPr>
        <p:spPr>
          <a:xfrm>
            <a:off x="9232317" y="6221971"/>
            <a:ext cx="2746906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Lederkonferansen 13.mai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20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Foto:Martin</a:t>
            </a:r>
            <a:r>
              <a:rPr lang="nb-NO" sz="1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Harbitz</a:t>
            </a:r>
            <a:endParaRPr sz="1100" dirty="0"/>
          </a:p>
        </p:txBody>
      </p:sp>
    </p:spTree>
    <p:extLst>
      <p:ext uri="{BB962C8B-B14F-4D97-AF65-F5344CB8AC3E}">
        <p14:creationId xmlns:p14="http://schemas.microsoft.com/office/powerpoint/2010/main" val="2918171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24EC36-3C63-4145-A904-DA15DCB3A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</a:t>
            </a:r>
            <a:fld id="{F51B0F3F-2019-434A-AE65-B7B58F0E5DC8}" type="slidenum">
              <a:rPr lang="nb-NO" smtClean="0"/>
              <a:pPr/>
              <a:t>6</a:t>
            </a:fld>
            <a:endParaRPr lang="nb-NO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60FF11C-C9BB-4346-B21A-F2F8103B4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9752" y="245948"/>
            <a:ext cx="7978840" cy="402061"/>
          </a:xfrm>
        </p:spPr>
        <p:txBody>
          <a:bodyPr>
            <a:normAutofit fontScale="90000"/>
          </a:bodyPr>
          <a:lstStyle/>
          <a:p>
            <a:pPr algn="ctr"/>
            <a:r>
              <a:rPr lang="en-NO" sz="2903" b="1" dirty="0"/>
              <a:t>presentation content</a:t>
            </a:r>
          </a:p>
        </p:txBody>
      </p:sp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D527EA43-26A4-48E6-A4E1-C9681768E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51" y="-3035"/>
            <a:ext cx="11195143" cy="6804193"/>
          </a:xfrm>
          <a:prstGeom prst="rect">
            <a:avLst/>
          </a:prstGeom>
        </p:spPr>
      </p:pic>
      <p:sp>
        <p:nvSpPr>
          <p:cNvPr id="5" name="Google Shape;94;p14">
            <a:extLst>
              <a:ext uri="{FF2B5EF4-FFF2-40B4-BE49-F238E27FC236}">
                <a16:creationId xmlns:a16="http://schemas.microsoft.com/office/drawing/2014/main" id="{8FC9BE59-6180-21ED-B414-4A81D9581681}"/>
              </a:ext>
            </a:extLst>
          </p:cNvPr>
          <p:cNvSpPr txBox="1"/>
          <p:nvPr/>
        </p:nvSpPr>
        <p:spPr>
          <a:xfrm>
            <a:off x="8833535" y="6304043"/>
            <a:ext cx="2746906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Lederkonferansen 13.mai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20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Foto:Harbitz</a:t>
            </a:r>
            <a:endParaRPr sz="1100" dirty="0"/>
          </a:p>
        </p:txBody>
      </p:sp>
    </p:spTree>
    <p:extLst>
      <p:ext uri="{BB962C8B-B14F-4D97-AF65-F5344CB8AC3E}">
        <p14:creationId xmlns:p14="http://schemas.microsoft.com/office/powerpoint/2010/main" val="4037849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24EC36-3C63-4145-A904-DA15DCB3A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/>
              <a:t> </a:t>
            </a:r>
            <a:fld id="{F51B0F3F-2019-434A-AE65-B7B58F0E5DC8}" type="slidenum">
              <a:rPr lang="nb-NO" smtClean="0"/>
              <a:pPr/>
              <a:t>7</a:t>
            </a:fld>
            <a:endParaRPr lang="nb-NO" dirty="0"/>
          </a:p>
        </p:txBody>
      </p:sp>
      <p:pic>
        <p:nvPicPr>
          <p:cNvPr id="2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05D27E6-72A4-4239-8702-4CB04D100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779" y="579820"/>
            <a:ext cx="8795436" cy="5696645"/>
          </a:xfrm>
          <a:prstGeom prst="rect">
            <a:avLst/>
          </a:prstGeom>
        </p:spPr>
      </p:pic>
      <p:sp>
        <p:nvSpPr>
          <p:cNvPr id="5" name="Google Shape;94;p14">
            <a:extLst>
              <a:ext uri="{FF2B5EF4-FFF2-40B4-BE49-F238E27FC236}">
                <a16:creationId xmlns:a16="http://schemas.microsoft.com/office/drawing/2014/main" id="{65886368-5B9E-779B-6A91-9A3648CD4B4C}"/>
              </a:ext>
            </a:extLst>
          </p:cNvPr>
          <p:cNvSpPr txBox="1"/>
          <p:nvPr/>
        </p:nvSpPr>
        <p:spPr>
          <a:xfrm>
            <a:off x="8652614" y="6242304"/>
            <a:ext cx="2746906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Lederkonferansen 13.mai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20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Foto:Martin</a:t>
            </a:r>
            <a:r>
              <a:rPr lang="nb-NO" sz="1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Harbitz</a:t>
            </a:r>
            <a:endParaRPr sz="1100" dirty="0"/>
          </a:p>
        </p:txBody>
      </p:sp>
    </p:spTree>
    <p:extLst>
      <p:ext uri="{BB962C8B-B14F-4D97-AF65-F5344CB8AC3E}">
        <p14:creationId xmlns:p14="http://schemas.microsoft.com/office/powerpoint/2010/main" val="3525728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subTitle" idx="1"/>
          </p:nvPr>
        </p:nvSpPr>
        <p:spPr>
          <a:xfrm>
            <a:off x="938784" y="1913763"/>
            <a:ext cx="10460736" cy="4328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1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pic>
        <p:nvPicPr>
          <p:cNvPr id="95" name="Google Shape;95;p14" descr="Et bilde som inneholder tekst&#10;&#10;Automatisk generert beskrivelse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2020" y="223965"/>
            <a:ext cx="1587500" cy="6667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94;p14">
            <a:extLst>
              <a:ext uri="{FF2B5EF4-FFF2-40B4-BE49-F238E27FC236}">
                <a16:creationId xmlns:a16="http://schemas.microsoft.com/office/drawing/2014/main" id="{5B3198D0-F0D3-BFFA-4441-043F7BF89DA8}"/>
              </a:ext>
            </a:extLst>
          </p:cNvPr>
          <p:cNvSpPr txBox="1"/>
          <p:nvPr/>
        </p:nvSpPr>
        <p:spPr>
          <a:xfrm>
            <a:off x="8652614" y="6242304"/>
            <a:ext cx="2746906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Lederkonferansen 13.mai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20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Foto:Martin</a:t>
            </a:r>
            <a:r>
              <a:rPr lang="nb-NO" sz="1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Harbitz</a:t>
            </a:r>
            <a:endParaRPr sz="1100" dirty="0"/>
          </a:p>
        </p:txBody>
      </p:sp>
      <p:pic>
        <p:nvPicPr>
          <p:cNvPr id="4" name="Bilde 3" descr="Et bilde som inneholder person, utendørs&#10;&#10;Automatisk generert beskrivelse">
            <a:extLst>
              <a:ext uri="{FF2B5EF4-FFF2-40B4-BE49-F238E27FC236}">
                <a16:creationId xmlns:a16="http://schemas.microsoft.com/office/drawing/2014/main" id="{3C77BC69-8054-6BA6-3DB7-7BF19A048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667000" y="1500187"/>
            <a:ext cx="6857999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080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subTitle" idx="1"/>
          </p:nvPr>
        </p:nvSpPr>
        <p:spPr>
          <a:xfrm>
            <a:off x="938784" y="1913763"/>
            <a:ext cx="10460736" cy="4328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1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</p:txBody>
      </p:sp>
      <p:pic>
        <p:nvPicPr>
          <p:cNvPr id="95" name="Google Shape;95;p14" descr="Et bilde som inneholder tekst&#10;&#10;Automatisk generert beskrivelse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2020" y="223965"/>
            <a:ext cx="1587500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de 2" descr="Et bilde som inneholder innendørs, vindu, møbler&#10;&#10;Automatisk generert beskrivelse">
            <a:extLst>
              <a:ext uri="{FF2B5EF4-FFF2-40B4-BE49-F238E27FC236}">
                <a16:creationId xmlns:a16="http://schemas.microsoft.com/office/drawing/2014/main" id="{0C65AECA-788C-72CF-D58F-5E2B7450B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8" name="Google Shape;94;p14">
            <a:extLst>
              <a:ext uri="{FF2B5EF4-FFF2-40B4-BE49-F238E27FC236}">
                <a16:creationId xmlns:a16="http://schemas.microsoft.com/office/drawing/2014/main" id="{E6DA473C-0C95-BFEC-8737-B93BAA99B2A3}"/>
              </a:ext>
            </a:extLst>
          </p:cNvPr>
          <p:cNvSpPr txBox="1"/>
          <p:nvPr/>
        </p:nvSpPr>
        <p:spPr>
          <a:xfrm>
            <a:off x="8652614" y="6242304"/>
            <a:ext cx="2746906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Lederkonferansen 13.mai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b-NO" sz="120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Foto:Martin</a:t>
            </a:r>
            <a:r>
              <a:rPr lang="nb-NO" sz="1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Harbitz</a:t>
            </a:r>
            <a:endParaRPr sz="1100" dirty="0"/>
          </a:p>
        </p:txBody>
      </p:sp>
    </p:spTree>
    <p:extLst>
      <p:ext uri="{BB962C8B-B14F-4D97-AF65-F5344CB8AC3E}">
        <p14:creationId xmlns:p14="http://schemas.microsoft.com/office/powerpoint/2010/main" val="7689813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1574</TotalTime>
  <Words>780</Words>
  <Application>Microsoft Office PowerPoint</Application>
  <PresentationFormat>Widescreen</PresentationFormat>
  <Paragraphs>148</Paragraphs>
  <Slides>21</Slides>
  <Notes>19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presentation content</vt:lpstr>
      <vt:lpstr>PowerPoint-presentasjon</vt:lpstr>
      <vt:lpstr>PowerPoint-presentasjon</vt:lpstr>
      <vt:lpstr>PowerPoint-presentasjon</vt:lpstr>
      <vt:lpstr>PowerPoint-presentasjon</vt:lpstr>
      <vt:lpstr>Distriktsmedisin</vt:lpstr>
      <vt:lpstr>Nordsjøturnus i Lyngen</vt:lpstr>
      <vt:lpstr>Nordsjøturnus Ukedager</vt:lpstr>
      <vt:lpstr>Nordsjøturnus Helg</vt:lpstr>
      <vt:lpstr>Nordsjøturnus i Lyngen</vt:lpstr>
      <vt:lpstr>Nordsjøturnus i Lyngen</vt:lpstr>
      <vt:lpstr>Nordsjøturnus i Lyngen</vt:lpstr>
      <vt:lpstr>Nordsjøturnus i Lyngen</vt:lpstr>
      <vt:lpstr>Nordsjøturnus i Lyngen</vt:lpstr>
      <vt:lpstr>Nordsjøturnus i Lyngen</vt:lpstr>
      <vt:lpstr>Nordsjøturnus i Lyngen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Line Kamilla Heimstøl</dc:creator>
  <cp:lastModifiedBy>Line Kamilla Heimstøl</cp:lastModifiedBy>
  <cp:revision>5</cp:revision>
  <dcterms:modified xsi:type="dcterms:W3CDTF">2022-05-12T16:57:01Z</dcterms:modified>
</cp:coreProperties>
</file>