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  <p:sldMasterId id="2147483803" r:id="rId3"/>
  </p:sldMasterIdLst>
  <p:notesMasterIdLst>
    <p:notesMasterId r:id="rId16"/>
  </p:notesMasterIdLst>
  <p:handoutMasterIdLst>
    <p:handoutMasterId r:id="rId17"/>
  </p:handoutMasterIdLst>
  <p:sldIdLst>
    <p:sldId id="289" r:id="rId4"/>
    <p:sldId id="304" r:id="rId5"/>
    <p:sldId id="296" r:id="rId6"/>
    <p:sldId id="297" r:id="rId7"/>
    <p:sldId id="300" r:id="rId8"/>
    <p:sldId id="305" r:id="rId9"/>
    <p:sldId id="301" r:id="rId10"/>
    <p:sldId id="299" r:id="rId11"/>
    <p:sldId id="298" r:id="rId12"/>
    <p:sldId id="302" r:id="rId13"/>
    <p:sldId id="303" r:id="rId14"/>
    <p:sldId id="282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33F7"/>
    <a:srgbClr val="E84A37"/>
    <a:srgbClr val="666666"/>
    <a:srgbClr val="009D4E"/>
    <a:srgbClr val="0083C1"/>
    <a:srgbClr val="F98D29"/>
    <a:srgbClr val="0D4067"/>
    <a:srgbClr val="00ADD3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>
      <p:cViewPr varScale="1">
        <p:scale>
          <a:sx n="77" d="100"/>
          <a:sy n="77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17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DAABC-EE41-4860-B867-16E83B2F0327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4D206-080B-4940-A09D-7829DC26CD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78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C2C0-97DA-499D-9E25-C813C9F39A10}" type="datetimeFigureOut">
              <a:rPr lang="nb-NO" smtClean="0"/>
              <a:pPr/>
              <a:t>10.05.2022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B03F-A892-4A67-8671-FE6AA3A6F0A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22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6" y="260920"/>
            <a:ext cx="7412824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666666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666666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3103964" cy="237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00" y="1555200"/>
            <a:ext cx="3474000" cy="42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899676" y="1555200"/>
            <a:ext cx="3474000" cy="42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666666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3247980" cy="1425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616899" cy="5472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7" y="260920"/>
            <a:ext cx="7617971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666666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17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aphic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752400" y="1555200"/>
            <a:ext cx="3960000" cy="42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230800" y="104400"/>
            <a:ext cx="3535200" cy="5801444"/>
          </a:xfrm>
        </p:spPr>
        <p:txBody>
          <a:bodyPr tIns="2160000"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Insert content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666666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3391996" cy="1425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3960440" cy="5472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500" y="260920"/>
            <a:ext cx="3959659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666666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912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aphics 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52400" y="1555200"/>
            <a:ext cx="3960000" cy="42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5158800" y="1555200"/>
            <a:ext cx="3229624" cy="4352400"/>
          </a:xfrm>
        </p:spPr>
        <p:txBody>
          <a:bodyPr tIns="1080000"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nb-NO" dirty="0" err="1" smtClean="0"/>
              <a:t>Insert</a:t>
            </a:r>
            <a:r>
              <a:rPr lang="nb-NO" dirty="0" smtClean="0"/>
              <a:t> </a:t>
            </a:r>
            <a:r>
              <a:rPr lang="nb-NO" dirty="0" err="1" smtClean="0"/>
              <a:t>content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666666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3031956" cy="1425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3681" cy="47370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7" y="309272"/>
            <a:ext cx="7634755" cy="311647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666666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797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2 graphics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752400" y="1555200"/>
            <a:ext cx="3960000" cy="42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58800" y="1555200"/>
            <a:ext cx="3290400" cy="190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Insert content</a:t>
            </a:r>
            <a:endParaRPr lang="en-US" noProof="0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5158800" y="4141937"/>
            <a:ext cx="3290400" cy="1764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noProof="0" dirty="0" smtClean="0"/>
              <a:t>Insert content</a:t>
            </a:r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666666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3031956" cy="1425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704856" cy="5472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5628" y="260920"/>
            <a:ext cx="7704804" cy="360000"/>
          </a:xfrm>
        </p:spPr>
        <p:txBody>
          <a:bodyPr>
            <a:normAutofit/>
          </a:bodyPr>
          <a:lstStyle>
            <a:lvl1pPr marL="0" indent="0">
              <a:buNone/>
              <a:defRPr sz="1900" baseline="0">
                <a:solidFill>
                  <a:srgbClr val="666666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Small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239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2"/>
          </p:nvPr>
        </p:nvSpPr>
        <p:spPr>
          <a:xfrm>
            <a:off x="755650" y="1341438"/>
            <a:ext cx="7413625" cy="4535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4664"/>
            <a:ext cx="899996" cy="6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1"/>
          <a:stretch/>
        </p:blipFill>
        <p:spPr>
          <a:xfrm>
            <a:off x="5065626" y="2852936"/>
            <a:ext cx="4078374" cy="4013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81481"/>
          <a:stretch/>
        </p:blipFill>
        <p:spPr>
          <a:xfrm>
            <a:off x="4283968" y="6068287"/>
            <a:ext cx="576064" cy="808794"/>
          </a:xfrm>
          <a:prstGeom prst="rect">
            <a:avLst/>
          </a:prstGeom>
        </p:spPr>
      </p:pic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377148"/>
            <a:ext cx="5112568" cy="234235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50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905734" y="1628800"/>
            <a:ext cx="5112568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0">
                <a:solidFill>
                  <a:srgbClr val="666666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5200" y="2017600"/>
            <a:ext cx="7585200" cy="0"/>
          </a:xfrm>
          <a:prstGeom prst="line">
            <a:avLst/>
          </a:prstGeom>
          <a:ln w="18000">
            <a:solidFill>
              <a:srgbClr val="E84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chemeClr val="bg1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89" y="332656"/>
            <a:ext cx="92136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3" b="15582"/>
          <a:stretch/>
        </p:blipFill>
        <p:spPr>
          <a:xfrm>
            <a:off x="323629" y="332656"/>
            <a:ext cx="4248371" cy="936104"/>
          </a:xfrm>
          <a:prstGeom prst="rect">
            <a:avLst/>
          </a:prstGeom>
        </p:spPr>
      </p:pic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rgbClr val="0D406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592216" y="2431105"/>
            <a:ext cx="6284039" cy="1946647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01184" y="4571182"/>
            <a:ext cx="5762049" cy="360040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rgbClr val="FFFFFF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rgbClr val="0D4067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92217" y="1988840"/>
            <a:ext cx="1891551" cy="320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89" y="332656"/>
            <a:ext cx="92136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78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rgbClr val="0D406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" b="1">
                <a:solidFill>
                  <a:srgbClr val="0D4067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t="6325" r="16010" b="9246"/>
          <a:stretch/>
        </p:blipFill>
        <p:spPr>
          <a:xfrm>
            <a:off x="6588224" y="4797152"/>
            <a:ext cx="1512168" cy="158090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4664"/>
            <a:ext cx="899996" cy="6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414362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dirty="0" smtClean="0"/>
              <a:t>Klikk for å redigere tittelstil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555200"/>
            <a:ext cx="7416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666666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00" y="6093296"/>
            <a:ext cx="8395200" cy="0"/>
          </a:xfrm>
          <a:prstGeom prst="line">
            <a:avLst/>
          </a:prstGeom>
          <a:ln w="180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2134870" cy="1425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81481"/>
          <a:stretch/>
        </p:blipFill>
        <p:spPr>
          <a:xfrm>
            <a:off x="4283968" y="6068287"/>
            <a:ext cx="576064" cy="8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3" r:id="rId3"/>
    <p:sldLayoutId id="2147483661" r:id="rId4"/>
    <p:sldLayoutId id="2147483663" r:id="rId5"/>
    <p:sldLayoutId id="214748381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FF33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2400" kern="1200">
          <a:solidFill>
            <a:srgbClr val="666666"/>
          </a:solidFill>
          <a:latin typeface="+mj-lt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800" kern="1200">
          <a:solidFill>
            <a:srgbClr val="666666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666666"/>
          </a:solidFill>
          <a:latin typeface="+mj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666666"/>
          </a:solidFill>
          <a:latin typeface="+mj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666666"/>
          </a:solidFill>
          <a:latin typeface="+mj-lt"/>
          <a:ea typeface="+mn-ea"/>
          <a:cs typeface="+mn-cs"/>
        </a:defRPr>
      </a:lvl5pPr>
      <a:lvl6pPr marL="2062163" indent="-182563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6pPr>
      <a:lvl7pPr marL="2252663" indent="-19050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45200" y="2266161"/>
            <a:ext cx="7585200" cy="0"/>
          </a:xfrm>
          <a:prstGeom prst="line">
            <a:avLst/>
          </a:prstGeom>
          <a:ln w="180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81481"/>
          <a:stretch/>
        </p:blipFill>
        <p:spPr>
          <a:xfrm>
            <a:off x="4283968" y="6068287"/>
            <a:ext cx="576064" cy="8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67D78"/>
          </a:solidFill>
          <a:latin typeface="Arial Narrow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1800" kern="1200">
          <a:solidFill>
            <a:srgbClr val="5E5D5C"/>
          </a:solidFill>
          <a:latin typeface="Georgia" pitchFamily="18" charset="0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619200"/>
            <a:ext cx="7414362" cy="54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555200"/>
            <a:ext cx="7416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9186" y="6476400"/>
            <a:ext cx="2133600" cy="1593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rgbClr val="666666"/>
                </a:solidFill>
                <a:latin typeface="+mj-lt"/>
              </a:defRPr>
            </a:lvl1pPr>
          </a:lstStyle>
          <a:p>
            <a:fld id="{37B42EF7-4E00-47E5-BD04-2784F5E2F8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8000" y="6022800"/>
            <a:ext cx="8395200" cy="0"/>
          </a:xfrm>
          <a:prstGeom prst="line">
            <a:avLst/>
          </a:prstGeom>
          <a:ln w="180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387916" y="6238800"/>
            <a:ext cx="2959948" cy="237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81481"/>
          <a:stretch/>
        </p:blipFill>
        <p:spPr>
          <a:xfrm>
            <a:off x="4283968" y="6068287"/>
            <a:ext cx="576064" cy="8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0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67D7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975" indent="-180975" algn="l" defTabSz="914400" rtl="0" eaLnBrk="1" latinLnBrk="0" hangingPunct="1">
        <a:spcBef>
          <a:spcPts val="1300"/>
        </a:spcBef>
        <a:buClr>
          <a:srgbClr val="5E5D5C"/>
        </a:buClr>
        <a:buFont typeface="Arial" pitchFamily="34" charset="0"/>
        <a:buChar char="•"/>
        <a:defRPr sz="2400" kern="1200">
          <a:solidFill>
            <a:srgbClr val="5E5D5C"/>
          </a:solidFill>
          <a:latin typeface="+mj-lt"/>
          <a:ea typeface="+mn-ea"/>
          <a:cs typeface="+mn-cs"/>
        </a:defRPr>
      </a:lvl1pPr>
      <a:lvl2pPr marL="361950" indent="-180975" algn="l" defTabSz="919163" rtl="0" eaLnBrk="1" latinLnBrk="0" hangingPunct="1">
        <a:spcBef>
          <a:spcPts val="600"/>
        </a:spcBef>
        <a:buClr>
          <a:srgbClr val="5E5D5C"/>
        </a:buClr>
        <a:buSzPct val="80000"/>
        <a:buFont typeface="Courier New" pitchFamily="49" charset="0"/>
        <a:buChar char="o"/>
        <a:defRPr sz="1800" kern="1200">
          <a:solidFill>
            <a:srgbClr val="5E5D5C"/>
          </a:solidFill>
          <a:latin typeface="+mj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+mj-lt"/>
          <a:ea typeface="+mn-ea"/>
          <a:cs typeface="+mn-cs"/>
        </a:defRPr>
      </a:lvl3pPr>
      <a:lvl4pPr marL="714375" indent="-171450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+mj-lt"/>
          <a:ea typeface="+mn-ea"/>
          <a:cs typeface="+mn-cs"/>
        </a:defRPr>
      </a:lvl4pPr>
      <a:lvl5pPr marL="895350" indent="-180975" algn="l" defTabSz="914400" rtl="0" eaLnBrk="1" latinLnBrk="0" hangingPunct="1">
        <a:spcBef>
          <a:spcPts val="600"/>
        </a:spcBef>
        <a:buClr>
          <a:srgbClr val="5E5D5C"/>
        </a:buClr>
        <a:buFont typeface="Georgia" pitchFamily="18" charset="0"/>
        <a:buChar char="-"/>
        <a:defRPr sz="1400" kern="1200">
          <a:solidFill>
            <a:srgbClr val="5E5D5C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Fredrikstad og Hvaler legevakt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Lise Vissås, leder Legetjenester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31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er vi i dag?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2017 gjeninnførte Fredrikstad og Hvaler legevaktplikt i tråd med </a:t>
            </a:r>
            <a:r>
              <a:rPr lang="nb-NO" dirty="0" err="1" smtClean="0"/>
              <a:t>fastlegeforskriften</a:t>
            </a:r>
            <a:r>
              <a:rPr lang="nb-NO" dirty="0" smtClean="0"/>
              <a:t> </a:t>
            </a:r>
            <a:endParaRPr lang="nb-NO" dirty="0" smtClean="0"/>
          </a:p>
          <a:p>
            <a:r>
              <a:rPr lang="nb-NO" dirty="0" smtClean="0"/>
              <a:t>Vår erfaring er at fastleger er en meget viktig ressurs i </a:t>
            </a:r>
            <a:r>
              <a:rPr lang="nb-NO" dirty="0" smtClean="0"/>
              <a:t>legevakt</a:t>
            </a:r>
            <a:endParaRPr lang="nb-NO" dirty="0" smtClean="0"/>
          </a:p>
          <a:p>
            <a:r>
              <a:rPr lang="nb-NO" dirty="0" smtClean="0"/>
              <a:t>Fredrikstad </a:t>
            </a:r>
            <a:r>
              <a:rPr lang="nb-NO" dirty="0" smtClean="0"/>
              <a:t>har et </a:t>
            </a:r>
            <a:r>
              <a:rPr lang="nb-NO" dirty="0" smtClean="0"/>
              <a:t>stabilt fastlegekorps</a:t>
            </a:r>
          </a:p>
          <a:p>
            <a:r>
              <a:rPr lang="nb-NO" dirty="0" smtClean="0"/>
              <a:t>Sammensetning av et visst antall </a:t>
            </a:r>
            <a:r>
              <a:rPr lang="nb-NO" dirty="0" smtClean="0"/>
              <a:t>fast </a:t>
            </a:r>
            <a:r>
              <a:rPr lang="nb-NO" dirty="0" smtClean="0"/>
              <a:t>ansatte leger i tillegg til fastleger gir kvalitet og forutsigbarhet</a:t>
            </a:r>
          </a:p>
          <a:p>
            <a:r>
              <a:rPr lang="nb-NO" dirty="0" smtClean="0"/>
              <a:t>I tillegg enkelte </a:t>
            </a:r>
            <a:r>
              <a:rPr lang="nb-NO" dirty="0" smtClean="0"/>
              <a:t>faste vikarer 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Ferieavvikling</a:t>
            </a:r>
          </a:p>
          <a:p>
            <a:r>
              <a:rPr lang="nb-NO" dirty="0" smtClean="0"/>
              <a:t>Faste ansatte skal ha ferie</a:t>
            </a:r>
          </a:p>
          <a:p>
            <a:r>
              <a:rPr lang="nb-NO" dirty="0" smtClean="0"/>
              <a:t>Fastleger skal ha ferie</a:t>
            </a:r>
          </a:p>
          <a:p>
            <a:r>
              <a:rPr lang="nb-NO" dirty="0" smtClean="0"/>
              <a:t>Økning av innbyggere i kommunen ved ferietid</a:t>
            </a:r>
          </a:p>
          <a:p>
            <a:r>
              <a:rPr lang="nb-NO" dirty="0" smtClean="0"/>
              <a:t>Rekruttering – vanskelig – nesten tørke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9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/>
              <a:t>Fast ansatte leger på legevakt - erfaringer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Innbyggere 83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892</a:t>
            </a:r>
          </a:p>
          <a:p>
            <a:r>
              <a:rPr lang="nb-NO" dirty="0" smtClean="0"/>
              <a:t>  Fredrikstad </a:t>
            </a:r>
            <a:r>
              <a:rPr lang="nb-NO" dirty="0"/>
              <a:t>er en attraktiv </a:t>
            </a:r>
            <a:r>
              <a:rPr lang="nb-NO" dirty="0" smtClean="0"/>
              <a:t>kommune</a:t>
            </a:r>
          </a:p>
          <a:p>
            <a:r>
              <a:rPr lang="nb-NO" dirty="0" smtClean="0"/>
              <a:t>  Innbyggerantallet </a:t>
            </a:r>
            <a:r>
              <a:rPr lang="nb-NO" dirty="0"/>
              <a:t>øker jevnt og </a:t>
            </a:r>
            <a:r>
              <a:rPr lang="nb-NO" dirty="0" smtClean="0"/>
              <a:t>trutt</a:t>
            </a:r>
          </a:p>
          <a:p>
            <a:r>
              <a:rPr lang="nb-NO" dirty="0"/>
              <a:t> </a:t>
            </a:r>
            <a:r>
              <a:rPr lang="nb-NO" dirty="0" smtClean="0"/>
              <a:t> Fredrikstad </a:t>
            </a:r>
            <a:r>
              <a:rPr lang="nb-NO" dirty="0"/>
              <a:t>og </a:t>
            </a:r>
            <a:r>
              <a:rPr lang="nb-NO" dirty="0" smtClean="0"/>
              <a:t>Hvaler er </a:t>
            </a:r>
            <a:r>
              <a:rPr lang="nb-NO" dirty="0"/>
              <a:t>attraktive feriemål, </a:t>
            </a:r>
            <a:r>
              <a:rPr lang="nb-NO" dirty="0" smtClean="0"/>
              <a:t>fører </a:t>
            </a:r>
            <a:r>
              <a:rPr lang="nb-NO" dirty="0" smtClean="0"/>
              <a:t>til            mange </a:t>
            </a:r>
            <a:r>
              <a:rPr lang="nb-NO" dirty="0" smtClean="0"/>
              <a:t>turister – økt press på legevakt</a:t>
            </a:r>
          </a:p>
          <a:p>
            <a:r>
              <a:rPr lang="nb-NO" dirty="0" smtClean="0"/>
              <a:t> Behovet </a:t>
            </a:r>
            <a:r>
              <a:rPr lang="nb-NO" dirty="0"/>
              <a:t>for ressurser ved legevakten har økt betraktelig i senere år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	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697169"/>
            <a:ext cx="4032448" cy="5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innhold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Høsten 2015 ble det </a:t>
            </a:r>
            <a:r>
              <a:rPr lang="nb-NO" dirty="0" smtClean="0"/>
              <a:t>innført </a:t>
            </a:r>
            <a:r>
              <a:rPr lang="nb-NO" dirty="0" smtClean="0"/>
              <a:t>avtale om frivillighet for </a:t>
            </a:r>
            <a:r>
              <a:rPr lang="nb-NO" dirty="0" smtClean="0"/>
              <a:t>fastlegene i Fredrikstad </a:t>
            </a:r>
            <a:r>
              <a:rPr lang="nb-NO" dirty="0" smtClean="0"/>
              <a:t>til å ta </a:t>
            </a:r>
            <a:r>
              <a:rPr lang="nb-NO" dirty="0" smtClean="0"/>
              <a:t>legevakter</a:t>
            </a:r>
            <a:endParaRPr lang="nb-NO" dirty="0" smtClean="0"/>
          </a:p>
          <a:p>
            <a:r>
              <a:rPr lang="nb-NO" dirty="0" smtClean="0"/>
              <a:t>Det var da ca. 14 - av </a:t>
            </a:r>
            <a:r>
              <a:rPr lang="nb-NO" dirty="0" smtClean="0"/>
              <a:t>de 71 fastlegene </a:t>
            </a:r>
            <a:r>
              <a:rPr lang="nb-NO" dirty="0" smtClean="0"/>
              <a:t>som bisto i legevaktordningen. </a:t>
            </a:r>
          </a:p>
          <a:p>
            <a:r>
              <a:rPr lang="nb-NO" dirty="0" smtClean="0"/>
              <a:t>Økte antallet </a:t>
            </a:r>
            <a:r>
              <a:rPr lang="nb-NO" dirty="0" smtClean="0"/>
              <a:t>fast </a:t>
            </a:r>
            <a:r>
              <a:rPr lang="nb-NO" dirty="0" smtClean="0"/>
              <a:t>ansatte </a:t>
            </a:r>
            <a:r>
              <a:rPr lang="nb-NO" dirty="0" smtClean="0"/>
              <a:t>legevaktlegen</a:t>
            </a:r>
            <a:endParaRPr lang="nb-NO" dirty="0" smtClean="0"/>
          </a:p>
          <a:p>
            <a:r>
              <a:rPr lang="nb-NO" dirty="0" smtClean="0"/>
              <a:t>Stort sett unge «ferske» leger som ønsker fast ansettelse ved legevakt</a:t>
            </a:r>
          </a:p>
          <a:p>
            <a:r>
              <a:rPr lang="nb-NO" dirty="0" smtClean="0"/>
              <a:t>Uredde, </a:t>
            </a:r>
            <a:r>
              <a:rPr lang="nb-NO" dirty="0" smtClean="0"/>
              <a:t>«faktisk ikke innsikt» </a:t>
            </a:r>
            <a:r>
              <a:rPr lang="nb-NO" dirty="0" smtClean="0"/>
              <a:t>i hvor enormt ansvar de innehar, løser allikevel de utroligste problemstillinger</a:t>
            </a:r>
          </a:p>
          <a:p>
            <a:endParaRPr lang="nb-NO" dirty="0" smtClean="0"/>
          </a:p>
          <a:p>
            <a:pPr marL="180975" lvl="1" indent="0">
              <a:buNone/>
            </a:pPr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 flipH="1">
            <a:off x="433635" y="6381328"/>
            <a:ext cx="2194149" cy="356152"/>
          </a:xfrm>
        </p:spPr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870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Utrykning med legevaktbil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Fastleger: kan ofte vegre seg for å </a:t>
            </a:r>
            <a:r>
              <a:rPr lang="nb-NO" dirty="0" smtClean="0"/>
              <a:t>rykke </a:t>
            </a:r>
            <a:r>
              <a:rPr lang="nb-NO" dirty="0" smtClean="0"/>
              <a:t>ut med legevaktbil, til hendelser de ikke er kjent med fra sin fastlegehverdag</a:t>
            </a:r>
          </a:p>
          <a:p>
            <a:r>
              <a:rPr lang="nb-NO" dirty="0" smtClean="0"/>
              <a:t> Fast ansatte leger: er komfortable med å </a:t>
            </a:r>
            <a:r>
              <a:rPr lang="nb-NO" dirty="0" smtClean="0"/>
              <a:t>rykke </a:t>
            </a:r>
            <a:r>
              <a:rPr lang="nb-NO" dirty="0" smtClean="0"/>
              <a:t>ut </a:t>
            </a:r>
            <a:r>
              <a:rPr lang="nb-NO" dirty="0" smtClean="0"/>
              <a:t> med </a:t>
            </a:r>
            <a:r>
              <a:rPr lang="nb-NO" dirty="0" smtClean="0"/>
              <a:t>legevaktbil</a:t>
            </a:r>
          </a:p>
          <a:p>
            <a:pPr lvl="1"/>
            <a:r>
              <a:rPr lang="nb-NO" dirty="0"/>
              <a:t>Fast </a:t>
            </a:r>
            <a:r>
              <a:rPr lang="nb-NO" dirty="0" smtClean="0"/>
              <a:t>ansatte leger </a:t>
            </a:r>
            <a:r>
              <a:rPr lang="nb-NO" dirty="0"/>
              <a:t>og </a:t>
            </a:r>
            <a:r>
              <a:rPr lang="nb-NO" dirty="0" smtClean="0"/>
              <a:t>sykepleiere </a:t>
            </a:r>
            <a:r>
              <a:rPr lang="nb-NO" dirty="0"/>
              <a:t>kjenner hverandre forholdsvis godt, sikrer også følelsen av trygghet for arbeid ute i </a:t>
            </a:r>
            <a:r>
              <a:rPr lang="nb-NO" dirty="0" smtClean="0"/>
              <a:t>feltet</a:t>
            </a:r>
          </a:p>
          <a:p>
            <a:pPr lvl="1"/>
            <a:r>
              <a:rPr lang="nb-NO" dirty="0" smtClean="0"/>
              <a:t>Fast ansatte leger får også økt mengdetrening med legevaktbil, da de har mange legevakter</a:t>
            </a:r>
            <a:endParaRPr lang="nb-NO" dirty="0"/>
          </a:p>
          <a:p>
            <a:pPr marL="180975" lvl="1" indent="0">
              <a:buNone/>
            </a:pP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</a:t>
            </a:r>
            <a:r>
              <a:rPr lang="nb-NO" dirty="0" smtClean="0"/>
              <a:t>trykning </a:t>
            </a:r>
            <a:r>
              <a:rPr lang="nb-NO" dirty="0"/>
              <a:t>– kilde til  frustrasjon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Fastlegene og de faste ansatte legene vurdere ofte  behovet for utrykning ulikt</a:t>
            </a:r>
          </a:p>
          <a:p>
            <a:r>
              <a:rPr lang="nb-NO" dirty="0" smtClean="0"/>
              <a:t>Det kan være forskjellige argumenter til å vurdere ulikt</a:t>
            </a:r>
          </a:p>
          <a:p>
            <a:pPr lvl="1"/>
            <a:r>
              <a:rPr lang="nb-NO" dirty="0" smtClean="0"/>
              <a:t>De faste ansatte er kjent med hvordan hele det kommunale systemet fungerer. Kan reise hjem til pasient med psykisk lidelse for å vurdere innleggelse. Dette sparer også legevakten for en vanskelig pasient på venterommet. ‘</a:t>
            </a:r>
          </a:p>
          <a:p>
            <a:pPr lvl="1"/>
            <a:r>
              <a:rPr lang="nb-NO" dirty="0" smtClean="0"/>
              <a:t>Fastlegene kan ønske pasienten til legevakten for undersøkelse</a:t>
            </a:r>
          </a:p>
          <a:p>
            <a:pPr lvl="1"/>
            <a:r>
              <a:rPr lang="nb-NO" dirty="0" smtClean="0"/>
              <a:t>Lovverk og forskrift, med stort «rom» for tolkning reduserer ikke frustrasjonen og tolkningsbildet for legene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699" y="1871663"/>
            <a:ext cx="5366764" cy="4248150"/>
          </a:xfrm>
          <a:prstGeom prst="rect">
            <a:avLst/>
          </a:prstGeom>
        </p:spPr>
      </p:pic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Fast ansatte –  høy turnover	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755576" y="1524680"/>
            <a:ext cx="7416000" cy="4248000"/>
          </a:xfrm>
        </p:spPr>
        <p:txBody>
          <a:bodyPr/>
          <a:lstStyle/>
          <a:p>
            <a:r>
              <a:rPr lang="nb-NO" dirty="0" smtClean="0"/>
              <a:t>Kompetansekrav for leger som ansettes i kommunen</a:t>
            </a:r>
          </a:p>
          <a:p>
            <a:pPr lvl="1"/>
            <a:r>
              <a:rPr lang="nb-NO" dirty="0"/>
              <a:t>Leger som ansettes i kommunen </a:t>
            </a:r>
            <a:r>
              <a:rPr lang="nb-NO" dirty="0" smtClean="0"/>
              <a:t>etter</a:t>
            </a:r>
            <a:r>
              <a:rPr lang="nb-NO" dirty="0" smtClean="0"/>
              <a:t> </a:t>
            </a:r>
            <a:r>
              <a:rPr lang="nb-NO" dirty="0"/>
              <a:t>1. mars 2017 må være spesialister, eller under spesialisering</a:t>
            </a:r>
          </a:p>
          <a:p>
            <a:pPr lvl="1"/>
            <a:r>
              <a:rPr lang="nb-NO" dirty="0"/>
              <a:t>Fører til høy </a:t>
            </a:r>
            <a:r>
              <a:rPr lang="nb-NO" dirty="0" smtClean="0"/>
              <a:t>turnover, da de fleste er ALIS </a:t>
            </a:r>
            <a:r>
              <a:rPr lang="nb-NO" dirty="0"/>
              <a:t> </a:t>
            </a:r>
            <a:r>
              <a:rPr lang="nb-NO" dirty="0" smtClean="0"/>
              <a:t>- </a:t>
            </a:r>
            <a:r>
              <a:rPr lang="nb-NO" dirty="0" smtClean="0"/>
              <a:t>skal ha </a:t>
            </a:r>
            <a:r>
              <a:rPr lang="nb-NO" dirty="0" err="1" smtClean="0"/>
              <a:t>uselektert</a:t>
            </a:r>
            <a:r>
              <a:rPr lang="nb-NO" dirty="0" smtClean="0"/>
              <a:t> praksis og sykehuspraksis</a:t>
            </a:r>
          </a:p>
          <a:p>
            <a:pPr lvl="1"/>
            <a:r>
              <a:rPr lang="nb-NO" dirty="0" smtClean="0"/>
              <a:t>Ikke uvanlig at de i denne perioden velger å fortsette på sykehuset, eller bli fastlege</a:t>
            </a:r>
            <a:endParaRPr lang="nb-NO" dirty="0"/>
          </a:p>
          <a:p>
            <a:pPr lvl="1"/>
            <a:r>
              <a:rPr lang="nb-NO" dirty="0"/>
              <a:t>Høy, turnover reduserer kvalitet og kompetanse</a:t>
            </a:r>
          </a:p>
          <a:p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Ulemper</a:t>
            </a:r>
            <a:endParaRPr lang="nb-NO" dirty="0"/>
          </a:p>
        </p:txBody>
      </p:sp>
      <p:sp>
        <p:nvSpPr>
          <p:cNvPr id="16" name="Plassholder for innhold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Klagesaker</a:t>
            </a:r>
          </a:p>
          <a:p>
            <a:pPr lvl="1"/>
            <a:r>
              <a:rPr lang="nb-NO" dirty="0" smtClean="0"/>
              <a:t>Høy turnover reduserer faglighet og kvalitet, som igjen gjenspeiler flere klagesaker</a:t>
            </a:r>
          </a:p>
          <a:p>
            <a:pPr lvl="1"/>
            <a:r>
              <a:rPr lang="nb-NO" dirty="0" smtClean="0"/>
              <a:t>Negativt omdømme</a:t>
            </a:r>
          </a:p>
          <a:p>
            <a:pPr lvl="1"/>
            <a:r>
              <a:rPr lang="nb-NO" dirty="0" smtClean="0"/>
              <a:t>Dårlig arbeidsmiljø</a:t>
            </a:r>
          </a:p>
          <a:p>
            <a:pPr lvl="1"/>
            <a:r>
              <a:rPr lang="nb-NO" dirty="0" smtClean="0"/>
              <a:t>Krevende for arbeidsgiver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B42EF7-4E00-47E5-BD04-2784F5E2F8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mal - Rød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ød mal.potx" id="{8A0819E8-1BD9-4694-B8B4-0F4BC6564513}" vid="{B3060BCF-741F-4662-93BC-372034C2F581}"/>
    </a:ext>
  </a:extLst>
</a:theme>
</file>

<file path=ppt/theme/theme2.xml><?xml version="1.0" encoding="utf-8"?>
<a:theme xmlns:a="http://schemas.openxmlformats.org/drawingml/2006/main" name="Chapter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t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ød mal.potx" id="{8A0819E8-1BD9-4694-B8B4-0F4BC6564513}" vid="{5A8E1EE4-98E0-4E81-96A3-32CE65F52C3C}"/>
    </a:ext>
  </a:extLst>
</a:theme>
</file>

<file path=ppt/theme/theme3.xml><?xml version="1.0" encoding="utf-8"?>
<a:theme xmlns:a="http://schemas.openxmlformats.org/drawingml/2006/main" name="Start and end">
  <a:themeElements>
    <a:clrScheme name="EDB PowerPoint PPT NY">
      <a:dk1>
        <a:srgbClr val="063954"/>
      </a:dk1>
      <a:lt1>
        <a:srgbClr val="FFFFFF"/>
      </a:lt1>
      <a:dk2>
        <a:srgbClr val="063954"/>
      </a:dk2>
      <a:lt2>
        <a:srgbClr val="EEEDEB"/>
      </a:lt2>
      <a:accent1>
        <a:srgbClr val="00ADD3"/>
      </a:accent1>
      <a:accent2>
        <a:srgbClr val="ACE0ED"/>
      </a:accent2>
      <a:accent3>
        <a:srgbClr val="DBD9D8"/>
      </a:accent3>
      <a:accent4>
        <a:srgbClr val="91C349"/>
      </a:accent4>
      <a:accent5>
        <a:srgbClr val="918A86"/>
      </a:accent5>
      <a:accent6>
        <a:srgbClr val="704D8C"/>
      </a:accent6>
      <a:hlink>
        <a:srgbClr val="00ADD3"/>
      </a:hlink>
      <a:folHlink>
        <a:srgbClr val="ACE0ED"/>
      </a:folHlink>
    </a:clrScheme>
    <a:fontScheme name="EDB Ergo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accent5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ød mal.potx" id="{8A0819E8-1BD9-4694-B8B4-0F4BC6564513}" vid="{E116B9E1-1FF8-4B29-B29E-0A17FD1D80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rød mal</Template>
  <TotalTime>227</TotalTime>
  <Words>477</Words>
  <Application>Microsoft Office PowerPoint</Application>
  <PresentationFormat>Skjermfremvisning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Georgia</vt:lpstr>
      <vt:lpstr>Verdana</vt:lpstr>
      <vt:lpstr>Powerpoint-mal - Rød</vt:lpstr>
      <vt:lpstr>Chapter</vt:lpstr>
      <vt:lpstr>Start and end</vt:lpstr>
      <vt:lpstr>Fredrikstad og Hvaler legevakt</vt:lpstr>
      <vt:lpstr>Fast ansatte leger på legevakt - erfaringer </vt:lpstr>
      <vt:lpstr> </vt:lpstr>
      <vt:lpstr>PowerPoint-presentasjon</vt:lpstr>
      <vt:lpstr>Utrykning med legevaktbil</vt:lpstr>
      <vt:lpstr>Utrykning – kilde til  frustrasjon </vt:lpstr>
      <vt:lpstr>PowerPoint-presentasjon</vt:lpstr>
      <vt:lpstr>Fast ansatte –  høy turnover </vt:lpstr>
      <vt:lpstr>Ulemper</vt:lpstr>
      <vt:lpstr>Hvor er vi i dag?</vt:lpstr>
      <vt:lpstr>Utfordringer</vt:lpstr>
      <vt:lpstr>PowerPoint-presentasjon</vt:lpstr>
    </vt:vector>
  </TitlesOfParts>
  <Company>Fredrikstad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Fredrikstad og Hvaler legevakt</dc:title>
  <dc:creator>Vissås Lise</dc:creator>
  <cp:lastModifiedBy>Vissås Lise</cp:lastModifiedBy>
  <cp:revision>38</cp:revision>
  <dcterms:created xsi:type="dcterms:W3CDTF">2022-05-09T16:05:33Z</dcterms:created>
  <dcterms:modified xsi:type="dcterms:W3CDTF">2022-05-10T20:30:11Z</dcterms:modified>
</cp:coreProperties>
</file>