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6EF8-B8C2-42B8-9765-162B426E8507}" type="datetimeFigureOut">
              <a:rPr lang="nb-NO" smtClean="0"/>
              <a:t>11.05.2022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677E3-A012-4231-A163-A156FA2FD2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597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AF66-B3B8-419D-B18E-872AEBB71A03}" type="datetime1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689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1659-8AD5-4846-B604-05F4F5B1A529}" type="datetime1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633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EEAD-FDA9-40A7-91BB-496ADF4B81AF}" type="datetime1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796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A674-59B8-49EA-A563-ECE2BE41EB01}" type="datetime1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28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182E-AED9-4EF6-BCCA-7B3BE95A9D55}" type="datetime1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716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0D5C-969E-4C9D-83A4-72798BEA9F5A}" type="datetime1">
              <a:rPr lang="nb-NO" smtClean="0"/>
              <a:t>11.05.2022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67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0D4A-A896-4026-BF0C-7745B7D890E3}" type="datetime1">
              <a:rPr lang="nb-NO" smtClean="0"/>
              <a:t>11.05.2022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4229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F2ED-6973-4D45-AFD5-A49F12D75CBF}" type="datetime1">
              <a:rPr lang="nb-NO" smtClean="0"/>
              <a:t>11.05.2022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96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25E6-2EE0-45A1-A448-04A1D8EA0B77}" type="datetime1">
              <a:rPr lang="nb-NO" smtClean="0"/>
              <a:t>11.05.2022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899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2FB4-749B-43C9-9A6A-ED1DC96B6C45}" type="datetime1">
              <a:rPr lang="nb-NO" smtClean="0"/>
              <a:t>11.05.2022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57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FCE6-627F-4EB4-80A1-B459F7048D94}" type="datetime1">
              <a:rPr lang="nb-NO" smtClean="0"/>
              <a:t>11.05.2022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78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F427-5567-49E3-B713-C6EB251F563B}" type="datetime1">
              <a:rPr lang="nb-NO" smtClean="0"/>
              <a:t>11.05.2022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8459-133B-488E-A25D-C4F6292253F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01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0E3CF.0A59D8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0E3CF.0A59D8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0E3CF.0A59D8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0E3CF.0A59D8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0E3CF.0A59D8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0E3CF.0A59D8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0E3CF.0A59D8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ORGANISERING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Nordhordland interkommunale legevakt og NØHD</a:t>
            </a:r>
          </a:p>
          <a:p>
            <a:pPr marL="0" indent="0">
              <a:buNone/>
            </a:pPr>
            <a:r>
              <a:rPr lang="nb-NO" sz="2800" dirty="0"/>
              <a:t>45 000 innbyggere</a:t>
            </a:r>
            <a:endParaRPr lang="nb-NO" sz="3200" dirty="0"/>
          </a:p>
          <a:p>
            <a:pPr lvl="1"/>
            <a:r>
              <a:rPr lang="nb-NO" sz="2800" dirty="0"/>
              <a:t>Alver kommune - vertskommune</a:t>
            </a:r>
          </a:p>
          <a:p>
            <a:pPr lvl="1"/>
            <a:r>
              <a:rPr lang="nb-NO" sz="2800" dirty="0"/>
              <a:t>Austrheim kommune</a:t>
            </a:r>
          </a:p>
          <a:p>
            <a:pPr lvl="1"/>
            <a:r>
              <a:rPr lang="nb-NO" sz="2800" dirty="0"/>
              <a:t>Fedje kommune - kun legevaktsentral</a:t>
            </a:r>
          </a:p>
          <a:p>
            <a:pPr lvl="1"/>
            <a:r>
              <a:rPr lang="nb-NO" sz="2800" dirty="0"/>
              <a:t>Gulen kommune</a:t>
            </a:r>
          </a:p>
          <a:p>
            <a:pPr lvl="1"/>
            <a:r>
              <a:rPr lang="nb-NO" sz="2800" dirty="0"/>
              <a:t>Masfjorden kommune</a:t>
            </a:r>
          </a:p>
          <a:p>
            <a:pPr lvl="1"/>
            <a:r>
              <a:rPr lang="nb-NO" sz="2800" dirty="0"/>
              <a:t>Modalen kommune</a:t>
            </a:r>
          </a:p>
          <a:p>
            <a:pPr lvl="1"/>
            <a:r>
              <a:rPr lang="nb-NO" sz="2800" dirty="0"/>
              <a:t>Osterøy kommune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Lederkonferansen 2022 - Gardermoen </a:t>
            </a:r>
          </a:p>
          <a:p>
            <a:r>
              <a:rPr lang="nb-NO" dirty="0"/>
              <a:t>Erna Fosse - Nordhordland legevakt</a:t>
            </a:r>
          </a:p>
        </p:txBody>
      </p:sp>
      <p:pic>
        <p:nvPicPr>
          <p:cNvPr id="7" name="Bilde 6" descr="cid:image002.jpg@01D0A2C1.0377E0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980" y="709985"/>
            <a:ext cx="1038225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603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ABEIDSAVTALE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Lokal særavtale mellom DNLF og Alver kommune (vertskommune)</a:t>
            </a:r>
          </a:p>
          <a:p>
            <a:endParaRPr lang="nb-NO" dirty="0"/>
          </a:p>
          <a:p>
            <a:r>
              <a:rPr lang="nb-NO" dirty="0"/>
              <a:t>Avtalen regulerer lønns- og arbeidsforhold for vaktlegene utenom ordinær arbeidstid</a:t>
            </a:r>
          </a:p>
          <a:p>
            <a:endParaRPr lang="nb-NO" dirty="0"/>
          </a:p>
          <a:p>
            <a:r>
              <a:rPr lang="nb-NO" dirty="0"/>
              <a:t>Avtalen bygger på sentrale avtaler mellom </a:t>
            </a:r>
          </a:p>
          <a:p>
            <a:pPr lvl="1"/>
            <a:r>
              <a:rPr lang="nb-NO" sz="2800" dirty="0"/>
              <a:t>Staten</a:t>
            </a:r>
          </a:p>
          <a:p>
            <a:pPr lvl="1"/>
            <a:r>
              <a:rPr lang="nb-NO" sz="2800" dirty="0" err="1"/>
              <a:t>Dnlf</a:t>
            </a:r>
            <a:endParaRPr lang="nb-NO" sz="2800" dirty="0"/>
          </a:p>
          <a:p>
            <a:pPr lvl="1"/>
            <a:r>
              <a:rPr lang="nb-NO" sz="2800" dirty="0"/>
              <a:t>KS – SFS 2305</a:t>
            </a:r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pic>
        <p:nvPicPr>
          <p:cNvPr id="6" name="Bilde 5" descr="cid:image002.jpg@01D0A2C1.0377E0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786" y="646906"/>
            <a:ext cx="1038225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92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ARBEIDSTID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pic>
        <p:nvPicPr>
          <p:cNvPr id="6" name="Plassholder for innhold 5" descr="cid:image002.jpg@01D0A2C1.0377E000"/>
          <p:cNvPicPr>
            <a:picLocks noGrp="1"/>
          </p:cNvPicPr>
          <p:nvPr>
            <p:ph idx="4294967295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518" y="646906"/>
            <a:ext cx="1038225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ktangel 10"/>
          <p:cNvSpPr/>
          <p:nvPr/>
        </p:nvSpPr>
        <p:spPr>
          <a:xfrm>
            <a:off x="898769" y="1555263"/>
            <a:ext cx="978486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/>
              <a:t>Vaktene:</a:t>
            </a:r>
          </a:p>
          <a:p>
            <a:endParaRPr lang="nb-NO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/>
              <a:t>kl. 16 – 23 alle hverdager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/>
              <a:t>Kl. 23 – 08 alle netter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/>
              <a:t>Kl. 08 – 20 og kl. 11 – 23 alle lørdager, søndager og helligdager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/>
              <a:t>Hovedregelen er at det er minst to leger på vakt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/>
              <a:t>Legevaktsjefen kan styrke beredskapen ut over dette nivået etter behov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06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LEGER MED TIMEHONORAR</a:t>
            </a:r>
            <a:r>
              <a:rPr lang="nb-NO" dirty="0"/>
              <a:t>		</a:t>
            </a:r>
          </a:p>
        </p:txBody>
      </p:sp>
      <p:pic>
        <p:nvPicPr>
          <p:cNvPr id="5" name="Plassholder for innhold 4" descr="cid:image002.jpg@01D0A2C1.0377E000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078" y="574613"/>
            <a:ext cx="1038225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sp>
        <p:nvSpPr>
          <p:cNvPr id="7" name="Rektangel 6"/>
          <p:cNvSpPr/>
          <p:nvPr/>
        </p:nvSpPr>
        <p:spPr>
          <a:xfrm>
            <a:off x="838200" y="1767007"/>
            <a:ext cx="944684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2800" dirty="0"/>
          </a:p>
          <a:p>
            <a:r>
              <a:rPr lang="nb-NO" sz="2800" dirty="0"/>
              <a:t>Spesialist i allmennmedisin						kr. 1487</a:t>
            </a:r>
          </a:p>
          <a:p>
            <a:r>
              <a:rPr lang="nb-NO" sz="2800" dirty="0"/>
              <a:t>Selvstendig vaktkompetent lege					kr. 1153</a:t>
            </a:r>
          </a:p>
          <a:p>
            <a:r>
              <a:rPr lang="nb-NO" sz="2800" dirty="0"/>
              <a:t>Ikke selvstendig vaktkompetent lege 	  		kr.   905</a:t>
            </a:r>
          </a:p>
          <a:p>
            <a:r>
              <a:rPr lang="nb-NO" sz="2800" dirty="0"/>
              <a:t>LIS1 lege				  						</a:t>
            </a:r>
            <a:r>
              <a:rPr lang="nb-NO" sz="2800"/>
              <a:t>		kr</a:t>
            </a:r>
            <a:r>
              <a:rPr lang="nb-NO" sz="2800" dirty="0"/>
              <a:t>.   679</a:t>
            </a:r>
          </a:p>
          <a:p>
            <a:endParaRPr lang="nb-NO" sz="2800" dirty="0"/>
          </a:p>
          <a:p>
            <a:r>
              <a:rPr lang="nb-NO" sz="2800" dirty="0"/>
              <a:t>Nattevakt følger SFS 2305</a:t>
            </a:r>
          </a:p>
          <a:p>
            <a:endParaRPr lang="nb-NO" dirty="0"/>
          </a:p>
          <a:p>
            <a:pPr lvl="1"/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00881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ERFARINGER</a:t>
            </a:r>
            <a:r>
              <a:rPr lang="nb-NO" b="1" dirty="0">
                <a:solidFill>
                  <a:srgbClr val="C00000"/>
                </a:solidFill>
              </a:rPr>
              <a:t>			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/>
          </a:bodyPr>
          <a:lstStyle/>
          <a:p>
            <a:endParaRPr lang="nb-NO" dirty="0"/>
          </a:p>
          <a:p>
            <a:r>
              <a:rPr lang="nb-NO" dirty="0"/>
              <a:t>Alle får tilbud om lønn etter aktivitet</a:t>
            </a:r>
          </a:p>
          <a:p>
            <a:pPr lvl="1"/>
            <a:r>
              <a:rPr lang="nb-NO" dirty="0"/>
              <a:t>gammel løsning – pasientbetaling og refusjoner går til </a:t>
            </a:r>
            <a:r>
              <a:rPr lang="nb-NO" dirty="0" err="1"/>
              <a:t>vaklege</a:t>
            </a:r>
            <a:endParaRPr lang="nb-NO" dirty="0"/>
          </a:p>
          <a:p>
            <a:pPr lvl="1"/>
            <a:r>
              <a:rPr lang="nb-NO" dirty="0"/>
              <a:t>så langt har ingen ønsket dette</a:t>
            </a:r>
          </a:p>
          <a:p>
            <a:r>
              <a:rPr lang="nb-NO" dirty="0"/>
              <a:t>For avtalt opplæring, kompetanseheving, møter </a:t>
            </a:r>
            <a:r>
              <a:rPr lang="nb-NO" dirty="0" err="1"/>
              <a:t>osv</a:t>
            </a:r>
            <a:endParaRPr lang="nb-NO" dirty="0"/>
          </a:p>
          <a:p>
            <a:pPr lvl="1"/>
            <a:r>
              <a:rPr lang="nb-NO" dirty="0"/>
              <a:t>75 % av timelønn</a:t>
            </a:r>
          </a:p>
          <a:p>
            <a:r>
              <a:rPr lang="nb-NO" dirty="0"/>
              <a:t>Hovedtariffavtalen sine generelle lønns- og stillingsbestemmelser</a:t>
            </a:r>
          </a:p>
          <a:p>
            <a:r>
              <a:rPr lang="nb-NO" dirty="0"/>
              <a:t>Pensjon </a:t>
            </a:r>
          </a:p>
          <a:p>
            <a:r>
              <a:rPr lang="nb-NO" dirty="0"/>
              <a:t>Forsikring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pic>
        <p:nvPicPr>
          <p:cNvPr id="5" name="Bilde 4" descr="cid:image002.jpg@01D0A2C1.0377E0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326" y="566862"/>
            <a:ext cx="1038225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028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solidFill>
                  <a:srgbClr val="C00000"/>
                </a:solidFill>
              </a:rPr>
              <a:t>ERFARINGER fortsettelse</a:t>
            </a:r>
            <a:r>
              <a:rPr lang="nb-NO" b="1" dirty="0">
                <a:solidFill>
                  <a:srgbClr val="C00000"/>
                </a:solidFill>
              </a:rPr>
              <a:t>		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Beordringsliste</a:t>
            </a:r>
          </a:p>
          <a:p>
            <a:r>
              <a:rPr lang="nb-NO" dirty="0" err="1"/>
              <a:t>Vakans</a:t>
            </a:r>
            <a:r>
              <a:rPr lang="nb-NO" dirty="0"/>
              <a:t> vakter avtalt mindre enn 48 timer på forhånd 50% tillegg</a:t>
            </a:r>
          </a:p>
          <a:p>
            <a:endParaRPr lang="nb-NO" dirty="0"/>
          </a:p>
          <a:p>
            <a:r>
              <a:rPr lang="nb-NO" dirty="0"/>
              <a:t>Sykepleiere i vakt opplever samarbeidet som lettere grunnet</a:t>
            </a:r>
          </a:p>
          <a:p>
            <a:pPr lvl="1"/>
            <a:r>
              <a:rPr lang="nb-NO" dirty="0"/>
              <a:t>Pasientstrøm styres ikke av økonomi</a:t>
            </a:r>
          </a:p>
          <a:p>
            <a:pPr lvl="1"/>
            <a:r>
              <a:rPr lang="nb-NO" dirty="0"/>
              <a:t>Pasient kan henvises til fastlege der det er forsvarlig</a:t>
            </a:r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pic>
        <p:nvPicPr>
          <p:cNvPr id="5" name="Bilde 4" descr="cid:image002.jpg@01D0A2C1.0377E0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326" y="566862"/>
            <a:ext cx="1038225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32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ERFARINGER – suksess faktorer</a:t>
            </a:r>
            <a:r>
              <a:rPr lang="nb-NO" b="1" dirty="0">
                <a:solidFill>
                  <a:srgbClr val="C00000"/>
                </a:solidFill>
              </a:rPr>
              <a:t>			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Flott legegruppe </a:t>
            </a:r>
          </a:p>
          <a:p>
            <a:pPr lvl="1"/>
            <a:r>
              <a:rPr lang="nb-NO" dirty="0"/>
              <a:t>Tett samarbeid mellom vaktleger og driftsleder</a:t>
            </a:r>
          </a:p>
          <a:p>
            <a:pPr lvl="1"/>
            <a:r>
              <a:rPr lang="nb-NO" dirty="0"/>
              <a:t>Driftsleder må kunne treffes hurtig via </a:t>
            </a:r>
            <a:r>
              <a:rPr lang="nb-NO" dirty="0" err="1"/>
              <a:t>sms</a:t>
            </a:r>
            <a:r>
              <a:rPr lang="nb-NO" dirty="0"/>
              <a:t>/telefon for vaktleger</a:t>
            </a:r>
          </a:p>
          <a:p>
            <a:pPr lvl="1"/>
            <a:r>
              <a:rPr lang="nb-NO" dirty="0"/>
              <a:t>IKT løsning med terminalserver hos Helse Vest ikt</a:t>
            </a:r>
          </a:p>
          <a:p>
            <a:pPr lvl="1"/>
            <a:r>
              <a:rPr lang="nb-NO" dirty="0"/>
              <a:t>Arrangør av akuttmedisin kurs gjennom mange år</a:t>
            </a:r>
          </a:p>
          <a:p>
            <a:pPr lvl="1"/>
            <a:r>
              <a:rPr lang="nb-NO" dirty="0"/>
              <a:t>12 vikarlege uker («danskeuker») årlig med kjente leger</a:t>
            </a:r>
          </a:p>
          <a:p>
            <a:pPr lvl="1"/>
            <a:r>
              <a:rPr lang="nb-NO" dirty="0"/>
              <a:t>Vaktønsker – ferie og annet fravær </a:t>
            </a:r>
          </a:p>
          <a:p>
            <a:pPr lvl="1"/>
            <a:r>
              <a:rPr lang="nb-NO" dirty="0"/>
              <a:t>Vaktbytter – akutt oppstått behov</a:t>
            </a:r>
          </a:p>
          <a:p>
            <a:pPr lvl="1"/>
            <a:r>
              <a:rPr lang="nb-NO" dirty="0"/>
              <a:t>Kompetanse og bakvakt</a:t>
            </a:r>
          </a:p>
          <a:p>
            <a:pPr lvl="1"/>
            <a:r>
              <a:rPr lang="nb-NO" dirty="0"/>
              <a:t>Tilrettelegging ved behov</a:t>
            </a:r>
          </a:p>
          <a:p>
            <a:pPr lvl="1"/>
            <a:r>
              <a:rPr lang="nb-NO" dirty="0"/>
              <a:t>Opplæring og hospitering</a:t>
            </a:r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Lederkonferansen 2022 - Gardermoen - Erna Fosse - Nordhordland legevakt</a:t>
            </a:r>
          </a:p>
        </p:txBody>
      </p:sp>
      <p:pic>
        <p:nvPicPr>
          <p:cNvPr id="5" name="Bilde 4" descr="cid:image002.jpg@01D0A2C1.0377E0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326" y="566862"/>
            <a:ext cx="1038225" cy="38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18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2850</TotalTime>
  <Words>404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ORGANISERING</vt:lpstr>
      <vt:lpstr>ABEIDSAVTALE</vt:lpstr>
      <vt:lpstr>ARBEIDSTID</vt:lpstr>
      <vt:lpstr>LEGER MED TIMEHONORAR  </vt:lpstr>
      <vt:lpstr>ERFARINGER    </vt:lpstr>
      <vt:lpstr>ERFARINGER fortsettelse   </vt:lpstr>
      <vt:lpstr>ERFARINGER – suksess faktorer    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PRISLISTE FORBRUKSMATERIELL</dc:title>
  <dc:creator>Fosse, Erna Inger</dc:creator>
  <cp:lastModifiedBy>Line Kamilla Heimstøl</cp:lastModifiedBy>
  <cp:revision>34</cp:revision>
  <cp:lastPrinted>2022-05-11T13:13:36Z</cp:lastPrinted>
  <dcterms:created xsi:type="dcterms:W3CDTF">2022-02-21T13:11:45Z</dcterms:created>
  <dcterms:modified xsi:type="dcterms:W3CDTF">2022-05-11T13:28:57Z</dcterms:modified>
</cp:coreProperties>
</file>