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0" r:id="rId3"/>
    <p:sldId id="261" r:id="rId4"/>
    <p:sldId id="264" r:id="rId5"/>
    <p:sldId id="263" r:id="rId6"/>
    <p:sldId id="267" r:id="rId7"/>
    <p:sldId id="265" r:id="rId8"/>
    <p:sldId id="288" r:id="rId9"/>
    <p:sldId id="270" r:id="rId10"/>
    <p:sldId id="273" r:id="rId11"/>
    <p:sldId id="268" r:id="rId12"/>
    <p:sldId id="269" r:id="rId13"/>
    <p:sldId id="286" r:id="rId14"/>
    <p:sldId id="272" r:id="rId15"/>
    <p:sldId id="274" r:id="rId16"/>
    <p:sldId id="275" r:id="rId17"/>
    <p:sldId id="277" r:id="rId18"/>
    <p:sldId id="276" r:id="rId19"/>
    <p:sldId id="278" r:id="rId20"/>
    <p:sldId id="281" r:id="rId21"/>
    <p:sldId id="279" r:id="rId22"/>
    <p:sldId id="280" r:id="rId23"/>
    <p:sldId id="285" r:id="rId24"/>
    <p:sldId id="283" r:id="rId25"/>
    <p:sldId id="282" r:id="rId26"/>
    <p:sldId id="284" r:id="rId27"/>
    <p:sldId id="271" r:id="rId28"/>
    <p:sldId id="291" r:id="rId29"/>
    <p:sldId id="292" r:id="rId30"/>
    <p:sldId id="297" r:id="rId31"/>
    <p:sldId id="287" r:id="rId32"/>
    <p:sldId id="293" r:id="rId33"/>
    <p:sldId id="262" r:id="rId34"/>
    <p:sldId id="289" r:id="rId35"/>
    <p:sldId id="29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60"/>
  </p:normalViewPr>
  <p:slideViewPr>
    <p:cSldViewPr snapToGrid="0">
      <p:cViewPr varScale="1">
        <p:scale>
          <a:sx n="122" d="100"/>
          <a:sy n="122" d="100"/>
        </p:scale>
        <p:origin x="9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b-NO" smtClean="0"/>
              <a:t>Klikk for å redigere tittelstil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e med bildeteks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b-NO" smtClean="0"/>
              <a:t>Klikk for å redigere tittelstil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smtClean="0"/>
              <a:t>Klikk ikonet for å legge til et bilde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Rediger tekststiler i malen</a:t>
            </a:r>
          </a:p>
        </p:txBody>
      </p:sp>
      <p:sp>
        <p:nvSpPr>
          <p:cNvPr id="5" name="Date Placeholder 4"/>
          <p:cNvSpPr>
            <a:spLocks noGrp="1"/>
          </p:cNvSpPr>
          <p:nvPr>
            <p:ph type="dt" sz="half" idx="10"/>
          </p:nvPr>
        </p:nvSpPr>
        <p:spPr/>
        <p:txBody>
          <a:bodyPr/>
          <a:lstStyle/>
          <a:p>
            <a:fld id="{4509A250-FF31-4206-8172-F9D3106AACB1}" type="datetimeFigureOut">
              <a:rPr lang="en-US" dirty="0"/>
              <a:t>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b-NO" smtClean="0"/>
              <a:t>Klikk for å redigere tittelstil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Rediger tekststiler i malen</a:t>
            </a:r>
          </a:p>
        </p:txBody>
      </p:sp>
      <p:sp>
        <p:nvSpPr>
          <p:cNvPr id="4" name="Date Placeholder 3"/>
          <p:cNvSpPr>
            <a:spLocks noGrp="1"/>
          </p:cNvSpPr>
          <p:nvPr>
            <p:ph type="dt" sz="half" idx="10"/>
          </p:nvPr>
        </p:nvSpPr>
        <p:spPr/>
        <p:txBody>
          <a:bodyPr/>
          <a:lstStyle/>
          <a:p>
            <a:fld id="{4509A250-FF31-4206-8172-F9D3106AACB1}" type="datetimeFigureOut">
              <a:rPr lang="en-US" dirty="0"/>
              <a:t>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b-NO" smtClean="0"/>
              <a:t>Klikk for å redigere tittelstil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b-NO" smtClean="0"/>
              <a:t>Rediger tekststiler i malen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Rediger tekststiler i malen</a:t>
            </a:r>
          </a:p>
        </p:txBody>
      </p:sp>
      <p:sp>
        <p:nvSpPr>
          <p:cNvPr id="4" name="Date Placeholder 3"/>
          <p:cNvSpPr>
            <a:spLocks noGrp="1"/>
          </p:cNvSpPr>
          <p:nvPr>
            <p:ph type="dt" sz="half" idx="10"/>
          </p:nvPr>
        </p:nvSpPr>
        <p:spPr/>
        <p:txBody>
          <a:bodyPr/>
          <a:lstStyle/>
          <a:p>
            <a:fld id="{4509A250-FF31-4206-8172-F9D3106AACB1}" type="datetimeFigureOut">
              <a:rPr lang="en-US" dirty="0"/>
              <a:t>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b-NO" smtClean="0"/>
              <a:t>Klikk for å redigere tittelstil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Rediger tekststiler i malen</a:t>
            </a:r>
          </a:p>
        </p:txBody>
      </p:sp>
      <p:sp>
        <p:nvSpPr>
          <p:cNvPr id="4" name="Date Placeholder 3"/>
          <p:cNvSpPr>
            <a:spLocks noGrp="1"/>
          </p:cNvSpPr>
          <p:nvPr>
            <p:ph type="dt" sz="half" idx="10"/>
          </p:nvPr>
        </p:nvSpPr>
        <p:spPr/>
        <p:txBody>
          <a:bodyPr/>
          <a:lstStyle/>
          <a:p>
            <a:fld id="{4509A250-FF31-4206-8172-F9D3106AACB1}" type="datetimeFigureOut">
              <a:rPr lang="en-US" dirty="0"/>
              <a:t>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b-NO" smtClean="0"/>
              <a:t>Klikk for å redigere tittelstil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Rediger tekststiler i malen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Rediger tekststiler i malen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Rediger tekststiler i malen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3/1/2020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for bil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b-NO" smtClean="0"/>
              <a:t>Klikk for å redigere tittelstil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smtClean="0"/>
              <a:t>Klikk ikonet for å legge til et bilde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Rediger tekststiler i malen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smtClean="0"/>
              <a:t>Klikk ikonet for å legge til et bilde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Rediger tekststiler i malen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smtClean="0"/>
              <a:t>Klikk ikonet for å legge til et bilde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Rediger tekststiler i malen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3/1/2020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Vertical Text Placeholder 2"/>
          <p:cNvSpPr>
            <a:spLocks noGrp="1"/>
          </p:cNvSpPr>
          <p:nvPr>
            <p:ph type="body" orient="vert" idx="1"/>
          </p:nvPr>
        </p:nvSpPr>
        <p:spPr/>
        <p:txBody>
          <a:bodyPr vert="eaVert" anchor="t" anchorCtr="0"/>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b-NO" smtClean="0"/>
              <a:t>Klikk for å redigere tittelstil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Content Placeholder 2"/>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b-NO" smtClean="0"/>
              <a:t>Klikk for å redigere tittelstil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Rediger tekststiler i malen</a:t>
            </a:r>
          </a:p>
        </p:txBody>
      </p:sp>
      <p:sp>
        <p:nvSpPr>
          <p:cNvPr id="4" name="Date Placeholder 3"/>
          <p:cNvSpPr>
            <a:spLocks noGrp="1"/>
          </p:cNvSpPr>
          <p:nvPr>
            <p:ph type="dt" sz="half" idx="10"/>
          </p:nvPr>
        </p:nvSpPr>
        <p:spPr/>
        <p:txBody>
          <a:bodyPr/>
          <a:lstStyle/>
          <a:p>
            <a:fld id="{9796027F-7875-4030-9381-8BD8C4F21935}" type="datetimeFigureOut">
              <a:rPr lang="en-US" dirty="0"/>
              <a:t>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Klikk for å redigere tittelstil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3/1/2020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3/1/2020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b-NO" smtClean="0"/>
              <a:t>Klikk for å redigere tittelstil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Rediger tekststiler i malen</a:t>
            </a:r>
          </a:p>
        </p:txBody>
      </p:sp>
      <p:sp>
        <p:nvSpPr>
          <p:cNvPr id="7" name="Date Placeholder 4"/>
          <p:cNvSpPr>
            <a:spLocks noGrp="1"/>
          </p:cNvSpPr>
          <p:nvPr>
            <p:ph type="dt" sz="half" idx="10"/>
          </p:nvPr>
        </p:nvSpPr>
        <p:spPr/>
        <p:txBody>
          <a:bodyPr/>
          <a:lstStyle/>
          <a:p>
            <a:fld id="{4509A250-FF31-4206-8172-F9D3106AACB1}" type="datetimeFigureOut">
              <a:rPr lang="en-US" dirty="0"/>
              <a:t>3/1/2020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b-NO" smtClean="0"/>
              <a:t>Klikk for å redigere tittelstil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smtClean="0"/>
              <a:t>Klikk ikonet for å legge til et bilde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Rediger tekststiler i malen</a:t>
            </a:r>
          </a:p>
        </p:txBody>
      </p:sp>
      <p:sp>
        <p:nvSpPr>
          <p:cNvPr id="5" name="Date Placeholder 4"/>
          <p:cNvSpPr>
            <a:spLocks noGrp="1"/>
          </p:cNvSpPr>
          <p:nvPr>
            <p:ph type="dt" sz="half" idx="10"/>
          </p:nvPr>
        </p:nvSpPr>
        <p:spPr/>
        <p:txBody>
          <a:bodyPr/>
          <a:lstStyle/>
          <a:p>
            <a:fld id="{4509A250-FF31-4206-8172-F9D3106AACB1}" type="datetimeFigureOut">
              <a:rPr lang="en-US" dirty="0"/>
              <a:t>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b-NO" smtClean="0"/>
              <a:t>Klikk for å redigere tittelstil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3/1/2020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nkvts.no/biblioteket/Publikasjoner/Vold_og_voldtekt_i_Norge.pdf"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hyperlink" Target="http://www.nkvts.no/biblioteket/Publikasjoner/Vold_og_voldtekt_i_Norge.pdf"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cid:18517582-d8c0-4036-85c8-3b120315afb2" TargetMode="External"/><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legeforeningen.no/foreningsledd/fagmed/norsk-forening-for-allmennmedisin/" TargetMode="Externa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hyperlink" Target="https://voldsveileder.nkvts.no/"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3.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QRKLqiejalY"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722649" y="2391901"/>
            <a:ext cx="11767930" cy="2246215"/>
          </a:xfrm>
        </p:spPr>
        <p:txBody>
          <a:bodyPr/>
          <a:lstStyle/>
          <a:p>
            <a:r>
              <a:rPr lang="nb-NO" sz="4000" b="1" dirty="0" err="1" smtClean="0">
                <a:effectLst>
                  <a:outerShdw blurRad="38100" dist="38100" dir="2700000" algn="tl">
                    <a:srgbClr val="000000">
                      <a:alpha val="43137"/>
                    </a:srgbClr>
                  </a:outerShdw>
                </a:effectLst>
              </a:rPr>
              <a:t>Krøvel</a:t>
            </a:r>
            <a:r>
              <a:rPr lang="nb-NO" sz="4000" dirty="0" smtClean="0"/>
              <a:t> Velle Voll i ville Volle:</a:t>
            </a:r>
            <a:endParaRPr lang="nb-NO" sz="4000" dirty="0"/>
          </a:p>
        </p:txBody>
      </p:sp>
      <p:sp>
        <p:nvSpPr>
          <p:cNvPr id="3" name="Undertittel 2"/>
          <p:cNvSpPr>
            <a:spLocks noGrp="1"/>
          </p:cNvSpPr>
          <p:nvPr>
            <p:ph type="subTitle" idx="1"/>
          </p:nvPr>
        </p:nvSpPr>
        <p:spPr>
          <a:xfrm>
            <a:off x="722649" y="792700"/>
            <a:ext cx="10963469" cy="2692962"/>
          </a:xfrm>
        </p:spPr>
        <p:txBody>
          <a:bodyPr>
            <a:normAutofit fontScale="92500" lnSpcReduction="20000"/>
          </a:bodyPr>
          <a:lstStyle/>
          <a:p>
            <a:r>
              <a:rPr lang="nb-NO" sz="3600" b="1" dirty="0" smtClean="0"/>
              <a:t> VOLD I NÆRE RELASJONER(VNR)</a:t>
            </a:r>
          </a:p>
          <a:p>
            <a:endParaRPr lang="nb-NO" sz="3600" b="1" dirty="0" smtClean="0"/>
          </a:p>
          <a:p>
            <a:r>
              <a:rPr lang="nb-NO" sz="5700" b="1" dirty="0" smtClean="0"/>
              <a:t>….HVA SKAL KOMMUNENE MED ET VOLDSMOTTAK!??</a:t>
            </a:r>
          </a:p>
          <a:p>
            <a:endParaRPr lang="nb-NO" sz="4600" b="1" dirty="0"/>
          </a:p>
        </p:txBody>
      </p:sp>
      <p:pic>
        <p:nvPicPr>
          <p:cNvPr id="4" name="Bilde 3"/>
          <p:cNvPicPr>
            <a:picLocks noChangeAspect="1"/>
          </p:cNvPicPr>
          <p:nvPr/>
        </p:nvPicPr>
        <p:blipFill>
          <a:blip r:embed="rId2"/>
          <a:stretch>
            <a:fillRect/>
          </a:stretch>
        </p:blipFill>
        <p:spPr>
          <a:xfrm rot="1285027">
            <a:off x="1963801" y="5580602"/>
            <a:ext cx="1156310" cy="874349"/>
          </a:xfrm>
          <a:prstGeom prst="rect">
            <a:avLst/>
          </a:prstGeom>
          <a:effectLst>
            <a:softEdge rad="317500"/>
          </a:effectLst>
        </p:spPr>
      </p:pic>
      <p:pic>
        <p:nvPicPr>
          <p:cNvPr id="6" name="Bilde 5"/>
          <p:cNvPicPr>
            <a:picLocks noChangeAspect="1"/>
          </p:cNvPicPr>
          <p:nvPr/>
        </p:nvPicPr>
        <p:blipFill>
          <a:blip r:embed="rId3"/>
          <a:stretch>
            <a:fillRect/>
          </a:stretch>
        </p:blipFill>
        <p:spPr>
          <a:xfrm>
            <a:off x="-234867" y="4593439"/>
            <a:ext cx="2685926" cy="1673108"/>
          </a:xfrm>
          <a:prstGeom prst="rect">
            <a:avLst/>
          </a:prstGeom>
          <a:effectLst>
            <a:softEdge rad="558800"/>
          </a:effectLst>
        </p:spPr>
      </p:pic>
      <p:sp>
        <p:nvSpPr>
          <p:cNvPr id="7" name="TekstSylinder 6"/>
          <p:cNvSpPr txBox="1"/>
          <p:nvPr/>
        </p:nvSpPr>
        <p:spPr>
          <a:xfrm>
            <a:off x="2485049" y="4607809"/>
            <a:ext cx="9286794" cy="954107"/>
          </a:xfrm>
          <a:prstGeom prst="rect">
            <a:avLst/>
          </a:prstGeom>
          <a:noFill/>
        </p:spPr>
        <p:txBody>
          <a:bodyPr wrap="square" rtlCol="0">
            <a:spAutoFit/>
          </a:bodyPr>
          <a:lstStyle/>
          <a:p>
            <a:r>
              <a:rPr lang="nb-NO" sz="2800" dirty="0" err="1" smtClean="0"/>
              <a:t>Ska</a:t>
            </a:r>
            <a:r>
              <a:rPr lang="nb-NO" sz="2800" dirty="0" smtClean="0"/>
              <a:t> vi opp eller ned…</a:t>
            </a:r>
            <a:r>
              <a:rPr lang="nb-NO" sz="2800" b="1" dirty="0" smtClean="0"/>
              <a:t>hvor </a:t>
            </a:r>
            <a:r>
              <a:rPr lang="nb-NO" sz="2800" b="1" dirty="0"/>
              <a:t>er </a:t>
            </a:r>
            <a:r>
              <a:rPr lang="nb-NO" sz="2800" b="1" dirty="0" err="1" smtClean="0"/>
              <a:t>joker´n</a:t>
            </a:r>
            <a:r>
              <a:rPr lang="nb-NO" sz="2800" b="1" dirty="0" smtClean="0"/>
              <a:t> for å stoppe den ville volden i (Nord) Trøndelag?</a:t>
            </a:r>
            <a:endParaRPr lang="nb-NO" sz="2800" dirty="0"/>
          </a:p>
        </p:txBody>
      </p:sp>
      <p:sp>
        <p:nvSpPr>
          <p:cNvPr id="8" name="TekstSylinder 7"/>
          <p:cNvSpPr txBox="1"/>
          <p:nvPr/>
        </p:nvSpPr>
        <p:spPr>
          <a:xfrm>
            <a:off x="722649" y="5833110"/>
            <a:ext cx="1394934" cy="369332"/>
          </a:xfrm>
          <a:prstGeom prst="rect">
            <a:avLst/>
          </a:prstGeom>
          <a:noFill/>
        </p:spPr>
        <p:txBody>
          <a:bodyPr wrap="none" rtlCol="0">
            <a:spAutoFit/>
          </a:bodyPr>
          <a:lstStyle/>
          <a:p>
            <a:r>
              <a:rPr lang="nb-NO" i="1" dirty="0" smtClean="0"/>
              <a:t>Joker Nord</a:t>
            </a:r>
            <a:endParaRPr lang="nb-NO" i="1" dirty="0"/>
          </a:p>
        </p:txBody>
      </p:sp>
    </p:spTree>
    <p:extLst>
      <p:ext uri="{BB962C8B-B14F-4D97-AF65-F5344CB8AC3E}">
        <p14:creationId xmlns:p14="http://schemas.microsoft.com/office/powerpoint/2010/main" val="1544645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11199" y="1367117"/>
            <a:ext cx="3401064" cy="1447800"/>
          </a:xfrm>
        </p:spPr>
        <p:txBody>
          <a:bodyPr/>
          <a:lstStyle/>
          <a:p>
            <a:r>
              <a:rPr lang="nb-NO" sz="4000" dirty="0" smtClean="0"/>
              <a:t>FOREKOMST/ OMFANG</a:t>
            </a:r>
            <a:r>
              <a:rPr lang="nb-NO" sz="4000" dirty="0"/>
              <a:t/>
            </a:r>
            <a:br>
              <a:rPr lang="nb-NO" sz="4000" dirty="0"/>
            </a:br>
            <a:r>
              <a:rPr lang="nb-NO" sz="4000" dirty="0" smtClean="0"/>
              <a:t>KVINNER</a:t>
            </a:r>
            <a:endParaRPr lang="nb-NO" sz="4000" dirty="0"/>
          </a:p>
        </p:txBody>
      </p:sp>
      <p:sp>
        <p:nvSpPr>
          <p:cNvPr id="3" name="Plassholder for innhold 2"/>
          <p:cNvSpPr>
            <a:spLocks noGrp="1"/>
          </p:cNvSpPr>
          <p:nvPr>
            <p:ph idx="1"/>
          </p:nvPr>
        </p:nvSpPr>
        <p:spPr>
          <a:xfrm>
            <a:off x="4112263" y="685801"/>
            <a:ext cx="7196713" cy="5970493"/>
          </a:xfrm>
        </p:spPr>
        <p:txBody>
          <a:bodyPr>
            <a:normAutofit fontScale="92500"/>
          </a:bodyPr>
          <a:lstStyle/>
          <a:p>
            <a:pPr fontAlgn="base"/>
            <a:r>
              <a:rPr lang="nb-NO" sz="2400" dirty="0" smtClean="0"/>
              <a:t>Rapporten «</a:t>
            </a:r>
            <a:r>
              <a:rPr lang="nb-NO" sz="2400" dirty="0" smtClean="0">
                <a:hlinkClick r:id="rId2"/>
              </a:rPr>
              <a:t>Vold og voldtekt i Norge</a:t>
            </a:r>
            <a:r>
              <a:rPr lang="nb-NO" sz="2400" dirty="0" smtClean="0"/>
              <a:t>»*</a:t>
            </a:r>
          </a:p>
          <a:p>
            <a:pPr marL="742950" lvl="2" indent="-342900" fontAlgn="base"/>
            <a:r>
              <a:rPr lang="nb-NO" sz="2800" dirty="0" smtClean="0"/>
              <a:t>14,4 prosent </a:t>
            </a:r>
            <a:r>
              <a:rPr lang="nb-NO" sz="2800" dirty="0"/>
              <a:t>av norske </a:t>
            </a:r>
            <a:r>
              <a:rPr lang="nb-NO" sz="2800" dirty="0" smtClean="0"/>
              <a:t>kvinner, eller </a:t>
            </a:r>
            <a:r>
              <a:rPr lang="nb-NO" sz="2800" dirty="0" err="1" smtClean="0"/>
              <a:t>ca</a:t>
            </a:r>
            <a:r>
              <a:rPr lang="nb-NO" sz="2800" dirty="0" smtClean="0"/>
              <a:t> 270 000 kvinner har </a:t>
            </a:r>
            <a:r>
              <a:rPr lang="nb-NO" sz="2800" dirty="0"/>
              <a:t>opplevd mindre alvorlig vold fra partneren(</a:t>
            </a:r>
            <a:r>
              <a:rPr lang="nb-NO" sz="2400" dirty="0"/>
              <a:t>klype, klore, lugge, slag med flat hånd</a:t>
            </a:r>
            <a:r>
              <a:rPr lang="nb-NO" sz="2800" dirty="0"/>
              <a:t>). </a:t>
            </a:r>
            <a:endParaRPr lang="nb-NO" sz="2800" dirty="0" smtClean="0"/>
          </a:p>
          <a:p>
            <a:pPr marL="742950" lvl="2" indent="-342900" fontAlgn="base"/>
            <a:r>
              <a:rPr lang="nb-NO" sz="2800" dirty="0"/>
              <a:t>Flere </a:t>
            </a:r>
            <a:r>
              <a:rPr lang="nb-NO" sz="2800" u="sng" dirty="0"/>
              <a:t>gjentagende</a:t>
            </a:r>
            <a:r>
              <a:rPr lang="nb-NO" sz="2800" dirty="0"/>
              <a:t> voldshendelser av mindre alvorlig vold hos kvinner enn hos menn.</a:t>
            </a:r>
          </a:p>
          <a:p>
            <a:pPr marL="742950" lvl="2" indent="-342900" fontAlgn="base"/>
            <a:r>
              <a:rPr lang="nb-NO" sz="2800" dirty="0" smtClean="0"/>
              <a:t>Av </a:t>
            </a:r>
            <a:r>
              <a:rPr lang="nb-NO" sz="2800" dirty="0"/>
              <a:t>den alvorlige </a:t>
            </a:r>
            <a:r>
              <a:rPr lang="nb-NO" sz="2800" dirty="0" smtClean="0"/>
              <a:t>volden(9,2%) </a:t>
            </a:r>
            <a:r>
              <a:rPr lang="nb-NO" sz="2800" dirty="0"/>
              <a:t>mot </a:t>
            </a:r>
            <a:r>
              <a:rPr lang="nb-NO" sz="2800" dirty="0" smtClean="0"/>
              <a:t>kvinner </a:t>
            </a:r>
            <a:r>
              <a:rPr lang="nb-NO" sz="2800" dirty="0"/>
              <a:t>var </a:t>
            </a:r>
            <a:r>
              <a:rPr lang="nb-NO" sz="2800" dirty="0" smtClean="0"/>
              <a:t> 1,7 % påført </a:t>
            </a:r>
            <a:r>
              <a:rPr lang="nb-NO" sz="2800" dirty="0"/>
              <a:t>av en </a:t>
            </a:r>
            <a:r>
              <a:rPr lang="nb-NO" sz="2800" dirty="0" smtClean="0"/>
              <a:t>kvinnelig </a:t>
            </a:r>
            <a:r>
              <a:rPr lang="nb-NO" sz="2800" dirty="0"/>
              <a:t>partner, og </a:t>
            </a:r>
            <a:r>
              <a:rPr lang="nb-NO" sz="2800" dirty="0" smtClean="0"/>
              <a:t> </a:t>
            </a:r>
            <a:r>
              <a:rPr lang="nb-NO" sz="2800" dirty="0"/>
              <a:t>antallet som har opplevd alvorlig vold fra en </a:t>
            </a:r>
            <a:r>
              <a:rPr lang="nb-NO" sz="2800" dirty="0" smtClean="0"/>
              <a:t>mannlig </a:t>
            </a:r>
            <a:r>
              <a:rPr lang="nb-NO" sz="2800" dirty="0"/>
              <a:t>partner </a:t>
            </a:r>
            <a:r>
              <a:rPr lang="nb-NO" sz="2800" dirty="0" smtClean="0"/>
              <a:t>cirka 7,5 % </a:t>
            </a:r>
            <a:r>
              <a:rPr lang="nb-NO" sz="2800" dirty="0"/>
              <a:t>prosent.</a:t>
            </a:r>
          </a:p>
          <a:p>
            <a:pPr lvl="4"/>
            <a:r>
              <a:rPr lang="nb-NO" dirty="0" smtClean="0"/>
              <a:t>*  </a:t>
            </a:r>
            <a:r>
              <a:rPr lang="nb-NO" dirty="0"/>
              <a:t>Ole Kristian Hjemdal/Siri Thoresen, NKVTS rapp </a:t>
            </a:r>
            <a:r>
              <a:rPr lang="nb-NO" dirty="0" smtClean="0"/>
              <a:t>1/2014</a:t>
            </a:r>
            <a:endParaRPr lang="nb-NO" dirty="0"/>
          </a:p>
        </p:txBody>
      </p:sp>
      <p:sp>
        <p:nvSpPr>
          <p:cNvPr id="4" name="Plassholder for tekst 3"/>
          <p:cNvSpPr>
            <a:spLocks noGrp="1"/>
          </p:cNvSpPr>
          <p:nvPr>
            <p:ph type="body" sz="half" idx="2"/>
          </p:nvPr>
        </p:nvSpPr>
        <p:spPr>
          <a:xfrm>
            <a:off x="711200" y="3150819"/>
            <a:ext cx="3401063" cy="2895599"/>
          </a:xfrm>
        </p:spPr>
        <p:txBody>
          <a:bodyPr>
            <a:noAutofit/>
          </a:bodyPr>
          <a:lstStyle/>
          <a:p>
            <a:pPr marL="0" lvl="1"/>
            <a:r>
              <a:rPr lang="nb-NO" sz="2800" b="1" dirty="0">
                <a:effectLst>
                  <a:outerShdw blurRad="38100" dist="38100" dir="2700000" algn="tl">
                    <a:srgbClr val="000000">
                      <a:alpha val="43137"/>
                    </a:srgbClr>
                  </a:outerShdw>
                </a:effectLst>
              </a:rPr>
              <a:t>9,2 prosent av norske kvinner har opplevd </a:t>
            </a:r>
            <a:r>
              <a:rPr lang="nb-NO" sz="2800" b="1" u="sng" dirty="0">
                <a:effectLst>
                  <a:outerShdw blurRad="38100" dist="38100" dir="2700000" algn="tl">
                    <a:srgbClr val="000000">
                      <a:alpha val="43137"/>
                    </a:srgbClr>
                  </a:outerShdw>
                </a:effectLst>
              </a:rPr>
              <a:t>alvorlig vold</a:t>
            </a:r>
            <a:r>
              <a:rPr lang="nb-NO" sz="2800" b="1" dirty="0">
                <a:effectLst>
                  <a:outerShdw blurRad="38100" dist="38100" dir="2700000" algn="tl">
                    <a:srgbClr val="000000">
                      <a:alpha val="43137"/>
                    </a:srgbClr>
                  </a:outerShdw>
                </a:effectLst>
              </a:rPr>
              <a:t> fra </a:t>
            </a:r>
            <a:r>
              <a:rPr lang="nb-NO" sz="2800" b="1" dirty="0" smtClean="0">
                <a:effectLst>
                  <a:outerShdw blurRad="38100" dist="38100" dir="2700000" algn="tl">
                    <a:srgbClr val="000000">
                      <a:alpha val="43137"/>
                    </a:srgbClr>
                  </a:outerShdw>
                </a:effectLst>
              </a:rPr>
              <a:t>partneren.</a:t>
            </a:r>
          </a:p>
          <a:p>
            <a:pPr marL="0" lvl="1"/>
            <a:r>
              <a:rPr lang="nb-NO" sz="2800" dirty="0" smtClean="0"/>
              <a:t>Utgjør </a:t>
            </a:r>
            <a:r>
              <a:rPr lang="nb-NO" sz="2800" dirty="0" err="1" smtClean="0"/>
              <a:t>ca</a:t>
            </a:r>
            <a:r>
              <a:rPr lang="nb-NO" sz="2800" dirty="0" smtClean="0"/>
              <a:t> 170 000 kvinner.*</a:t>
            </a:r>
            <a:endParaRPr lang="nb-NO" sz="2800" dirty="0"/>
          </a:p>
          <a:p>
            <a:endParaRPr lang="nb-NO" sz="2800" dirty="0"/>
          </a:p>
        </p:txBody>
      </p:sp>
    </p:spTree>
    <p:extLst>
      <p:ext uri="{BB962C8B-B14F-4D97-AF65-F5344CB8AC3E}">
        <p14:creationId xmlns:p14="http://schemas.microsoft.com/office/powerpoint/2010/main" val="30799371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11199" y="1367117"/>
            <a:ext cx="3401064" cy="1447800"/>
          </a:xfrm>
        </p:spPr>
        <p:txBody>
          <a:bodyPr/>
          <a:lstStyle/>
          <a:p>
            <a:r>
              <a:rPr lang="nb-NO" sz="4000" dirty="0" smtClean="0"/>
              <a:t>FOREKOMST/ OMFANG</a:t>
            </a:r>
            <a:r>
              <a:rPr lang="nb-NO" sz="4000" dirty="0"/>
              <a:t/>
            </a:r>
            <a:br>
              <a:rPr lang="nb-NO" sz="4000" dirty="0"/>
            </a:br>
            <a:r>
              <a:rPr lang="nb-NO" sz="4000" dirty="0" smtClean="0"/>
              <a:t>MENN</a:t>
            </a:r>
            <a:endParaRPr lang="nb-NO" sz="4000" dirty="0"/>
          </a:p>
        </p:txBody>
      </p:sp>
      <p:sp>
        <p:nvSpPr>
          <p:cNvPr id="3" name="Plassholder for innhold 2"/>
          <p:cNvSpPr>
            <a:spLocks noGrp="1"/>
          </p:cNvSpPr>
          <p:nvPr>
            <p:ph idx="1"/>
          </p:nvPr>
        </p:nvSpPr>
        <p:spPr>
          <a:xfrm>
            <a:off x="4112263" y="685801"/>
            <a:ext cx="7196713" cy="5970493"/>
          </a:xfrm>
        </p:spPr>
        <p:txBody>
          <a:bodyPr>
            <a:normAutofit/>
          </a:bodyPr>
          <a:lstStyle/>
          <a:p>
            <a:pPr fontAlgn="base"/>
            <a:r>
              <a:rPr lang="nb-NO" sz="2400" dirty="0"/>
              <a:t>Rapporten «</a:t>
            </a:r>
            <a:r>
              <a:rPr lang="nb-NO" sz="2400" dirty="0">
                <a:hlinkClick r:id="rId2"/>
              </a:rPr>
              <a:t>Vold og voldtekt i </a:t>
            </a:r>
            <a:r>
              <a:rPr lang="nb-NO" sz="2400" dirty="0" smtClean="0">
                <a:hlinkClick r:id="rId2"/>
              </a:rPr>
              <a:t>Norge</a:t>
            </a:r>
            <a:r>
              <a:rPr lang="nb-NO" sz="2400" dirty="0" smtClean="0"/>
              <a:t>»*</a:t>
            </a:r>
          </a:p>
          <a:p>
            <a:pPr lvl="1" fontAlgn="base"/>
            <a:r>
              <a:rPr lang="nb-NO" sz="2400" dirty="0" smtClean="0"/>
              <a:t>16.3 </a:t>
            </a:r>
            <a:r>
              <a:rPr lang="nb-NO" sz="2400" dirty="0"/>
              <a:t>prosent av norske </a:t>
            </a:r>
            <a:r>
              <a:rPr lang="nb-NO" sz="2400" dirty="0" smtClean="0"/>
              <a:t>menn, </a:t>
            </a:r>
            <a:r>
              <a:rPr lang="nb-NO" sz="2400" dirty="0"/>
              <a:t>eller </a:t>
            </a:r>
            <a:r>
              <a:rPr lang="nb-NO" sz="2400" dirty="0" err="1" smtClean="0"/>
              <a:t>ca</a:t>
            </a:r>
            <a:r>
              <a:rPr lang="nb-NO" sz="2400" dirty="0" smtClean="0"/>
              <a:t> 300.000 </a:t>
            </a:r>
            <a:r>
              <a:rPr lang="nb-NO" sz="2400" dirty="0"/>
              <a:t>menn, har opplevd mindre alvorlig vold fra </a:t>
            </a:r>
            <a:r>
              <a:rPr lang="nb-NO" sz="2400" dirty="0" smtClean="0"/>
              <a:t>partneren(klype, klore, lugge, slag med flat hånd). </a:t>
            </a:r>
          </a:p>
          <a:p>
            <a:pPr lvl="1" fontAlgn="base"/>
            <a:r>
              <a:rPr lang="nb-NO" sz="2400" u="sng" dirty="0" smtClean="0"/>
              <a:t>Færre gjentagelser </a:t>
            </a:r>
            <a:r>
              <a:rPr lang="nb-NO" sz="2400" dirty="0" smtClean="0"/>
              <a:t>enn hos kvinner</a:t>
            </a:r>
          </a:p>
          <a:p>
            <a:pPr lvl="1" fontAlgn="base"/>
            <a:r>
              <a:rPr lang="nb-NO" sz="2400" dirty="0" smtClean="0"/>
              <a:t>Av den </a:t>
            </a:r>
            <a:r>
              <a:rPr lang="nb-NO" sz="2400" dirty="0"/>
              <a:t>alvorlige volden </a:t>
            </a:r>
            <a:r>
              <a:rPr lang="nb-NO" sz="2400" dirty="0" smtClean="0"/>
              <a:t>mot menn(1,9%) </a:t>
            </a:r>
            <a:r>
              <a:rPr lang="nb-NO" sz="2400" dirty="0"/>
              <a:t>var </a:t>
            </a:r>
            <a:r>
              <a:rPr lang="nb-NO" sz="2400" dirty="0" smtClean="0"/>
              <a:t>fordeling mellom menn og kvinner som utførte volden </a:t>
            </a:r>
            <a:r>
              <a:rPr lang="nb-NO" sz="2400" dirty="0" err="1" smtClean="0"/>
              <a:t>ca</a:t>
            </a:r>
            <a:r>
              <a:rPr lang="nb-NO" sz="2400" dirty="0" smtClean="0"/>
              <a:t> 50/50.</a:t>
            </a:r>
            <a:endParaRPr lang="nb-NO" sz="2400" dirty="0"/>
          </a:p>
          <a:p>
            <a:pPr lvl="4"/>
            <a:r>
              <a:rPr lang="nb-NO" dirty="0" smtClean="0"/>
              <a:t>*  Ole Kristian Hjemdal/Siri Thoresen, NKVTS rapp 1/2014</a:t>
            </a:r>
          </a:p>
          <a:p>
            <a:pPr lvl="4"/>
            <a:endParaRPr lang="nb-NO" dirty="0"/>
          </a:p>
        </p:txBody>
      </p:sp>
      <p:sp>
        <p:nvSpPr>
          <p:cNvPr id="4" name="Plassholder for tekst 3"/>
          <p:cNvSpPr>
            <a:spLocks noGrp="1"/>
          </p:cNvSpPr>
          <p:nvPr>
            <p:ph type="body" sz="half" idx="2"/>
          </p:nvPr>
        </p:nvSpPr>
        <p:spPr>
          <a:xfrm>
            <a:off x="711200" y="2814917"/>
            <a:ext cx="3720841" cy="2895599"/>
          </a:xfrm>
        </p:spPr>
        <p:txBody>
          <a:bodyPr>
            <a:noAutofit/>
          </a:bodyPr>
          <a:lstStyle/>
          <a:p>
            <a:r>
              <a:rPr lang="nb-NO" sz="2800" b="1" dirty="0">
                <a:effectLst>
                  <a:outerShdw blurRad="38100" dist="38100" dir="2700000" algn="tl">
                    <a:srgbClr val="000000">
                      <a:alpha val="43137"/>
                    </a:srgbClr>
                  </a:outerShdw>
                </a:effectLst>
              </a:rPr>
              <a:t>Cirka </a:t>
            </a:r>
            <a:r>
              <a:rPr lang="nb-NO" sz="2800" b="1" dirty="0" smtClean="0">
                <a:effectLst>
                  <a:outerShdw blurRad="38100" dist="38100" dir="2700000" algn="tl">
                    <a:srgbClr val="000000">
                      <a:alpha val="43137"/>
                    </a:srgbClr>
                  </a:outerShdw>
                </a:effectLst>
              </a:rPr>
              <a:t>1,9 </a:t>
            </a:r>
            <a:r>
              <a:rPr lang="nb-NO" sz="2800" b="1" dirty="0">
                <a:effectLst>
                  <a:outerShdw blurRad="38100" dist="38100" dir="2700000" algn="tl">
                    <a:srgbClr val="000000">
                      <a:alpha val="43137"/>
                    </a:srgbClr>
                  </a:outerShdw>
                </a:effectLst>
              </a:rPr>
              <a:t>prosent av alle </a:t>
            </a:r>
            <a:r>
              <a:rPr lang="nb-NO" sz="2800" b="1" dirty="0" smtClean="0">
                <a:effectLst>
                  <a:outerShdw blurRad="38100" dist="38100" dir="2700000" algn="tl">
                    <a:srgbClr val="000000">
                      <a:alpha val="43137"/>
                    </a:srgbClr>
                  </a:outerShdw>
                </a:effectLst>
              </a:rPr>
              <a:t>menn* mellom </a:t>
            </a:r>
            <a:r>
              <a:rPr lang="nb-NO" sz="2800" b="1" dirty="0">
                <a:effectLst>
                  <a:outerShdw blurRad="38100" dist="38100" dir="2700000" algn="tl">
                    <a:srgbClr val="000000">
                      <a:alpha val="43137"/>
                    </a:srgbClr>
                  </a:outerShdw>
                </a:effectLst>
              </a:rPr>
              <a:t>18 og 74 år har blitt utsatt for </a:t>
            </a:r>
            <a:r>
              <a:rPr lang="nb-NO" sz="2800" b="1" u="sng" dirty="0">
                <a:effectLst>
                  <a:outerShdw blurRad="38100" dist="38100" dir="2700000" algn="tl">
                    <a:srgbClr val="000000">
                      <a:alpha val="43137"/>
                    </a:srgbClr>
                  </a:outerShdw>
                </a:effectLst>
              </a:rPr>
              <a:t>alvorlig </a:t>
            </a:r>
            <a:r>
              <a:rPr lang="nb-NO" sz="2800" b="1" u="sng" dirty="0" smtClean="0">
                <a:effectLst>
                  <a:outerShdw blurRad="38100" dist="38100" dir="2700000" algn="tl">
                    <a:srgbClr val="000000">
                      <a:alpha val="43137"/>
                    </a:srgbClr>
                  </a:outerShdw>
                </a:effectLst>
              </a:rPr>
              <a:t>partnervold. </a:t>
            </a:r>
            <a:r>
              <a:rPr lang="nb-NO" sz="2800" dirty="0" smtClean="0"/>
              <a:t>Utgjør </a:t>
            </a:r>
            <a:r>
              <a:rPr lang="nb-NO" sz="2800" dirty="0" err="1" smtClean="0"/>
              <a:t>ca</a:t>
            </a:r>
            <a:r>
              <a:rPr lang="nb-NO" sz="2800" dirty="0" smtClean="0"/>
              <a:t> 37 000 menn </a:t>
            </a:r>
          </a:p>
          <a:p>
            <a:r>
              <a:rPr lang="nb-NO" sz="2800" dirty="0"/>
              <a:t>	</a:t>
            </a:r>
            <a:r>
              <a:rPr lang="nb-NO" sz="1600" dirty="0" smtClean="0"/>
              <a:t>(*SSB 2019: 1 944 757)</a:t>
            </a:r>
            <a:endParaRPr lang="nb-NO" sz="1600" dirty="0"/>
          </a:p>
        </p:txBody>
      </p:sp>
    </p:spTree>
    <p:extLst>
      <p:ext uri="{BB962C8B-B14F-4D97-AF65-F5344CB8AC3E}">
        <p14:creationId xmlns:p14="http://schemas.microsoft.com/office/powerpoint/2010/main" val="2384464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39800" y="519953"/>
            <a:ext cx="3401064" cy="1447800"/>
          </a:xfrm>
        </p:spPr>
        <p:txBody>
          <a:bodyPr/>
          <a:lstStyle/>
          <a:p>
            <a:r>
              <a:rPr lang="nb-NO" dirty="0" smtClean="0"/>
              <a:t>OPPSUMMERING av</a:t>
            </a:r>
            <a:br>
              <a:rPr lang="nb-NO" dirty="0" smtClean="0"/>
            </a:br>
            <a:r>
              <a:rPr lang="nb-NO" sz="3600" b="1" dirty="0" smtClean="0"/>
              <a:t>UTFORDRING!</a:t>
            </a:r>
            <a:endParaRPr lang="nb-NO" sz="3600" b="1" dirty="0"/>
          </a:p>
        </p:txBody>
      </p:sp>
      <p:sp>
        <p:nvSpPr>
          <p:cNvPr id="3" name="Plassholder for innhold 2"/>
          <p:cNvSpPr>
            <a:spLocks noGrp="1"/>
          </p:cNvSpPr>
          <p:nvPr>
            <p:ph idx="1"/>
          </p:nvPr>
        </p:nvSpPr>
        <p:spPr>
          <a:xfrm>
            <a:off x="4625996" y="519953"/>
            <a:ext cx="5908266" cy="6166597"/>
          </a:xfrm>
        </p:spPr>
        <p:txBody>
          <a:bodyPr>
            <a:normAutofit fontScale="85000" lnSpcReduction="20000"/>
          </a:bodyPr>
          <a:lstStyle/>
          <a:p>
            <a:r>
              <a:rPr lang="nb-NO" sz="2800" dirty="0" smtClean="0"/>
              <a:t>Undersøkelsene avdekker </a:t>
            </a:r>
            <a:r>
              <a:rPr lang="nb-NO" sz="2800" dirty="0"/>
              <a:t>at vold og overgrep har et betydelig omfang i den norske befolkningen, og at også vold i nære relasjoner rammer mange.</a:t>
            </a:r>
          </a:p>
          <a:p>
            <a:r>
              <a:rPr lang="nb-NO" sz="2800" dirty="0" smtClean="0"/>
              <a:t>Flere kvinner enn menn utsettes for alvorlig vold</a:t>
            </a:r>
          </a:p>
          <a:p>
            <a:r>
              <a:rPr lang="nb-NO" sz="2800" dirty="0" smtClean="0"/>
              <a:t>Kvinner </a:t>
            </a:r>
            <a:r>
              <a:rPr lang="nb-NO" sz="2800" dirty="0"/>
              <a:t>og menn utsetter hverandre for like mye vold i parforhold, men den volden kvinner utsetter menn for er mindre alvorlig og har et mindre fysisk skadepotensiale enn volden menn utsetter kvinner for</a:t>
            </a:r>
          </a:p>
          <a:p>
            <a:r>
              <a:rPr lang="nb-NO" sz="2800" dirty="0" smtClean="0"/>
              <a:t> De </a:t>
            </a:r>
            <a:r>
              <a:rPr lang="nb-NO" sz="2800" dirty="0"/>
              <a:t>voldsutsatte </a:t>
            </a:r>
            <a:r>
              <a:rPr lang="nb-NO" sz="2800" dirty="0" smtClean="0"/>
              <a:t>er </a:t>
            </a:r>
            <a:r>
              <a:rPr lang="nb-NO" sz="2800" dirty="0"/>
              <a:t>ofte utsatt for flere ulike typer vold og overgrep, og det </a:t>
            </a:r>
            <a:r>
              <a:rPr lang="nb-NO" sz="2800" dirty="0" smtClean="0"/>
              <a:t>er </a:t>
            </a:r>
            <a:r>
              <a:rPr lang="nb-NO" sz="2800" dirty="0"/>
              <a:t>en sterk sammenheng mellom å ha vært utsatt i barndommen og å oppleve nye overgrep i voksen alder. </a:t>
            </a:r>
            <a:endParaRPr lang="nb-NO" sz="2800" dirty="0" smtClean="0"/>
          </a:p>
          <a:p>
            <a:endParaRPr lang="nb-NO" dirty="0"/>
          </a:p>
        </p:txBody>
      </p:sp>
      <p:sp>
        <p:nvSpPr>
          <p:cNvPr id="4" name="Plassholder for tekst 3"/>
          <p:cNvSpPr>
            <a:spLocks noGrp="1"/>
          </p:cNvSpPr>
          <p:nvPr>
            <p:ph type="body" sz="half" idx="2"/>
          </p:nvPr>
        </p:nvSpPr>
        <p:spPr>
          <a:xfrm>
            <a:off x="939801" y="2206647"/>
            <a:ext cx="3555999" cy="2895599"/>
          </a:xfrm>
        </p:spPr>
        <p:txBody>
          <a:bodyPr>
            <a:noAutofit/>
          </a:bodyPr>
          <a:lstStyle/>
          <a:p>
            <a:r>
              <a:rPr lang="nb-NO" sz="2400" dirty="0"/>
              <a:t>Mye av volden og overgrepene forblir skjult for politi og rettsvesen, </a:t>
            </a:r>
            <a:r>
              <a:rPr lang="nb-NO" sz="2400" dirty="0" smtClean="0"/>
              <a:t>og bare </a:t>
            </a:r>
            <a:r>
              <a:rPr lang="nb-NO" sz="2800" b="1" dirty="0"/>
              <a:t>en mindre andel av de utsatte </a:t>
            </a:r>
            <a:r>
              <a:rPr lang="nb-NO" sz="2800" b="1" dirty="0" smtClean="0"/>
              <a:t>søker hjelp </a:t>
            </a:r>
            <a:r>
              <a:rPr lang="nb-NO" sz="2800" b="1" dirty="0"/>
              <a:t>og </a:t>
            </a:r>
            <a:r>
              <a:rPr lang="nb-NO" sz="2800" b="1" dirty="0" smtClean="0"/>
              <a:t>får medisinsk </a:t>
            </a:r>
            <a:r>
              <a:rPr lang="nb-NO" sz="2800" b="1" dirty="0"/>
              <a:t>behandling etter hendelsene. </a:t>
            </a:r>
          </a:p>
        </p:txBody>
      </p:sp>
    </p:spTree>
    <p:extLst>
      <p:ext uri="{BB962C8B-B14F-4D97-AF65-F5344CB8AC3E}">
        <p14:creationId xmlns:p14="http://schemas.microsoft.com/office/powerpoint/2010/main" val="6163858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rot="20828847">
            <a:off x="566195" y="778168"/>
            <a:ext cx="4033034" cy="954107"/>
          </a:xfrm>
          <a:prstGeom prst="rect">
            <a:avLst/>
          </a:prstGeom>
          <a:noFill/>
        </p:spPr>
        <p:txBody>
          <a:bodyPr wrap="square" rtlCol="0">
            <a:spAutoFit/>
          </a:bodyPr>
          <a:lstStyle/>
          <a:p>
            <a:r>
              <a:rPr lang="nb-NO" sz="2800" dirty="0" smtClean="0">
                <a:effectLst>
                  <a:outerShdw blurRad="38100" dist="38100" dir="2700000" algn="tl">
                    <a:srgbClr val="000000">
                      <a:alpha val="43137"/>
                    </a:srgbClr>
                  </a:outerShdw>
                </a:effectLst>
              </a:rPr>
              <a:t>170 000 </a:t>
            </a:r>
            <a:r>
              <a:rPr lang="nb-NO" sz="2800" dirty="0" smtClean="0"/>
              <a:t>kvinner utsatt for alvorlig vold</a:t>
            </a:r>
            <a:endParaRPr lang="nb-NO" sz="2800" dirty="0"/>
          </a:p>
        </p:txBody>
      </p:sp>
      <p:pic>
        <p:nvPicPr>
          <p:cNvPr id="6" name="Bilde 5"/>
          <p:cNvPicPr>
            <a:picLocks noChangeAspect="1"/>
          </p:cNvPicPr>
          <p:nvPr/>
        </p:nvPicPr>
        <p:blipFill>
          <a:blip r:embed="rId2"/>
          <a:stretch>
            <a:fillRect/>
          </a:stretch>
        </p:blipFill>
        <p:spPr>
          <a:xfrm>
            <a:off x="9569293" y="4148896"/>
            <a:ext cx="2455680" cy="1638289"/>
          </a:xfrm>
          <a:prstGeom prst="rect">
            <a:avLst/>
          </a:prstGeom>
          <a:effectLst>
            <a:softEdge rad="228600"/>
          </a:effectLst>
        </p:spPr>
      </p:pic>
      <p:sp>
        <p:nvSpPr>
          <p:cNvPr id="7" name="TekstSylinder 6"/>
          <p:cNvSpPr txBox="1"/>
          <p:nvPr/>
        </p:nvSpPr>
        <p:spPr>
          <a:xfrm rot="1051784">
            <a:off x="7014871" y="691657"/>
            <a:ext cx="2637144" cy="1384995"/>
          </a:xfrm>
          <a:prstGeom prst="rect">
            <a:avLst/>
          </a:prstGeom>
          <a:noFill/>
        </p:spPr>
        <p:txBody>
          <a:bodyPr wrap="square" rtlCol="0">
            <a:spAutoFit/>
          </a:bodyPr>
          <a:lstStyle/>
          <a:p>
            <a:r>
              <a:rPr lang="nb-NO" sz="2800" dirty="0" smtClean="0">
                <a:effectLst>
                  <a:outerShdw blurRad="38100" dist="38100" dir="2700000" algn="tl">
                    <a:srgbClr val="000000">
                      <a:alpha val="43137"/>
                    </a:srgbClr>
                  </a:outerShdw>
                </a:effectLst>
              </a:rPr>
              <a:t>37 000 </a:t>
            </a:r>
            <a:r>
              <a:rPr lang="nb-NO" sz="2800" dirty="0" smtClean="0"/>
              <a:t>menn utsatt for alvorlig vold</a:t>
            </a:r>
            <a:endParaRPr lang="nb-NO" sz="2800" dirty="0"/>
          </a:p>
        </p:txBody>
      </p:sp>
      <p:pic>
        <p:nvPicPr>
          <p:cNvPr id="8" name="Bilde 7"/>
          <p:cNvPicPr>
            <a:picLocks noChangeAspect="1"/>
          </p:cNvPicPr>
          <p:nvPr/>
        </p:nvPicPr>
        <p:blipFill>
          <a:blip r:embed="rId3"/>
          <a:stretch>
            <a:fillRect/>
          </a:stretch>
        </p:blipFill>
        <p:spPr>
          <a:xfrm rot="20913722">
            <a:off x="-64651" y="5141511"/>
            <a:ext cx="1871634" cy="1219306"/>
          </a:xfrm>
          <a:prstGeom prst="rect">
            <a:avLst/>
          </a:prstGeom>
        </p:spPr>
      </p:pic>
      <p:sp>
        <p:nvSpPr>
          <p:cNvPr id="9" name="TekstSylinder 8"/>
          <p:cNvSpPr txBox="1"/>
          <p:nvPr/>
        </p:nvSpPr>
        <p:spPr>
          <a:xfrm>
            <a:off x="2171937" y="5886246"/>
            <a:ext cx="8066632" cy="461665"/>
          </a:xfrm>
          <a:prstGeom prst="rect">
            <a:avLst/>
          </a:prstGeom>
          <a:noFill/>
        </p:spPr>
        <p:txBody>
          <a:bodyPr wrap="none" rtlCol="0">
            <a:spAutoFit/>
          </a:bodyPr>
          <a:lstStyle/>
          <a:p>
            <a:r>
              <a:rPr lang="nb-NO" sz="2400" dirty="0" err="1" smtClean="0"/>
              <a:t>Ska</a:t>
            </a:r>
            <a:r>
              <a:rPr lang="nb-NO" sz="2400" dirty="0" smtClean="0"/>
              <a:t> æ gå ned igjen??…</a:t>
            </a:r>
            <a:r>
              <a:rPr lang="nb-NO" sz="2400" dirty="0" err="1" smtClean="0"/>
              <a:t>ska</a:t>
            </a:r>
            <a:r>
              <a:rPr lang="nb-NO" sz="2400" dirty="0" smtClean="0"/>
              <a:t> æ bare akseptere det??</a:t>
            </a:r>
            <a:endParaRPr lang="nb-NO" sz="2400" dirty="0"/>
          </a:p>
        </p:txBody>
      </p:sp>
      <p:sp>
        <p:nvSpPr>
          <p:cNvPr id="2" name="TekstSylinder 1"/>
          <p:cNvSpPr txBox="1"/>
          <p:nvPr/>
        </p:nvSpPr>
        <p:spPr>
          <a:xfrm>
            <a:off x="1156915" y="5981659"/>
            <a:ext cx="1015021" cy="369332"/>
          </a:xfrm>
          <a:prstGeom prst="rect">
            <a:avLst/>
          </a:prstGeom>
          <a:noFill/>
        </p:spPr>
        <p:txBody>
          <a:bodyPr wrap="none" rtlCol="0">
            <a:spAutoFit/>
          </a:bodyPr>
          <a:lstStyle/>
          <a:p>
            <a:r>
              <a:rPr lang="nb-NO" b="1" dirty="0" err="1" smtClean="0"/>
              <a:t>Krøvel</a:t>
            </a:r>
            <a:r>
              <a:rPr lang="nb-NO" b="1" dirty="0" smtClean="0"/>
              <a:t>:</a:t>
            </a:r>
            <a:r>
              <a:rPr lang="nb-NO" dirty="0" smtClean="0"/>
              <a:t> </a:t>
            </a:r>
            <a:endParaRPr lang="nb-NO" dirty="0"/>
          </a:p>
        </p:txBody>
      </p:sp>
      <p:sp>
        <p:nvSpPr>
          <p:cNvPr id="5" name="TekstSylinder 4"/>
          <p:cNvSpPr txBox="1"/>
          <p:nvPr/>
        </p:nvSpPr>
        <p:spPr>
          <a:xfrm>
            <a:off x="2546100" y="2248321"/>
            <a:ext cx="5524500" cy="584775"/>
          </a:xfrm>
          <a:prstGeom prst="rect">
            <a:avLst/>
          </a:prstGeom>
          <a:noFill/>
          <a:effectLst>
            <a:glow rad="241300">
              <a:schemeClr val="accent3">
                <a:satMod val="175000"/>
                <a:alpha val="40000"/>
              </a:schemeClr>
            </a:glow>
          </a:effectLst>
        </p:spPr>
        <p:txBody>
          <a:bodyPr wrap="square" rtlCol="0">
            <a:spAutoFit/>
          </a:bodyPr>
          <a:lstStyle/>
          <a:p>
            <a:r>
              <a:rPr lang="nb-NO" sz="3200" b="1" dirty="0" smtClean="0">
                <a:effectLst>
                  <a:outerShdw blurRad="38100" dist="38100" dir="2700000" algn="tl">
                    <a:srgbClr val="000000">
                      <a:alpha val="43137"/>
                    </a:srgbClr>
                  </a:outerShdw>
                </a:effectLst>
              </a:rPr>
              <a:t>200 000 kvinner og menn</a:t>
            </a:r>
            <a:endParaRPr lang="nb-NO" sz="3200" b="1" dirty="0">
              <a:effectLst>
                <a:outerShdw blurRad="38100" dist="38100" dir="2700000" algn="tl">
                  <a:srgbClr val="000000">
                    <a:alpha val="43137"/>
                  </a:srgbClr>
                </a:outerShdw>
              </a:effectLst>
            </a:endParaRPr>
          </a:p>
        </p:txBody>
      </p:sp>
      <p:sp>
        <p:nvSpPr>
          <p:cNvPr id="10" name="TekstSylinder 9"/>
          <p:cNvSpPr txBox="1"/>
          <p:nvPr/>
        </p:nvSpPr>
        <p:spPr>
          <a:xfrm>
            <a:off x="1047408" y="3148993"/>
            <a:ext cx="8521885" cy="830997"/>
          </a:xfrm>
          <a:prstGeom prst="rect">
            <a:avLst/>
          </a:prstGeom>
          <a:noFill/>
        </p:spPr>
        <p:txBody>
          <a:bodyPr wrap="none" rtlCol="0">
            <a:spAutoFit/>
          </a:bodyPr>
          <a:lstStyle/>
          <a:p>
            <a:r>
              <a:rPr lang="nb-NO" sz="2400" dirty="0" smtClean="0"/>
              <a:t>Prof. Ragnhild Hennum; «</a:t>
            </a:r>
            <a:r>
              <a:rPr lang="nb-NO" sz="2400" b="1" i="1" dirty="0" smtClean="0"/>
              <a:t>1 av 5 drap er partnerdrap</a:t>
            </a:r>
            <a:r>
              <a:rPr lang="nb-NO" sz="2400" i="1" dirty="0" smtClean="0"/>
              <a:t>, og </a:t>
            </a:r>
          </a:p>
          <a:p>
            <a:r>
              <a:rPr lang="nb-NO" sz="2400" i="1" dirty="0" smtClean="0"/>
              <a:t>flere har vært i kontakt med det offentlige i forkant!</a:t>
            </a:r>
            <a:r>
              <a:rPr lang="nb-NO" sz="2400" dirty="0" smtClean="0"/>
              <a:t>?»</a:t>
            </a:r>
            <a:endParaRPr lang="nb-NO" sz="2400" dirty="0"/>
          </a:p>
        </p:txBody>
      </p:sp>
      <p:sp>
        <p:nvSpPr>
          <p:cNvPr id="11" name="Rektangel 10"/>
          <p:cNvSpPr/>
          <p:nvPr/>
        </p:nvSpPr>
        <p:spPr>
          <a:xfrm>
            <a:off x="3703363" y="4257049"/>
            <a:ext cx="6096000" cy="1107996"/>
          </a:xfrm>
          <a:prstGeom prst="rect">
            <a:avLst/>
          </a:prstGeom>
        </p:spPr>
        <p:txBody>
          <a:bodyPr>
            <a:spAutoFit/>
          </a:bodyPr>
          <a:lstStyle/>
          <a:p>
            <a:r>
              <a:rPr lang="nb-NO" dirty="0"/>
              <a:t>SAMMENLIGNET MED HJERTESYKDOM, HVOR DET BEREGNES AT MELLOM </a:t>
            </a:r>
            <a:r>
              <a:rPr lang="nb-NO" dirty="0">
                <a:effectLst>
                  <a:outerShdw blurRad="38100" dist="38100" dir="2700000" algn="tl">
                    <a:srgbClr val="000000">
                      <a:alpha val="43137"/>
                    </a:srgbClr>
                  </a:outerShdw>
                </a:effectLst>
              </a:rPr>
              <a:t>12 -15 000 </a:t>
            </a:r>
            <a:r>
              <a:rPr lang="nb-NO" dirty="0"/>
              <a:t>PERSONER </a:t>
            </a:r>
            <a:r>
              <a:rPr lang="nb-NO" dirty="0" smtClean="0"/>
              <a:t>ÅRLIG FÅR </a:t>
            </a:r>
            <a:r>
              <a:rPr lang="nb-NO" dirty="0"/>
              <a:t>HJELP FOR </a:t>
            </a:r>
            <a:r>
              <a:rPr lang="nb-NO" dirty="0" smtClean="0"/>
              <a:t>FØRSTEGANGS </a:t>
            </a:r>
            <a:r>
              <a:rPr lang="nb-NO" dirty="0"/>
              <a:t>HJERTEINFARKT! </a:t>
            </a:r>
            <a:r>
              <a:rPr lang="nb-NO" sz="1200" dirty="0"/>
              <a:t>Kilde: </a:t>
            </a:r>
            <a:r>
              <a:rPr lang="nb-NO" sz="1200" i="1" dirty="0"/>
              <a:t>FHI 16.1.20</a:t>
            </a:r>
          </a:p>
        </p:txBody>
      </p:sp>
    </p:spTree>
    <p:extLst>
      <p:ext uri="{BB962C8B-B14F-4D97-AF65-F5344CB8AC3E}">
        <p14:creationId xmlns:p14="http://schemas.microsoft.com/office/powerpoint/2010/main" val="40368167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53142" y="1475792"/>
            <a:ext cx="3902874" cy="1447800"/>
          </a:xfrm>
        </p:spPr>
        <p:txBody>
          <a:bodyPr/>
          <a:lstStyle/>
          <a:p>
            <a:r>
              <a:rPr lang="nb-NO" sz="5400" b="1" dirty="0" smtClean="0"/>
              <a:t> POLITIET</a:t>
            </a:r>
            <a:r>
              <a:rPr lang="nb-NO" dirty="0" smtClean="0"/>
              <a:t/>
            </a:r>
            <a:br>
              <a:rPr lang="nb-NO" dirty="0" smtClean="0"/>
            </a:br>
            <a:r>
              <a:rPr lang="nb-NO" dirty="0" smtClean="0"/>
              <a:t>– </a:t>
            </a:r>
            <a:r>
              <a:rPr lang="nb-NO" dirty="0"/>
              <a:t>NOEN </a:t>
            </a:r>
            <a:r>
              <a:rPr lang="nb-NO" dirty="0" smtClean="0"/>
              <a:t>TALL </a:t>
            </a:r>
            <a:r>
              <a:rPr lang="nb-NO" sz="2000" dirty="0" smtClean="0"/>
              <a:t>Straffesaksprotokoll/rapport</a:t>
            </a:r>
            <a:r>
              <a:rPr lang="nb-NO" dirty="0" smtClean="0"/>
              <a:t/>
            </a:r>
            <a:br>
              <a:rPr lang="nb-NO" dirty="0" smtClean="0"/>
            </a:br>
            <a:r>
              <a:rPr lang="nb-NO" sz="2000" dirty="0" smtClean="0"/>
              <a:t>Politidirektoratet 29.1.2020</a:t>
            </a:r>
            <a:endParaRPr lang="nb-NO" sz="2000" dirty="0"/>
          </a:p>
        </p:txBody>
      </p:sp>
      <p:sp>
        <p:nvSpPr>
          <p:cNvPr id="3" name="Plassholder for innhold 2"/>
          <p:cNvSpPr>
            <a:spLocks noGrp="1"/>
          </p:cNvSpPr>
          <p:nvPr>
            <p:ph idx="1"/>
          </p:nvPr>
        </p:nvSpPr>
        <p:spPr>
          <a:xfrm>
            <a:off x="4022616" y="502103"/>
            <a:ext cx="6540609" cy="6107160"/>
          </a:xfrm>
        </p:spPr>
        <p:txBody>
          <a:bodyPr>
            <a:normAutofit fontScale="92500"/>
          </a:bodyPr>
          <a:lstStyle/>
          <a:p>
            <a:pPr marL="285750" indent="-285750">
              <a:buFontTx/>
              <a:buChar char="-"/>
            </a:pPr>
            <a:r>
              <a:rPr lang="nb-NO" dirty="0" smtClean="0"/>
              <a:t>Mye </a:t>
            </a:r>
            <a:r>
              <a:rPr lang="nb-NO" dirty="0"/>
              <a:t>mørketall </a:t>
            </a:r>
            <a:r>
              <a:rPr lang="nb-NO" dirty="0" smtClean="0"/>
              <a:t>og utfordring med endringer av kodeverk i registreringer i 2015 *</a:t>
            </a:r>
            <a:endParaRPr lang="nb-NO" dirty="0"/>
          </a:p>
          <a:p>
            <a:pPr marL="285750" indent="-285750">
              <a:buFontTx/>
              <a:buChar char="-"/>
            </a:pPr>
            <a:r>
              <a:rPr lang="nb-NO" dirty="0"/>
              <a:t>Antall voldsanmeldelser økt med 0,5 </a:t>
            </a:r>
            <a:r>
              <a:rPr lang="nb-NO" dirty="0" smtClean="0"/>
              <a:t>% fra 2018 til 2019 – nå </a:t>
            </a:r>
            <a:r>
              <a:rPr lang="nb-NO" dirty="0" err="1" smtClean="0"/>
              <a:t>ca</a:t>
            </a:r>
            <a:r>
              <a:rPr lang="nb-NO" dirty="0" smtClean="0"/>
              <a:t> 33 000 saker. </a:t>
            </a:r>
            <a:endParaRPr lang="nb-NO" dirty="0"/>
          </a:p>
          <a:p>
            <a:pPr marL="285750" indent="-285750">
              <a:buFontTx/>
              <a:buChar char="-"/>
            </a:pPr>
            <a:r>
              <a:rPr lang="nb-NO" b="1" dirty="0"/>
              <a:t>Man regner med at kun rundt 25 prosent av volden kvinner utsettes for av nærstående anmeldes</a:t>
            </a:r>
          </a:p>
          <a:p>
            <a:pPr marL="285750" indent="-285750">
              <a:buFontTx/>
              <a:buChar char="-"/>
            </a:pPr>
            <a:r>
              <a:rPr lang="nb-NO" dirty="0" smtClean="0"/>
              <a:t>Nedgang </a:t>
            </a:r>
            <a:r>
              <a:rPr lang="nb-NO" dirty="0"/>
              <a:t>på 19,4 % i anmeldte seksuallovbrudd 2018 &gt; 2019</a:t>
            </a:r>
          </a:p>
          <a:p>
            <a:pPr lvl="1">
              <a:buFontTx/>
              <a:buChar char="-"/>
            </a:pPr>
            <a:r>
              <a:rPr lang="nb-NO" sz="2000" dirty="0"/>
              <a:t>Fra 8374 til </a:t>
            </a:r>
            <a:r>
              <a:rPr lang="nb-NO" sz="2000" dirty="0" smtClean="0"/>
              <a:t>6748 nye saker</a:t>
            </a:r>
            <a:endParaRPr lang="nb-NO" sz="2000" dirty="0"/>
          </a:p>
          <a:p>
            <a:pPr lvl="1">
              <a:buFontTx/>
              <a:buChar char="-"/>
            </a:pPr>
            <a:r>
              <a:rPr lang="nb-NO" dirty="0"/>
              <a:t>I 2017 og 2018 stor andel overgrepssaker på nett</a:t>
            </a:r>
            <a:r>
              <a:rPr lang="nb-NO" dirty="0" smtClean="0"/>
              <a:t>!</a:t>
            </a:r>
          </a:p>
          <a:p>
            <a:pPr>
              <a:buFontTx/>
              <a:buChar char="-"/>
            </a:pPr>
            <a:r>
              <a:rPr lang="nb-NO" dirty="0"/>
              <a:t>Saksbehandlingstid </a:t>
            </a:r>
            <a:r>
              <a:rPr lang="nb-NO" dirty="0" smtClean="0"/>
              <a:t>øker.</a:t>
            </a:r>
          </a:p>
          <a:p>
            <a:pPr marL="0" indent="0">
              <a:buNone/>
            </a:pPr>
            <a:r>
              <a:rPr lang="nb-NO" b="1" dirty="0" smtClean="0"/>
              <a:t>Rapport fra Riksadvokaten (2017) tar </a:t>
            </a:r>
            <a:r>
              <a:rPr lang="nb-NO" b="1" dirty="0"/>
              <a:t>også for seg mishandling i nære relasjoner. </a:t>
            </a:r>
            <a:r>
              <a:rPr lang="nb-NO" sz="2400" b="1" dirty="0"/>
              <a:t>Den viser blant annet at kvaliteten på etterforskningen i oppstartfasen på en </a:t>
            </a:r>
            <a:r>
              <a:rPr lang="nb-NO" sz="2400" b="1" dirty="0" smtClean="0"/>
              <a:t>sak </a:t>
            </a:r>
            <a:r>
              <a:rPr lang="nb-NO" sz="2400" b="1" dirty="0"/>
              <a:t>som omhandler mishandling i nære relasjoner holder lavere kvalitet enn i voldtektssaker.</a:t>
            </a:r>
            <a:endParaRPr lang="nb-NO" sz="1600" b="1" dirty="0" smtClean="0"/>
          </a:p>
          <a:p>
            <a:pPr marL="0" indent="0">
              <a:buNone/>
            </a:pPr>
            <a:endParaRPr lang="nb-NO" sz="1600" dirty="0" smtClean="0"/>
          </a:p>
        </p:txBody>
      </p:sp>
      <p:pic>
        <p:nvPicPr>
          <p:cNvPr id="6" name="Bilde 5"/>
          <p:cNvPicPr>
            <a:picLocks noChangeAspect="1"/>
          </p:cNvPicPr>
          <p:nvPr/>
        </p:nvPicPr>
        <p:blipFill>
          <a:blip r:embed="rId2"/>
          <a:stretch>
            <a:fillRect/>
          </a:stretch>
        </p:blipFill>
        <p:spPr>
          <a:xfrm>
            <a:off x="0" y="0"/>
            <a:ext cx="1809750" cy="9525"/>
          </a:xfrm>
          <a:prstGeom prst="rect">
            <a:avLst/>
          </a:prstGeom>
        </p:spPr>
      </p:pic>
      <p:sp>
        <p:nvSpPr>
          <p:cNvPr id="4" name="Plassholder for tekst 3"/>
          <p:cNvSpPr>
            <a:spLocks noGrp="1"/>
          </p:cNvSpPr>
          <p:nvPr>
            <p:ph type="body" sz="half" idx="2"/>
          </p:nvPr>
        </p:nvSpPr>
        <p:spPr>
          <a:xfrm>
            <a:off x="726328" y="3119742"/>
            <a:ext cx="3401063" cy="3379096"/>
          </a:xfrm>
        </p:spPr>
        <p:txBody>
          <a:bodyPr>
            <a:normAutofit/>
          </a:bodyPr>
          <a:lstStyle/>
          <a:p>
            <a:pPr marL="285750" indent="-285750">
              <a:buFontTx/>
              <a:buChar char="-"/>
            </a:pPr>
            <a:r>
              <a:rPr lang="nb-NO" sz="2800" dirty="0" smtClean="0"/>
              <a:t>«Alvorlig </a:t>
            </a:r>
            <a:r>
              <a:rPr lang="nb-NO" sz="2800" dirty="0"/>
              <a:t>voldsforbrytelser er et av politiets prioriterte </a:t>
            </a:r>
            <a:r>
              <a:rPr lang="nb-NO" sz="2800" dirty="0" smtClean="0"/>
              <a:t>områder!» </a:t>
            </a:r>
          </a:p>
          <a:p>
            <a:r>
              <a:rPr lang="nb-NO" sz="2800" dirty="0"/>
              <a:t>	</a:t>
            </a:r>
            <a:r>
              <a:rPr lang="nb-NO" dirty="0" smtClean="0"/>
              <a:t> </a:t>
            </a:r>
            <a:r>
              <a:rPr lang="nb-NO" i="1" dirty="0" smtClean="0"/>
              <a:t>Benedicte </a:t>
            </a:r>
            <a:r>
              <a:rPr lang="nb-NO" i="1" dirty="0" err="1" smtClean="0"/>
              <a:t>Bjørnland</a:t>
            </a:r>
            <a:r>
              <a:rPr lang="nb-NO" i="1" dirty="0" smtClean="0"/>
              <a:t>, 	Politidirektør</a:t>
            </a:r>
          </a:p>
          <a:p>
            <a:endParaRPr lang="nb-NO" dirty="0"/>
          </a:p>
        </p:txBody>
      </p:sp>
      <p:pic>
        <p:nvPicPr>
          <p:cNvPr id="7" name="Bilde 6"/>
          <p:cNvPicPr>
            <a:picLocks noChangeAspect="1"/>
          </p:cNvPicPr>
          <p:nvPr/>
        </p:nvPicPr>
        <p:blipFill>
          <a:blip r:embed="rId3"/>
          <a:stretch>
            <a:fillRect/>
          </a:stretch>
        </p:blipFill>
        <p:spPr>
          <a:xfrm rot="152686">
            <a:off x="10290553" y="4578079"/>
            <a:ext cx="1819907" cy="1133196"/>
          </a:xfrm>
          <a:prstGeom prst="rect">
            <a:avLst/>
          </a:prstGeom>
        </p:spPr>
      </p:pic>
      <p:sp>
        <p:nvSpPr>
          <p:cNvPr id="8" name="TekstSylinder 7"/>
          <p:cNvSpPr txBox="1"/>
          <p:nvPr/>
        </p:nvSpPr>
        <p:spPr>
          <a:xfrm>
            <a:off x="10362653" y="5751119"/>
            <a:ext cx="1903085" cy="646331"/>
          </a:xfrm>
          <a:prstGeom prst="rect">
            <a:avLst/>
          </a:prstGeom>
          <a:noFill/>
        </p:spPr>
        <p:txBody>
          <a:bodyPr wrap="none" rtlCol="0">
            <a:spAutoFit/>
          </a:bodyPr>
          <a:lstStyle/>
          <a:p>
            <a:r>
              <a:rPr lang="nb-NO" b="1" dirty="0" err="1" smtClean="0"/>
              <a:t>Krøvel</a:t>
            </a:r>
            <a:r>
              <a:rPr lang="nb-NO" b="1" dirty="0" smtClean="0"/>
              <a:t>: </a:t>
            </a:r>
            <a:r>
              <a:rPr lang="nb-NO" dirty="0" smtClean="0"/>
              <a:t>Her MÅ </a:t>
            </a:r>
          </a:p>
          <a:p>
            <a:r>
              <a:rPr lang="nb-NO" dirty="0" smtClean="0"/>
              <a:t>vi opp!!??</a:t>
            </a:r>
            <a:endParaRPr lang="nb-NO" dirty="0"/>
          </a:p>
        </p:txBody>
      </p:sp>
    </p:spTree>
    <p:extLst>
      <p:ext uri="{BB962C8B-B14F-4D97-AF65-F5344CB8AC3E}">
        <p14:creationId xmlns:p14="http://schemas.microsoft.com/office/powerpoint/2010/main" val="38844472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sharpenSoften amount="-50000"/>
                    </a14:imgEffect>
                  </a14:imgLayer>
                </a14:imgProps>
              </a:ext>
            </a:extLst>
          </a:blip>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97435" y="757812"/>
            <a:ext cx="3401064" cy="1447800"/>
          </a:xfrm>
        </p:spPr>
        <p:txBody>
          <a:bodyPr/>
          <a:lstStyle/>
          <a:p>
            <a:r>
              <a:rPr lang="nb-NO" b="1" dirty="0" smtClean="0"/>
              <a:t>HVORDAN HEVE KVALITETEN OG BEDRE TILBUDET TIL VOLDSUTSATTE?</a:t>
            </a:r>
            <a:endParaRPr lang="nb-NO" b="1" dirty="0"/>
          </a:p>
        </p:txBody>
      </p:sp>
      <p:pic>
        <p:nvPicPr>
          <p:cNvPr id="5" name="Plassholder for innhold 4"/>
          <p:cNvPicPr>
            <a:picLocks noGrp="1" noChangeAspect="1"/>
          </p:cNvPicPr>
          <p:nvPr>
            <p:ph idx="1"/>
          </p:nvPr>
        </p:nvPicPr>
        <p:blipFill rotWithShape="1">
          <a:blip r:embed="rId4"/>
          <a:srcRect l="14644" t="6849" r="64537" b="3697"/>
          <a:stretch/>
        </p:blipFill>
        <p:spPr>
          <a:xfrm rot="20756814">
            <a:off x="1442621" y="2997180"/>
            <a:ext cx="2524687" cy="3389889"/>
          </a:xfrm>
          <a:prstGeom prst="rect">
            <a:avLst/>
          </a:prstGeom>
          <a:effectLst>
            <a:outerShdw blurRad="76200" dir="13500000" sy="23000" kx="1200000" algn="br" rotWithShape="0">
              <a:prstClr val="black">
                <a:alpha val="20000"/>
              </a:prstClr>
            </a:outerShdw>
          </a:effectLst>
        </p:spPr>
      </p:pic>
      <p:sp>
        <p:nvSpPr>
          <p:cNvPr id="4" name="Plassholder for tekst 3"/>
          <p:cNvSpPr>
            <a:spLocks noGrp="1"/>
          </p:cNvSpPr>
          <p:nvPr>
            <p:ph type="body" sz="half" idx="2"/>
          </p:nvPr>
        </p:nvSpPr>
        <p:spPr>
          <a:xfrm>
            <a:off x="533993" y="2332654"/>
            <a:ext cx="3858580" cy="3477622"/>
          </a:xfrm>
        </p:spPr>
        <p:txBody>
          <a:bodyPr/>
          <a:lstStyle/>
          <a:p>
            <a:r>
              <a:rPr lang="nb-NO" dirty="0"/>
              <a:t> </a:t>
            </a:r>
            <a:r>
              <a:rPr lang="nb-NO" dirty="0" smtClean="0"/>
              <a:t>«</a:t>
            </a:r>
            <a:r>
              <a:rPr lang="nb-NO" sz="2000" i="1" dirty="0" smtClean="0"/>
              <a:t>Legevakt/akuttmottak </a:t>
            </a:r>
            <a:r>
              <a:rPr lang="nb-NO" sz="2000" i="1" dirty="0"/>
              <a:t>må ha kompetanse til å ta imot volds- og voldtektsofre, og til å sikre bevis. Opplæring i hvordan DNA-spor sikres kan blant annet bidra til å styrke etterforskning og øke oppklaringsprosenten</a:t>
            </a:r>
            <a:r>
              <a:rPr lang="nb-NO" sz="2000" i="1" dirty="0" smtClean="0"/>
              <a:t>.»</a:t>
            </a:r>
          </a:p>
          <a:p>
            <a:r>
              <a:rPr lang="nb-NO" sz="2000" i="1" dirty="0"/>
              <a:t>	</a:t>
            </a:r>
            <a:r>
              <a:rPr lang="nb-NO" sz="2000" i="1" dirty="0" smtClean="0"/>
              <a:t>Innstiling til Stortinget fra Justiskomitéen juni 2004 </a:t>
            </a:r>
            <a:endParaRPr lang="nb-NO" sz="2000" i="1" dirty="0"/>
          </a:p>
        </p:txBody>
      </p:sp>
      <p:sp>
        <p:nvSpPr>
          <p:cNvPr id="6" name="TekstSylinder 5"/>
          <p:cNvSpPr txBox="1"/>
          <p:nvPr/>
        </p:nvSpPr>
        <p:spPr>
          <a:xfrm>
            <a:off x="4557139" y="435754"/>
            <a:ext cx="6621624" cy="5786199"/>
          </a:xfrm>
          <a:prstGeom prst="rect">
            <a:avLst/>
          </a:prstGeom>
          <a:noFill/>
        </p:spPr>
        <p:txBody>
          <a:bodyPr wrap="square" rtlCol="0">
            <a:spAutoFit/>
          </a:bodyPr>
          <a:lstStyle/>
          <a:p>
            <a:r>
              <a:rPr lang="nb-NO" dirty="0"/>
              <a:t>Sosial- og helsedirektoratet fikk i oppdrag av Helse- og omsorgsdepartementet å gjennomføre </a:t>
            </a:r>
            <a:r>
              <a:rPr lang="nb-NO" dirty="0" smtClean="0"/>
              <a:t>tiltak…..bla utarbeide </a:t>
            </a:r>
            <a:r>
              <a:rPr lang="nb-NO" b="1" dirty="0"/>
              <a:t>en veileder </a:t>
            </a:r>
            <a:r>
              <a:rPr lang="nb-NO" dirty="0"/>
              <a:t>for helsetjenesten. </a:t>
            </a:r>
          </a:p>
          <a:p>
            <a:r>
              <a:rPr lang="nb-NO" dirty="0"/>
              <a:t>Veilederen er utarbeidet av en bredt sammensatt arbeidsgruppe nedsatt av direktoratet våren 2005 som ledd i tiltakene i regjeringens handlingsplan «Vold i nære relasjoner» (2004-2007). </a:t>
            </a:r>
            <a:endParaRPr lang="nb-NO" dirty="0" smtClean="0"/>
          </a:p>
          <a:p>
            <a:endParaRPr lang="nb-NO" dirty="0" smtClean="0"/>
          </a:p>
          <a:p>
            <a:r>
              <a:rPr lang="nb-NO" sz="1400" dirty="0" smtClean="0"/>
              <a:t>Denne </a:t>
            </a:r>
            <a:r>
              <a:rPr lang="nb-NO" sz="1400" dirty="0"/>
              <a:t>veilederen omhandler: – utredning, behandling og oppfølging – organisering og finansiering – personell og </a:t>
            </a:r>
            <a:r>
              <a:rPr lang="nb-NO" sz="1400" dirty="0" smtClean="0"/>
              <a:t>kompetanse.</a:t>
            </a:r>
          </a:p>
          <a:p>
            <a:endParaRPr lang="nb-NO" sz="1400" dirty="0"/>
          </a:p>
          <a:p>
            <a:r>
              <a:rPr lang="nb-NO" dirty="0"/>
              <a:t>Formålet med veilederen er å </a:t>
            </a:r>
            <a:r>
              <a:rPr lang="nb-NO" sz="2400" b="1" i="1" u="sng" dirty="0"/>
              <a:t>bidra til et forsvarlig og likeverdig tilbud i alle deler av landet, både rett etter overgrepet og i oppfølgingen.</a:t>
            </a:r>
            <a:r>
              <a:rPr lang="nb-NO" sz="2000" b="1" i="1" u="sng" dirty="0"/>
              <a:t> </a:t>
            </a:r>
            <a:endParaRPr lang="nb-NO" sz="2000" b="1" i="1" u="sng" dirty="0" smtClean="0"/>
          </a:p>
          <a:p>
            <a:endParaRPr lang="nb-NO" sz="1400" u="sng" dirty="0"/>
          </a:p>
          <a:p>
            <a:r>
              <a:rPr lang="nb-NO" sz="1400" dirty="0" smtClean="0"/>
              <a:t>Veilederen </a:t>
            </a:r>
            <a:r>
              <a:rPr lang="nb-NO" sz="1400" dirty="0"/>
              <a:t>skal bidra til at personer som har vært utsatt for seksuelle overgrep og vold i nære relasjoner får nødvendig fysisk og psykisk helsehjelp og til at kvaliteten på sporsikring og skadedokumentasjon er god nok som grunnlag for politietterforskning, rettssak, og vurdering av voldsoffererstatning</a:t>
            </a:r>
            <a:r>
              <a:rPr lang="nb-NO" sz="1600" dirty="0"/>
              <a:t>. </a:t>
            </a:r>
            <a:r>
              <a:rPr lang="nb-NO" dirty="0" smtClean="0"/>
              <a:t> 						</a:t>
            </a:r>
            <a:r>
              <a:rPr lang="nb-NO" sz="2000" b="1" dirty="0" smtClean="0"/>
              <a:t>Oslo juli 2007</a:t>
            </a:r>
            <a:endParaRPr lang="nb-NO" sz="2000" b="1" dirty="0"/>
          </a:p>
        </p:txBody>
      </p:sp>
    </p:spTree>
    <p:extLst>
      <p:ext uri="{BB962C8B-B14F-4D97-AF65-F5344CB8AC3E}">
        <p14:creationId xmlns:p14="http://schemas.microsoft.com/office/powerpoint/2010/main" val="818359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a:off x="2448563" y="365449"/>
            <a:ext cx="2214756" cy="1803954"/>
          </a:xfrm>
          <a:prstGeom prst="rect">
            <a:avLst/>
          </a:prstGeom>
        </p:spPr>
      </p:pic>
      <p:sp>
        <p:nvSpPr>
          <p:cNvPr id="2" name="Tittel 1"/>
          <p:cNvSpPr>
            <a:spLocks noGrp="1"/>
          </p:cNvSpPr>
          <p:nvPr>
            <p:ph type="title"/>
          </p:nvPr>
        </p:nvSpPr>
        <p:spPr>
          <a:xfrm>
            <a:off x="1052317" y="365449"/>
            <a:ext cx="3401064" cy="1447800"/>
          </a:xfrm>
        </p:spPr>
        <p:txBody>
          <a:bodyPr/>
          <a:lstStyle/>
          <a:p>
            <a:r>
              <a:rPr lang="nb-NO" b="1" dirty="0" smtClean="0"/>
              <a:t>Veileder</a:t>
            </a:r>
            <a:br>
              <a:rPr lang="nb-NO" b="1" dirty="0" smtClean="0"/>
            </a:br>
            <a:r>
              <a:rPr lang="nb-NO" b="1" dirty="0" smtClean="0"/>
              <a:t>…og HVA SÅ?</a:t>
            </a:r>
            <a:endParaRPr lang="nb-NO" b="1" dirty="0"/>
          </a:p>
        </p:txBody>
      </p:sp>
      <p:sp>
        <p:nvSpPr>
          <p:cNvPr id="3" name="Plassholder for innhold 2"/>
          <p:cNvSpPr>
            <a:spLocks noGrp="1"/>
          </p:cNvSpPr>
          <p:nvPr>
            <p:ph idx="1"/>
          </p:nvPr>
        </p:nvSpPr>
        <p:spPr>
          <a:xfrm>
            <a:off x="4663318" y="598871"/>
            <a:ext cx="7147681" cy="4830380"/>
          </a:xfrm>
        </p:spPr>
        <p:txBody>
          <a:bodyPr>
            <a:normAutofit lnSpcReduction="10000"/>
          </a:bodyPr>
          <a:lstStyle/>
          <a:p>
            <a:r>
              <a:rPr lang="nb-NO" dirty="0"/>
              <a:t>Anbefalingene </a:t>
            </a:r>
            <a:r>
              <a:rPr lang="nb-NO" dirty="0" smtClean="0"/>
              <a:t>i 2007 var </a:t>
            </a:r>
            <a:r>
              <a:rPr lang="nb-NO" dirty="0"/>
              <a:t>ikke direkte rettslig bindende, men </a:t>
            </a:r>
            <a:r>
              <a:rPr lang="nb-NO" dirty="0" smtClean="0"/>
              <a:t>skulle langt </a:t>
            </a:r>
            <a:r>
              <a:rPr lang="nb-NO" dirty="0"/>
              <a:t>på vei være styrende for de valg som </a:t>
            </a:r>
            <a:r>
              <a:rPr lang="nb-NO" dirty="0" smtClean="0"/>
              <a:t>skulle tas</a:t>
            </a:r>
          </a:p>
          <a:p>
            <a:r>
              <a:rPr lang="nb-NO" dirty="0" smtClean="0"/>
              <a:t>Etableringstilskudd fra Helsedirektoratet til oppstart</a:t>
            </a:r>
            <a:endParaRPr lang="nb-NO" dirty="0"/>
          </a:p>
          <a:p>
            <a:r>
              <a:rPr lang="nb-NO" dirty="0" smtClean="0"/>
              <a:t>Flere kommuner og i samarbeid med helseforetak etablerte </a:t>
            </a:r>
            <a:r>
              <a:rPr lang="nb-NO" b="1" dirty="0" smtClean="0"/>
              <a:t>OVERGREPSMOTTAK</a:t>
            </a:r>
          </a:p>
          <a:p>
            <a:r>
              <a:rPr lang="nb-NO" sz="2600" b="1" dirty="0" smtClean="0"/>
              <a:t>MEN – de fleste tilrettelagt for å håndtere kun Seksuelle Overgrep(SO). </a:t>
            </a:r>
          </a:p>
          <a:p>
            <a:r>
              <a:rPr lang="nb-NO" sz="2200" b="1" dirty="0" smtClean="0"/>
              <a:t>I «</a:t>
            </a:r>
            <a:r>
              <a:rPr lang="nb-NO" sz="2200" b="1" i="1" dirty="0" smtClean="0"/>
              <a:t>Ville Volle</a:t>
            </a:r>
            <a:r>
              <a:rPr lang="nb-NO" sz="2200" b="1" dirty="0" smtClean="0"/>
              <a:t>» </a:t>
            </a:r>
            <a:r>
              <a:rPr lang="nb-NO" sz="2200" dirty="0" smtClean="0"/>
              <a:t>i tidligere Nord-Trøndelag(145 000 </a:t>
            </a:r>
            <a:r>
              <a:rPr lang="nb-NO" sz="2200" dirty="0" err="1" smtClean="0"/>
              <a:t>innb</a:t>
            </a:r>
            <a:r>
              <a:rPr lang="nb-NO" sz="2200" dirty="0" smtClean="0"/>
              <a:t>) </a:t>
            </a:r>
            <a:r>
              <a:rPr lang="nb-NO" sz="2200" b="1" dirty="0" smtClean="0"/>
              <a:t>ble det etablert et Prosjekt i 2007 hvor man startet med mulighet for ETT mottak for VNR &amp; SO</a:t>
            </a:r>
          </a:p>
          <a:p>
            <a:r>
              <a:rPr lang="nb-NO" dirty="0" smtClean="0"/>
              <a:t>VNR ble etter flere møter om målgruppe og omfang etc., tatt ut slik at man kunne fokusere på SO – som var enklere å avgrense og ga mulighet for etablering.</a:t>
            </a:r>
            <a:endParaRPr lang="nb-NO" dirty="0"/>
          </a:p>
        </p:txBody>
      </p:sp>
      <p:sp>
        <p:nvSpPr>
          <p:cNvPr id="4" name="Plassholder for tekst 3"/>
          <p:cNvSpPr>
            <a:spLocks noGrp="1"/>
          </p:cNvSpPr>
          <p:nvPr>
            <p:ph type="body" sz="half" idx="2"/>
          </p:nvPr>
        </p:nvSpPr>
        <p:spPr>
          <a:xfrm>
            <a:off x="791060" y="1934547"/>
            <a:ext cx="3566336" cy="2895599"/>
          </a:xfrm>
        </p:spPr>
        <p:txBody>
          <a:bodyPr>
            <a:noAutofit/>
          </a:bodyPr>
          <a:lstStyle/>
          <a:p>
            <a:r>
              <a:rPr lang="nb-NO" sz="2000" b="1" dirty="0"/>
              <a:t>«Det følger av dette at kommunen må ha et faglig forsvarlig tilbud til de som har vært utsatt for seksuelle overgrep eller vold i nære </a:t>
            </a:r>
            <a:r>
              <a:rPr lang="nb-NO" sz="2000" b="1" dirty="0" smtClean="0"/>
              <a:t>relasjoner (VNR) </a:t>
            </a:r>
            <a:r>
              <a:rPr lang="nb-NO" sz="2000" b="1" dirty="0"/>
              <a:t>eller trusler om dette. </a:t>
            </a:r>
            <a:endParaRPr lang="nb-NO" sz="2000" b="1" dirty="0" smtClean="0"/>
          </a:p>
          <a:p>
            <a:r>
              <a:rPr lang="nb-NO" sz="2000" dirty="0" smtClean="0"/>
              <a:t>Kommunen </a:t>
            </a:r>
            <a:r>
              <a:rPr lang="nb-NO" sz="2000" dirty="0"/>
              <a:t>kan organisere sin helsetjeneste slik den finner det hensiktsmessig innenfor lovgivningens </a:t>
            </a:r>
            <a:r>
              <a:rPr lang="nb-NO" sz="2000" dirty="0" smtClean="0"/>
              <a:t>rammer»</a:t>
            </a:r>
            <a:endParaRPr lang="nb-NO" sz="2000" dirty="0"/>
          </a:p>
        </p:txBody>
      </p:sp>
      <p:pic>
        <p:nvPicPr>
          <p:cNvPr id="6" name="Bilde 5"/>
          <p:cNvPicPr>
            <a:picLocks noChangeAspect="1"/>
          </p:cNvPicPr>
          <p:nvPr/>
        </p:nvPicPr>
        <p:blipFill>
          <a:blip r:embed="rId3"/>
          <a:stretch>
            <a:fillRect/>
          </a:stretch>
        </p:blipFill>
        <p:spPr>
          <a:xfrm rot="1999239" flipH="1">
            <a:off x="10508469" y="5616301"/>
            <a:ext cx="1375564" cy="856518"/>
          </a:xfrm>
          <a:prstGeom prst="rect">
            <a:avLst/>
          </a:prstGeom>
        </p:spPr>
      </p:pic>
      <p:sp>
        <p:nvSpPr>
          <p:cNvPr id="7" name="TekstSylinder 6"/>
          <p:cNvSpPr txBox="1"/>
          <p:nvPr/>
        </p:nvSpPr>
        <p:spPr>
          <a:xfrm>
            <a:off x="7105650" y="6044560"/>
            <a:ext cx="3563796" cy="400110"/>
          </a:xfrm>
          <a:prstGeom prst="rect">
            <a:avLst/>
          </a:prstGeom>
          <a:noFill/>
        </p:spPr>
        <p:txBody>
          <a:bodyPr wrap="none" rtlCol="0">
            <a:spAutoFit/>
          </a:bodyPr>
          <a:lstStyle/>
          <a:p>
            <a:r>
              <a:rPr lang="nb-NO" sz="2000" b="1" dirty="0" err="1" smtClean="0"/>
              <a:t>Krøvel</a:t>
            </a:r>
            <a:r>
              <a:rPr lang="nb-NO" sz="2000" b="1" dirty="0" smtClean="0"/>
              <a:t>: </a:t>
            </a:r>
            <a:r>
              <a:rPr lang="nb-NO" sz="2000" dirty="0" smtClean="0"/>
              <a:t>….opp eller ned???</a:t>
            </a:r>
            <a:endParaRPr lang="nb-NO" sz="2000" dirty="0"/>
          </a:p>
        </p:txBody>
      </p:sp>
    </p:spTree>
    <p:extLst>
      <p:ext uri="{BB962C8B-B14F-4D97-AF65-F5344CB8AC3E}">
        <p14:creationId xmlns:p14="http://schemas.microsoft.com/office/powerpoint/2010/main" val="27767412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814596" y="615820"/>
            <a:ext cx="6739229" cy="5613530"/>
          </a:xfrm>
        </p:spPr>
        <p:txBody>
          <a:bodyPr>
            <a:normAutofit fontScale="92500" lnSpcReduction="20000"/>
          </a:bodyPr>
          <a:lstStyle/>
          <a:p>
            <a:r>
              <a:rPr lang="nb-NO" dirty="0" smtClean="0"/>
              <a:t>«</a:t>
            </a:r>
            <a:r>
              <a:rPr lang="nb-NO" b="1" i="1" dirty="0" smtClean="0"/>
              <a:t>Alle </a:t>
            </a:r>
            <a:r>
              <a:rPr lang="nb-NO" b="1" i="1" dirty="0"/>
              <a:t>kommuner har medansvar for etablering og drift av interkommunalt</a:t>
            </a:r>
            <a:r>
              <a:rPr lang="nb-NO" b="1" i="1" dirty="0" smtClean="0"/>
              <a:t>/ kommunalt </a:t>
            </a:r>
            <a:r>
              <a:rPr lang="nb-NO" b="1" i="1" dirty="0"/>
              <a:t>mottak med tilstrekkelig kompetanse som en del av primærhelsetjenesten til befolkningen, og for at informasjon om tilbudet når ut til befolkningen i kommune</a:t>
            </a:r>
            <a:r>
              <a:rPr lang="nb-NO" i="1" dirty="0"/>
              <a:t>n</a:t>
            </a:r>
            <a:r>
              <a:rPr lang="nb-NO" dirty="0" smtClean="0"/>
              <a:t>.»</a:t>
            </a:r>
          </a:p>
          <a:p>
            <a:r>
              <a:rPr lang="nb-NO" dirty="0" smtClean="0"/>
              <a:t>Avtaleverket for legene gitt organisert ved kommunal/Interkommunal legevakt(SFS 2305),  omhandlet – og omhandler fortsatt ikke hvordan slik beredskap skal godtgjøres. </a:t>
            </a:r>
          </a:p>
          <a:p>
            <a:r>
              <a:rPr lang="nb-NO" sz="2600" b="1" dirty="0" smtClean="0"/>
              <a:t>Helseforetaket HNT Sykehuset Levanger tok oppdraget nov 2007 under forutsetning av at kun Seksuelle Overgrep(SO) skulle ivaretas. </a:t>
            </a:r>
            <a:r>
              <a:rPr lang="nb-NO" sz="2200" dirty="0" smtClean="0"/>
              <a:t>Betalt av kommunene med 20% fast og 80% etter befolkning.</a:t>
            </a:r>
          </a:p>
          <a:p>
            <a:r>
              <a:rPr lang="nb-NO" dirty="0" smtClean="0"/>
              <a:t>Driftet godt med </a:t>
            </a:r>
            <a:r>
              <a:rPr lang="nb-NO" dirty="0" err="1" smtClean="0"/>
              <a:t>ca</a:t>
            </a:r>
            <a:r>
              <a:rPr lang="nb-NO" dirty="0" smtClean="0"/>
              <a:t> +/- 25 saker årlig, og overtatt av foretaket i sin helhet </a:t>
            </a:r>
            <a:r>
              <a:rPr lang="nb-NO" dirty="0" err="1" smtClean="0"/>
              <a:t>fom</a:t>
            </a:r>
            <a:r>
              <a:rPr lang="nb-NO" dirty="0" smtClean="0"/>
              <a:t> 1.1.2016.  ….men ønsker samarbeid gjennom etablering av </a:t>
            </a:r>
            <a:r>
              <a:rPr lang="nb-NO" b="1" dirty="0" smtClean="0"/>
              <a:t>et felles Overgrepsmottak!</a:t>
            </a:r>
            <a:endParaRPr lang="nb-NO" b="1" dirty="0"/>
          </a:p>
        </p:txBody>
      </p:sp>
      <p:sp>
        <p:nvSpPr>
          <p:cNvPr id="4" name="Plassholder for tekst 3"/>
          <p:cNvSpPr>
            <a:spLocks noGrp="1"/>
          </p:cNvSpPr>
          <p:nvPr>
            <p:ph type="body" sz="half" idx="2"/>
          </p:nvPr>
        </p:nvSpPr>
        <p:spPr>
          <a:xfrm>
            <a:off x="1154953" y="3181739"/>
            <a:ext cx="3401063" cy="3592285"/>
          </a:xfrm>
        </p:spPr>
        <p:txBody>
          <a:bodyPr>
            <a:normAutofit/>
          </a:bodyPr>
          <a:lstStyle/>
          <a:p>
            <a:r>
              <a:rPr lang="nb-NO" sz="1800" dirty="0" smtClean="0"/>
              <a:t>«Et </a:t>
            </a:r>
            <a:r>
              <a:rPr lang="nb-NO" sz="1800" dirty="0"/>
              <a:t>interkommunalt mottak vil være avhengig av finansieringsordninger der samtlige </a:t>
            </a:r>
            <a:r>
              <a:rPr lang="nb-NO" sz="1800" u="sng" dirty="0" smtClean="0"/>
              <a:t>deltagende</a:t>
            </a:r>
            <a:r>
              <a:rPr lang="nb-NO" sz="1800" dirty="0" smtClean="0"/>
              <a:t> </a:t>
            </a:r>
            <a:r>
              <a:rPr lang="nb-NO" sz="1800" dirty="0"/>
              <a:t>kommuner bidrar. En mulig </a:t>
            </a:r>
            <a:r>
              <a:rPr lang="nb-NO" sz="1800" dirty="0" smtClean="0"/>
              <a:t>løsning* </a:t>
            </a:r>
            <a:r>
              <a:rPr lang="nb-NO" sz="1800" dirty="0"/>
              <a:t>er en fast </a:t>
            </a:r>
            <a:r>
              <a:rPr lang="nb-NO" sz="1800" dirty="0" smtClean="0"/>
              <a:t>sum basert </a:t>
            </a:r>
            <a:r>
              <a:rPr lang="nb-NO" sz="1800" dirty="0"/>
              <a:t>på innbyggertallet i kommunen, og i tillegg en fast </a:t>
            </a:r>
            <a:r>
              <a:rPr lang="nb-NO" sz="1800" dirty="0" smtClean="0"/>
              <a:t>pris per </a:t>
            </a:r>
            <a:r>
              <a:rPr lang="nb-NO" sz="1800" dirty="0"/>
              <a:t>pasient</a:t>
            </a:r>
            <a:r>
              <a:rPr lang="nb-NO" dirty="0"/>
              <a:t>. </a:t>
            </a:r>
            <a:r>
              <a:rPr lang="nb-NO" dirty="0" smtClean="0"/>
              <a:t>«</a:t>
            </a:r>
          </a:p>
          <a:p>
            <a:pPr lvl="1"/>
            <a:r>
              <a:rPr lang="nb-NO" dirty="0" smtClean="0"/>
              <a:t>(*Med henvisning til mottak i Drammen)</a:t>
            </a:r>
            <a:endParaRPr lang="nb-NO" dirty="0"/>
          </a:p>
        </p:txBody>
      </p:sp>
      <p:pic>
        <p:nvPicPr>
          <p:cNvPr id="5" name="Bilde 4"/>
          <p:cNvPicPr>
            <a:picLocks noChangeAspect="1"/>
          </p:cNvPicPr>
          <p:nvPr/>
        </p:nvPicPr>
        <p:blipFill>
          <a:blip r:embed="rId2"/>
          <a:stretch>
            <a:fillRect/>
          </a:stretch>
        </p:blipFill>
        <p:spPr>
          <a:xfrm>
            <a:off x="3544960" y="615820"/>
            <a:ext cx="1645538" cy="1960577"/>
          </a:xfrm>
          <a:prstGeom prst="rect">
            <a:avLst/>
          </a:prstGeom>
          <a:effectLst>
            <a:outerShdw blurRad="76200" dir="13500000" sy="23000" kx="1200000" algn="br" rotWithShape="0">
              <a:prstClr val="black">
                <a:alpha val="20000"/>
              </a:prstClr>
            </a:outerShdw>
          </a:effectLst>
        </p:spPr>
      </p:pic>
      <p:sp>
        <p:nvSpPr>
          <p:cNvPr id="2" name="Tittel 1"/>
          <p:cNvSpPr>
            <a:spLocks noGrp="1"/>
          </p:cNvSpPr>
          <p:nvPr>
            <p:ph type="title"/>
          </p:nvPr>
        </p:nvSpPr>
        <p:spPr/>
        <p:txBody>
          <a:bodyPr/>
          <a:lstStyle/>
          <a:p>
            <a:r>
              <a:rPr lang="nb-NO" dirty="0" smtClean="0"/>
              <a:t>ORGANISERING, BEREDSKAP, BEMANNING, FINANSIERING…..</a:t>
            </a:r>
            <a:endParaRPr lang="nb-NO" dirty="0"/>
          </a:p>
        </p:txBody>
      </p:sp>
    </p:spTree>
    <p:extLst>
      <p:ext uri="{BB962C8B-B14F-4D97-AF65-F5344CB8AC3E}">
        <p14:creationId xmlns:p14="http://schemas.microsoft.com/office/powerpoint/2010/main" val="26288628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p:cNvPicPr>
            <a:picLocks noGrp="1" noChangeAspect="1"/>
          </p:cNvPicPr>
          <p:nvPr>
            <p:ph type="pic" idx="1"/>
          </p:nvPr>
        </p:nvPicPr>
        <p:blipFill>
          <a:blip r:embed="rId2"/>
          <a:srcRect t="3315" b="3315"/>
          <a:stretch>
            <a:fillRect/>
          </a:stretch>
        </p:blipFill>
        <p:spPr>
          <a:xfrm>
            <a:off x="8517089" y="769776"/>
            <a:ext cx="3200400" cy="4572000"/>
          </a:xfrm>
          <a:prstGeom prst="rect">
            <a:avLst/>
          </a:prstGeom>
          <a:effectLst>
            <a:outerShdw blurRad="50800" dist="50800" dir="5400000" algn="tl" rotWithShape="0">
              <a:srgbClr val="000000">
                <a:alpha val="43000"/>
              </a:srgbClr>
            </a:outerShdw>
            <a:softEdge rad="431800"/>
          </a:effectLst>
        </p:spPr>
      </p:pic>
      <p:pic>
        <p:nvPicPr>
          <p:cNvPr id="7" name="Bilde 6"/>
          <p:cNvPicPr preferRelativeResize="0">
            <a:picLocks noChangeAspect="1"/>
          </p:cNvPicPr>
          <p:nvPr/>
        </p:nvPicPr>
        <p:blipFill>
          <a:blip r:embed="rId3"/>
          <a:stretch>
            <a:fillRect/>
          </a:stretch>
        </p:blipFill>
        <p:spPr>
          <a:xfrm>
            <a:off x="301302" y="3074307"/>
            <a:ext cx="2269092" cy="3456000"/>
          </a:xfrm>
          <a:prstGeom prst="rect">
            <a:avLst/>
          </a:prstGeom>
          <a:effectLst>
            <a:softEdge rad="292100"/>
          </a:effectLst>
        </p:spPr>
      </p:pic>
      <p:pic>
        <p:nvPicPr>
          <p:cNvPr id="9" name="Bilde 8"/>
          <p:cNvPicPr>
            <a:picLocks noChangeAspect="1"/>
          </p:cNvPicPr>
          <p:nvPr/>
        </p:nvPicPr>
        <p:blipFill>
          <a:blip r:embed="rId4"/>
          <a:stretch>
            <a:fillRect/>
          </a:stretch>
        </p:blipFill>
        <p:spPr>
          <a:xfrm>
            <a:off x="6832730" y="3055776"/>
            <a:ext cx="1524718" cy="2332819"/>
          </a:xfrm>
          <a:prstGeom prst="rect">
            <a:avLst/>
          </a:prstGeom>
          <a:effectLst>
            <a:glow rad="800100">
              <a:schemeClr val="accent1">
                <a:alpha val="23000"/>
              </a:schemeClr>
            </a:glow>
            <a:softEdge rad="165100"/>
          </a:effectLst>
        </p:spPr>
      </p:pic>
      <p:pic>
        <p:nvPicPr>
          <p:cNvPr id="10" name="Bilde 9"/>
          <p:cNvPicPr>
            <a:picLocks noChangeAspect="1"/>
          </p:cNvPicPr>
          <p:nvPr/>
        </p:nvPicPr>
        <p:blipFill>
          <a:blip r:embed="rId5"/>
          <a:stretch>
            <a:fillRect/>
          </a:stretch>
        </p:blipFill>
        <p:spPr>
          <a:xfrm>
            <a:off x="2235180" y="-87313"/>
            <a:ext cx="2705800" cy="4139875"/>
          </a:xfrm>
          <a:prstGeom prst="rect">
            <a:avLst/>
          </a:prstGeom>
          <a:effectLst>
            <a:softEdge rad="368300"/>
          </a:effectLst>
        </p:spPr>
      </p:pic>
      <p:sp>
        <p:nvSpPr>
          <p:cNvPr id="15" name="TekstSylinder 14"/>
          <p:cNvSpPr txBox="1"/>
          <p:nvPr/>
        </p:nvSpPr>
        <p:spPr>
          <a:xfrm>
            <a:off x="7063273" y="1483568"/>
            <a:ext cx="1294175" cy="369332"/>
          </a:xfrm>
          <a:prstGeom prst="rect">
            <a:avLst/>
          </a:prstGeom>
          <a:noFill/>
        </p:spPr>
        <p:txBody>
          <a:bodyPr wrap="square" rtlCol="0">
            <a:spAutoFit/>
          </a:bodyPr>
          <a:lstStyle/>
          <a:p>
            <a:endParaRPr lang="nb-NO" dirty="0"/>
          </a:p>
        </p:txBody>
      </p:sp>
      <p:pic>
        <p:nvPicPr>
          <p:cNvPr id="17" name="Bilde 16"/>
          <p:cNvPicPr>
            <a:picLocks noChangeAspect="1"/>
          </p:cNvPicPr>
          <p:nvPr/>
        </p:nvPicPr>
        <p:blipFill>
          <a:blip r:embed="rId6"/>
          <a:stretch>
            <a:fillRect/>
          </a:stretch>
        </p:blipFill>
        <p:spPr>
          <a:xfrm>
            <a:off x="2879114" y="4200255"/>
            <a:ext cx="3451926" cy="2283041"/>
          </a:xfrm>
          <a:prstGeom prst="rect">
            <a:avLst/>
          </a:prstGeom>
          <a:effectLst>
            <a:softEdge rad="266700"/>
          </a:effectLst>
        </p:spPr>
      </p:pic>
      <p:sp>
        <p:nvSpPr>
          <p:cNvPr id="2" name="TekstSylinder 1"/>
          <p:cNvSpPr txBox="1"/>
          <p:nvPr/>
        </p:nvSpPr>
        <p:spPr>
          <a:xfrm rot="20777630">
            <a:off x="4823926" y="1130700"/>
            <a:ext cx="4236098" cy="1569660"/>
          </a:xfrm>
          <a:prstGeom prst="rect">
            <a:avLst/>
          </a:prstGeom>
          <a:noFill/>
        </p:spPr>
        <p:txBody>
          <a:bodyPr wrap="square" rtlCol="0">
            <a:spAutoFit/>
          </a:bodyPr>
          <a:lstStyle/>
          <a:p>
            <a:r>
              <a:rPr lang="nb-NO" sz="2400" b="1" dirty="0" smtClean="0"/>
              <a:t>Hva med «Erica», «Marita», «Ivar» ….og de andre vel 10 000 utsatt for VNR i Fylket???  </a:t>
            </a:r>
            <a:endParaRPr lang="nb-NO" sz="2400" b="1" dirty="0"/>
          </a:p>
        </p:txBody>
      </p:sp>
    </p:spTree>
    <p:extLst>
      <p:ext uri="{BB962C8B-B14F-4D97-AF65-F5344CB8AC3E}">
        <p14:creationId xmlns:p14="http://schemas.microsoft.com/office/powerpoint/2010/main" val="20672073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rot="19952122">
            <a:off x="147753" y="450566"/>
            <a:ext cx="1693739" cy="1054635"/>
          </a:xfrm>
          <a:prstGeom prst="rect">
            <a:avLst/>
          </a:prstGeom>
        </p:spPr>
      </p:pic>
      <p:sp>
        <p:nvSpPr>
          <p:cNvPr id="2" name="Tittel 1"/>
          <p:cNvSpPr>
            <a:spLocks noGrp="1"/>
          </p:cNvSpPr>
          <p:nvPr>
            <p:ph type="title"/>
          </p:nvPr>
        </p:nvSpPr>
        <p:spPr>
          <a:xfrm>
            <a:off x="701233" y="1368999"/>
            <a:ext cx="3401064" cy="1447800"/>
          </a:xfrm>
        </p:spPr>
        <p:txBody>
          <a:bodyPr/>
          <a:lstStyle/>
          <a:p>
            <a:r>
              <a:rPr lang="nb-NO" b="1" dirty="0" smtClean="0"/>
              <a:t>Veien videre for oss i «Ville Volle!»</a:t>
            </a:r>
            <a:endParaRPr lang="nb-NO" b="1" dirty="0"/>
          </a:p>
        </p:txBody>
      </p:sp>
      <p:sp>
        <p:nvSpPr>
          <p:cNvPr id="3" name="Plassholder for innhold 2"/>
          <p:cNvSpPr>
            <a:spLocks noGrp="1"/>
          </p:cNvSpPr>
          <p:nvPr>
            <p:ph idx="1"/>
          </p:nvPr>
        </p:nvSpPr>
        <p:spPr>
          <a:xfrm>
            <a:off x="4301412" y="585302"/>
            <a:ext cx="7501811" cy="6120882"/>
          </a:xfrm>
        </p:spPr>
        <p:txBody>
          <a:bodyPr>
            <a:normAutofit/>
          </a:bodyPr>
          <a:lstStyle/>
          <a:p>
            <a:endParaRPr lang="nb-NO" dirty="0" smtClean="0"/>
          </a:p>
          <a:p>
            <a:r>
              <a:rPr lang="nb-NO" sz="2600" dirty="0" smtClean="0"/>
              <a:t>2008 fortsatte med stor konferanse på Stiklestad for Helse, Krisesenter, Politi og andre som arbeider med VNR.</a:t>
            </a:r>
          </a:p>
          <a:p>
            <a:r>
              <a:rPr lang="nb-NO" sz="2600" b="1" dirty="0" smtClean="0"/>
              <a:t>Prosjektet fortsatte med å se på mulighet for eget kommunalt mottak for VNR – i samarbeid med Akuttmottak Levanger Sykehus?</a:t>
            </a:r>
          </a:p>
          <a:p>
            <a:r>
              <a:rPr lang="nb-NO" sz="2800" dirty="0"/>
              <a:t>Møte med KS sentralt 2009. KS inviterte seg til Helse og </a:t>
            </a:r>
            <a:r>
              <a:rPr lang="nb-NO" sz="2800" dirty="0" smtClean="0"/>
              <a:t>Omsorgsdepartementet for å legge frem problemstillinger.</a:t>
            </a:r>
          </a:p>
          <a:p>
            <a:pPr lvl="1"/>
            <a:r>
              <a:rPr lang="nb-NO" sz="2600" dirty="0" smtClean="0"/>
              <a:t>De skulle ta dette videre….</a:t>
            </a:r>
          </a:p>
          <a:p>
            <a:endParaRPr lang="nb-NO" sz="2600" dirty="0"/>
          </a:p>
          <a:p>
            <a:pPr lvl="1"/>
            <a:endParaRPr lang="nb-NO" dirty="0"/>
          </a:p>
        </p:txBody>
      </p:sp>
      <p:sp>
        <p:nvSpPr>
          <p:cNvPr id="4" name="Plassholder for tekst 3"/>
          <p:cNvSpPr>
            <a:spLocks noGrp="1"/>
          </p:cNvSpPr>
          <p:nvPr>
            <p:ph type="body" sz="half" idx="2"/>
          </p:nvPr>
        </p:nvSpPr>
        <p:spPr>
          <a:xfrm>
            <a:off x="737118" y="3129280"/>
            <a:ext cx="3564294" cy="2895599"/>
          </a:xfrm>
        </p:spPr>
        <p:txBody>
          <a:bodyPr>
            <a:normAutofit/>
          </a:bodyPr>
          <a:lstStyle/>
          <a:p>
            <a:r>
              <a:rPr lang="nb-NO" sz="2400" dirty="0"/>
              <a:t>I 2009; </a:t>
            </a:r>
            <a:r>
              <a:rPr lang="nb-NO" sz="2400" dirty="0" smtClean="0"/>
              <a:t> i Norge:</a:t>
            </a:r>
          </a:p>
          <a:p>
            <a:r>
              <a:rPr lang="nb-NO" sz="2400" dirty="0" smtClean="0"/>
              <a:t>24 </a:t>
            </a:r>
            <a:r>
              <a:rPr lang="nb-NO" sz="2400" dirty="0"/>
              <a:t>Overgrepsmotta</a:t>
            </a:r>
            <a:r>
              <a:rPr lang="nb-NO" sz="2400" b="1" dirty="0"/>
              <a:t>k, syv av mottakene er </a:t>
            </a:r>
            <a:r>
              <a:rPr lang="nb-NO" sz="2400" dirty="0"/>
              <a:t>lokalisert ved gynekologiske avdelinger, resten ved legevakter. </a:t>
            </a:r>
          </a:p>
          <a:p>
            <a:endParaRPr lang="nb-NO" dirty="0"/>
          </a:p>
        </p:txBody>
      </p:sp>
      <p:sp>
        <p:nvSpPr>
          <p:cNvPr id="6" name="TekstSylinder 5"/>
          <p:cNvSpPr txBox="1"/>
          <p:nvPr/>
        </p:nvSpPr>
        <p:spPr>
          <a:xfrm>
            <a:off x="737118" y="1368999"/>
            <a:ext cx="3449983" cy="400110"/>
          </a:xfrm>
          <a:prstGeom prst="rect">
            <a:avLst/>
          </a:prstGeom>
          <a:noFill/>
        </p:spPr>
        <p:txBody>
          <a:bodyPr wrap="none" rtlCol="0">
            <a:spAutoFit/>
          </a:bodyPr>
          <a:lstStyle/>
          <a:p>
            <a:r>
              <a:rPr lang="nb-NO" sz="2000" b="1" dirty="0" err="1" smtClean="0"/>
              <a:t>Krøvel</a:t>
            </a:r>
            <a:r>
              <a:rPr lang="nb-NO" sz="2000" b="1" dirty="0" smtClean="0"/>
              <a:t>:</a:t>
            </a:r>
            <a:r>
              <a:rPr lang="nb-NO" sz="2000" dirty="0" smtClean="0"/>
              <a:t> …</a:t>
            </a:r>
            <a:r>
              <a:rPr lang="nb-NO" sz="2000" dirty="0" err="1" smtClean="0"/>
              <a:t>Ka</a:t>
            </a:r>
            <a:r>
              <a:rPr lang="nb-NO" sz="2000" dirty="0" smtClean="0"/>
              <a:t> gjør æ </a:t>
            </a:r>
            <a:r>
              <a:rPr lang="nb-NO" sz="2000" dirty="0" err="1" smtClean="0"/>
              <a:t>no</a:t>
            </a:r>
            <a:r>
              <a:rPr lang="nb-NO" sz="2000" dirty="0" smtClean="0"/>
              <a:t>???</a:t>
            </a:r>
            <a:endParaRPr lang="nb-NO" sz="2000" dirty="0"/>
          </a:p>
        </p:txBody>
      </p:sp>
    </p:spTree>
    <p:extLst>
      <p:ext uri="{BB962C8B-B14F-4D97-AF65-F5344CB8AC3E}">
        <p14:creationId xmlns:p14="http://schemas.microsoft.com/office/powerpoint/2010/main" val="24711806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80928" y="5457470"/>
            <a:ext cx="9404723" cy="1400530"/>
          </a:xfrm>
        </p:spPr>
        <p:txBody>
          <a:bodyPr/>
          <a:lstStyle/>
          <a:p>
            <a:r>
              <a:rPr lang="nb-NO" sz="6000" b="1" dirty="0" smtClean="0">
                <a:effectLst>
                  <a:outerShdw blurRad="38100" dist="38100" dir="2700000" algn="tl">
                    <a:srgbClr val="000000">
                      <a:alpha val="43137"/>
                    </a:srgbClr>
                  </a:outerShdw>
                </a:effectLst>
              </a:rPr>
              <a:t>8. Oktober 1964</a:t>
            </a:r>
            <a:endParaRPr lang="nb-NO" sz="6000" b="1" dirty="0">
              <a:effectLst>
                <a:outerShdw blurRad="38100" dist="38100" dir="2700000" algn="tl">
                  <a:srgbClr val="000000">
                    <a:alpha val="43137"/>
                  </a:srgbClr>
                </a:outerShdw>
              </a:effectLst>
            </a:endParaRPr>
          </a:p>
        </p:txBody>
      </p:sp>
      <p:pic>
        <p:nvPicPr>
          <p:cNvPr id="4" name="Plassholder for innhold 3"/>
          <p:cNvPicPr>
            <a:picLocks noGrp="1" noChangeAspect="1"/>
          </p:cNvPicPr>
          <p:nvPr>
            <p:ph idx="1"/>
          </p:nvPr>
        </p:nvPicPr>
        <p:blipFill>
          <a:blip r:embed="rId2"/>
          <a:stretch>
            <a:fillRect/>
          </a:stretch>
        </p:blipFill>
        <p:spPr>
          <a:xfrm>
            <a:off x="1264226" y="276846"/>
            <a:ext cx="8926696" cy="5021267"/>
          </a:xfrm>
          <a:prstGeom prst="rect">
            <a:avLst/>
          </a:prstGeom>
        </p:spPr>
      </p:pic>
      <p:cxnSp>
        <p:nvCxnSpPr>
          <p:cNvPr id="6" name="Rett linje 5"/>
          <p:cNvCxnSpPr/>
          <p:nvPr/>
        </p:nvCxnSpPr>
        <p:spPr>
          <a:xfrm>
            <a:off x="2676940" y="5989982"/>
            <a:ext cx="5751443" cy="13253"/>
          </a:xfrm>
          <a:prstGeom prst="line">
            <a:avLst/>
          </a:prstGeom>
          <a:ln w="222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Bilde 7"/>
          <p:cNvPicPr>
            <a:picLocks noChangeAspect="1"/>
          </p:cNvPicPr>
          <p:nvPr/>
        </p:nvPicPr>
        <p:blipFill>
          <a:blip r:embed="rId3"/>
          <a:stretch>
            <a:fillRect/>
          </a:stretch>
        </p:blipFill>
        <p:spPr>
          <a:xfrm>
            <a:off x="7674936" y="2714624"/>
            <a:ext cx="2583489" cy="2583489"/>
          </a:xfrm>
          <a:prstGeom prst="rect">
            <a:avLst/>
          </a:prstGeom>
          <a:gradFill>
            <a:gsLst>
              <a:gs pos="33000">
                <a:schemeClr val="accent1">
                  <a:lumMod val="5000"/>
                  <a:lumOff val="95000"/>
                </a:schemeClr>
              </a:gs>
              <a:gs pos="4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
          </a:effectLst>
        </p:spPr>
      </p:pic>
    </p:spTree>
    <p:extLst>
      <p:ext uri="{BB962C8B-B14F-4D97-AF65-F5344CB8AC3E}">
        <p14:creationId xmlns:p14="http://schemas.microsoft.com/office/powerpoint/2010/main" val="14419504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a:off x="9766713" y="1327475"/>
            <a:ext cx="2555212" cy="2924006"/>
          </a:xfrm>
          <a:prstGeom prst="rect">
            <a:avLst/>
          </a:prstGeom>
          <a:effectLst>
            <a:softEdge rad="127000"/>
          </a:effectLst>
        </p:spPr>
      </p:pic>
      <p:sp>
        <p:nvSpPr>
          <p:cNvPr id="2" name="Tittel 1"/>
          <p:cNvSpPr>
            <a:spLocks noGrp="1"/>
          </p:cNvSpPr>
          <p:nvPr>
            <p:ph type="title"/>
          </p:nvPr>
        </p:nvSpPr>
        <p:spPr>
          <a:xfrm>
            <a:off x="877077" y="1257300"/>
            <a:ext cx="3696965" cy="1447800"/>
          </a:xfrm>
        </p:spPr>
        <p:txBody>
          <a:bodyPr/>
          <a:lstStyle/>
          <a:p>
            <a:r>
              <a:rPr lang="nb-NO" dirty="0"/>
              <a:t>Forventninger til ny Handlingsplan for</a:t>
            </a:r>
            <a:r>
              <a:rPr lang="nb-NO" dirty="0">
                <a:solidFill>
                  <a:schemeClr val="bg1"/>
                </a:solidFill>
              </a:rPr>
              <a:t> </a:t>
            </a:r>
            <a:r>
              <a:rPr lang="nb-NO" dirty="0"/>
              <a:t>legevakt</a:t>
            </a:r>
            <a:r>
              <a:rPr lang="nb-NO" dirty="0" smtClean="0"/>
              <a:t>!</a:t>
            </a:r>
            <a:br>
              <a:rPr lang="nb-NO" dirty="0" smtClean="0"/>
            </a:br>
            <a:r>
              <a:rPr lang="nb-NO" dirty="0" smtClean="0"/>
              <a:t>«…</a:t>
            </a:r>
            <a:r>
              <a:rPr lang="nb-NO" b="1" dirty="0" smtClean="0">
                <a:effectLst>
                  <a:outerShdw blurRad="38100" dist="38100" dir="2700000" algn="tl">
                    <a:srgbClr val="000000">
                      <a:alpha val="43137"/>
                    </a:srgbClr>
                  </a:outerShdw>
                </a:effectLst>
              </a:rPr>
              <a:t>er hjelpa </a:t>
            </a:r>
            <a:r>
              <a:rPr lang="nb-NO" b="1" dirty="0" err="1" smtClean="0">
                <a:effectLst>
                  <a:outerShdw blurRad="38100" dist="38100" dir="2700000" algn="tl">
                    <a:srgbClr val="000000">
                      <a:alpha val="43137"/>
                    </a:srgbClr>
                  </a:outerShdw>
                </a:effectLst>
              </a:rPr>
              <a:t>nærmast</a:t>
            </a:r>
            <a:r>
              <a:rPr lang="nb-NO" dirty="0" smtClean="0"/>
              <a:t>!»</a:t>
            </a:r>
            <a:r>
              <a:rPr lang="nb-NO" dirty="0"/>
              <a:t/>
            </a:r>
            <a:br>
              <a:rPr lang="nb-NO" dirty="0"/>
            </a:br>
            <a:endParaRPr lang="nb-NO" dirty="0"/>
          </a:p>
        </p:txBody>
      </p:sp>
      <p:sp>
        <p:nvSpPr>
          <p:cNvPr id="3" name="Plassholder for innhold 2"/>
          <p:cNvSpPr>
            <a:spLocks noGrp="1"/>
          </p:cNvSpPr>
          <p:nvPr>
            <p:ph idx="1"/>
          </p:nvPr>
        </p:nvSpPr>
        <p:spPr>
          <a:xfrm>
            <a:off x="4829295" y="609600"/>
            <a:ext cx="5195997" cy="5143500"/>
          </a:xfrm>
        </p:spPr>
        <p:txBody>
          <a:bodyPr>
            <a:normAutofit fontScale="92500" lnSpcReduction="10000"/>
          </a:bodyPr>
          <a:lstStyle/>
          <a:p>
            <a:endParaRPr lang="nb-NO" dirty="0" smtClean="0"/>
          </a:p>
          <a:p>
            <a:r>
              <a:rPr lang="nb-NO" dirty="0" smtClean="0">
                <a:solidFill>
                  <a:schemeClr val="tx1">
                    <a:lumMod val="95000"/>
                  </a:schemeClr>
                </a:solidFill>
              </a:rPr>
              <a:t>NKLM </a:t>
            </a:r>
            <a:r>
              <a:rPr lang="nb-NO" dirty="0">
                <a:solidFill>
                  <a:schemeClr val="tx1">
                    <a:lumMod val="95000"/>
                  </a:schemeClr>
                </a:solidFill>
              </a:rPr>
              <a:t>kommentarer/forslag i rapp </a:t>
            </a:r>
            <a:r>
              <a:rPr lang="nb-NO" b="1" dirty="0">
                <a:solidFill>
                  <a:schemeClr val="tx1">
                    <a:lumMod val="95000"/>
                  </a:schemeClr>
                </a:solidFill>
              </a:rPr>
              <a:t>1-2009(januar)</a:t>
            </a:r>
          </a:p>
          <a:p>
            <a:pPr lvl="1"/>
            <a:r>
              <a:rPr lang="nn-NO" dirty="0" smtClean="0">
                <a:solidFill>
                  <a:schemeClr val="tx1">
                    <a:lumMod val="95000"/>
                  </a:schemeClr>
                </a:solidFill>
              </a:rPr>
              <a:t>Tilbodet </a:t>
            </a:r>
            <a:r>
              <a:rPr lang="nn-NO" dirty="0">
                <a:solidFill>
                  <a:schemeClr val="tx1">
                    <a:lumMod val="95000"/>
                  </a:schemeClr>
                </a:solidFill>
              </a:rPr>
              <a:t>til personer </a:t>
            </a:r>
            <a:r>
              <a:rPr lang="nn-NO" dirty="0" smtClean="0">
                <a:solidFill>
                  <a:schemeClr val="tx1">
                    <a:lumMod val="95000"/>
                  </a:schemeClr>
                </a:solidFill>
              </a:rPr>
              <a:t>utsett </a:t>
            </a:r>
            <a:r>
              <a:rPr lang="nn-NO" dirty="0">
                <a:solidFill>
                  <a:schemeClr val="tx1">
                    <a:lumMod val="95000"/>
                  </a:schemeClr>
                </a:solidFill>
              </a:rPr>
              <a:t>for </a:t>
            </a:r>
            <a:r>
              <a:rPr lang="nn-NO" dirty="0" smtClean="0">
                <a:solidFill>
                  <a:schemeClr val="tx1">
                    <a:lumMod val="95000"/>
                  </a:schemeClr>
                </a:solidFill>
              </a:rPr>
              <a:t>vald </a:t>
            </a:r>
            <a:r>
              <a:rPr lang="nn-NO" dirty="0">
                <a:solidFill>
                  <a:schemeClr val="tx1">
                    <a:lumMod val="95000"/>
                  </a:schemeClr>
                </a:solidFill>
              </a:rPr>
              <a:t>i nære </a:t>
            </a:r>
            <a:r>
              <a:rPr lang="nn-NO" dirty="0" err="1">
                <a:solidFill>
                  <a:schemeClr val="tx1">
                    <a:lumMod val="95000"/>
                  </a:schemeClr>
                </a:solidFill>
              </a:rPr>
              <a:t>relasjoner</a:t>
            </a:r>
            <a:r>
              <a:rPr lang="nn-NO" dirty="0">
                <a:solidFill>
                  <a:schemeClr val="tx1">
                    <a:lumMod val="95000"/>
                  </a:schemeClr>
                </a:solidFill>
              </a:rPr>
              <a:t> er lite ivaretatt ved mange mottak. </a:t>
            </a:r>
          </a:p>
          <a:p>
            <a:pPr lvl="1"/>
            <a:r>
              <a:rPr lang="nn-NO" dirty="0">
                <a:solidFill>
                  <a:schemeClr val="tx1">
                    <a:lumMod val="95000"/>
                  </a:schemeClr>
                </a:solidFill>
              </a:rPr>
              <a:t>Det er </a:t>
            </a:r>
            <a:r>
              <a:rPr lang="nn-NO" dirty="0" smtClean="0">
                <a:solidFill>
                  <a:schemeClr val="tx1">
                    <a:lumMod val="95000"/>
                  </a:schemeClr>
                </a:solidFill>
              </a:rPr>
              <a:t>ikkje avklara </a:t>
            </a:r>
            <a:r>
              <a:rPr lang="nn-NO" dirty="0">
                <a:solidFill>
                  <a:schemeClr val="tx1">
                    <a:lumMod val="95000"/>
                  </a:schemeClr>
                </a:solidFill>
              </a:rPr>
              <a:t>om </a:t>
            </a:r>
            <a:r>
              <a:rPr lang="nn-NO" dirty="0" smtClean="0">
                <a:solidFill>
                  <a:schemeClr val="tx1">
                    <a:lumMod val="95000"/>
                  </a:schemeClr>
                </a:solidFill>
              </a:rPr>
              <a:t>ein </a:t>
            </a:r>
            <a:r>
              <a:rPr lang="nn-NO" dirty="0">
                <a:solidFill>
                  <a:schemeClr val="tx1">
                    <a:lumMod val="95000"/>
                  </a:schemeClr>
                </a:solidFill>
              </a:rPr>
              <a:t>skal ha ein eintydig organisering </a:t>
            </a:r>
            <a:r>
              <a:rPr lang="nn-NO" dirty="0" err="1" smtClean="0">
                <a:solidFill>
                  <a:schemeClr val="tx1">
                    <a:lumMod val="95000"/>
                  </a:schemeClr>
                </a:solidFill>
              </a:rPr>
              <a:t>knytta</a:t>
            </a:r>
            <a:r>
              <a:rPr lang="nn-NO" dirty="0" smtClean="0">
                <a:solidFill>
                  <a:schemeClr val="tx1">
                    <a:lumMod val="95000"/>
                  </a:schemeClr>
                </a:solidFill>
              </a:rPr>
              <a:t> </a:t>
            </a:r>
            <a:r>
              <a:rPr lang="nn-NO" dirty="0">
                <a:solidFill>
                  <a:schemeClr val="tx1">
                    <a:lumMod val="95000"/>
                  </a:schemeClr>
                </a:solidFill>
              </a:rPr>
              <a:t>til legevakter eller </a:t>
            </a:r>
            <a:r>
              <a:rPr lang="nn-NO" dirty="0" smtClean="0">
                <a:solidFill>
                  <a:schemeClr val="tx1">
                    <a:lumMod val="95000"/>
                  </a:schemeClr>
                </a:solidFill>
              </a:rPr>
              <a:t>ikkje</a:t>
            </a:r>
            <a:r>
              <a:rPr lang="nn-NO" dirty="0">
                <a:solidFill>
                  <a:schemeClr val="tx1">
                    <a:lumMod val="95000"/>
                  </a:schemeClr>
                </a:solidFill>
              </a:rPr>
              <a:t>. </a:t>
            </a:r>
          </a:p>
          <a:p>
            <a:pPr lvl="1"/>
            <a:r>
              <a:rPr lang="nb-NO" dirty="0">
                <a:solidFill>
                  <a:schemeClr val="tx1">
                    <a:lumMod val="95000"/>
                  </a:schemeClr>
                </a:solidFill>
              </a:rPr>
              <a:t>Forskjeller i pasientvolum mellom sentrale strøk og distriktene gir store kvalitetsutfordringer. – </a:t>
            </a:r>
          </a:p>
          <a:p>
            <a:pPr lvl="1"/>
            <a:r>
              <a:rPr lang="nb-NO" dirty="0">
                <a:solidFill>
                  <a:schemeClr val="tx1">
                    <a:lumMod val="95000"/>
                  </a:schemeClr>
                </a:solidFill>
              </a:rPr>
              <a:t>Det er ikke klare nasjonale retningslinjer for finansiering av overgrepsmottakene, noe som skaper uro omkring de økonomiske rammene og også svært ulike medisinsk tilbud</a:t>
            </a:r>
            <a:r>
              <a:rPr lang="nb-NO" dirty="0" smtClean="0">
                <a:solidFill>
                  <a:schemeClr val="tx1">
                    <a:lumMod val="95000"/>
                  </a:schemeClr>
                </a:solidFill>
              </a:rPr>
              <a:t>.</a:t>
            </a:r>
            <a:endParaRPr lang="nb-NO" dirty="0">
              <a:solidFill>
                <a:schemeClr val="tx1">
                  <a:lumMod val="95000"/>
                </a:schemeClr>
              </a:solidFill>
            </a:endParaRPr>
          </a:p>
        </p:txBody>
      </p:sp>
      <p:sp>
        <p:nvSpPr>
          <p:cNvPr id="4" name="Plassholder for tekst 3"/>
          <p:cNvSpPr>
            <a:spLocks noGrp="1"/>
          </p:cNvSpPr>
          <p:nvPr>
            <p:ph type="body" sz="half" idx="2"/>
          </p:nvPr>
        </p:nvSpPr>
        <p:spPr>
          <a:xfrm>
            <a:off x="877077" y="2631234"/>
            <a:ext cx="3716261" cy="3542936"/>
          </a:xfrm>
        </p:spPr>
        <p:txBody>
          <a:bodyPr>
            <a:normAutofit lnSpcReduction="10000"/>
          </a:bodyPr>
          <a:lstStyle/>
          <a:p>
            <a:r>
              <a:rPr lang="nn-NO" sz="1600" dirty="0"/>
              <a:t>Minst ei av legevaktene i kvart fylke skal ha funksjon som fast organiserte overgrepsmottak, og alle kommunar skal ha avtale om tenester frå eitt slikt mottak. Mottaka skal ha eigne vaktordningar for både legar og anna helsepersonell. Alt personell skal ha gjennomgått særskilt opplæring og kvalifisering for slik teneste</a:t>
            </a:r>
            <a:r>
              <a:rPr lang="nn-NO" sz="1600" dirty="0" smtClean="0"/>
              <a:t>.</a:t>
            </a:r>
          </a:p>
          <a:p>
            <a:endParaRPr lang="nn-NO" dirty="0"/>
          </a:p>
          <a:p>
            <a:r>
              <a:rPr lang="nn-NO" b="1" dirty="0" smtClean="0"/>
              <a:t>22 forslag/punkt i </a:t>
            </a:r>
            <a:r>
              <a:rPr lang="nn-NO" b="1" dirty="0" err="1" smtClean="0"/>
              <a:t>kap</a:t>
            </a:r>
            <a:r>
              <a:rPr lang="nn-NO" b="1" dirty="0" smtClean="0"/>
              <a:t> 7.2.6 </a:t>
            </a:r>
            <a:r>
              <a:rPr lang="nn-NO" dirty="0" smtClean="0"/>
              <a:t>som fortsatt står ved lag!</a:t>
            </a:r>
            <a:endParaRPr lang="nb-NO" dirty="0"/>
          </a:p>
        </p:txBody>
      </p:sp>
      <p:pic>
        <p:nvPicPr>
          <p:cNvPr id="6" name="Bilde 5"/>
          <p:cNvPicPr>
            <a:picLocks noChangeAspect="1"/>
          </p:cNvPicPr>
          <p:nvPr/>
        </p:nvPicPr>
        <p:blipFill>
          <a:blip r:embed="rId3"/>
          <a:stretch>
            <a:fillRect/>
          </a:stretch>
        </p:blipFill>
        <p:spPr>
          <a:xfrm>
            <a:off x="10380861" y="5636312"/>
            <a:ext cx="1730671" cy="1075715"/>
          </a:xfrm>
          <a:prstGeom prst="rect">
            <a:avLst/>
          </a:prstGeom>
        </p:spPr>
      </p:pic>
      <p:sp>
        <p:nvSpPr>
          <p:cNvPr id="7" name="TekstSylinder 6"/>
          <p:cNvSpPr txBox="1"/>
          <p:nvPr/>
        </p:nvSpPr>
        <p:spPr>
          <a:xfrm>
            <a:off x="5613902" y="5857578"/>
            <a:ext cx="5430417" cy="646331"/>
          </a:xfrm>
          <a:prstGeom prst="rect">
            <a:avLst/>
          </a:prstGeom>
          <a:noFill/>
        </p:spPr>
        <p:txBody>
          <a:bodyPr wrap="square" rtlCol="0">
            <a:spAutoFit/>
          </a:bodyPr>
          <a:lstStyle/>
          <a:p>
            <a:r>
              <a:rPr lang="nb-NO" b="1" dirty="0" err="1" smtClean="0"/>
              <a:t>Krøvel</a:t>
            </a:r>
            <a:r>
              <a:rPr lang="nb-NO" b="1" dirty="0" smtClean="0"/>
              <a:t>: </a:t>
            </a:r>
            <a:r>
              <a:rPr lang="nb-NO" dirty="0" smtClean="0"/>
              <a:t>De va </a:t>
            </a:r>
            <a:r>
              <a:rPr lang="nb-NO" dirty="0" err="1" smtClean="0"/>
              <a:t>vældi</a:t>
            </a:r>
            <a:r>
              <a:rPr lang="nb-NO" dirty="0" smtClean="0"/>
              <a:t> </a:t>
            </a:r>
            <a:r>
              <a:rPr lang="nb-NO" dirty="0" err="1" smtClean="0"/>
              <a:t>braaa</a:t>
            </a:r>
            <a:r>
              <a:rPr lang="nb-NO" dirty="0" smtClean="0"/>
              <a:t>…..da </a:t>
            </a:r>
            <a:r>
              <a:rPr lang="nb-NO" dirty="0" err="1" smtClean="0"/>
              <a:t>ska</a:t>
            </a:r>
            <a:r>
              <a:rPr lang="nb-NO" dirty="0" smtClean="0"/>
              <a:t> vi </a:t>
            </a:r>
            <a:r>
              <a:rPr lang="nb-NO" dirty="0" err="1" smtClean="0"/>
              <a:t>væl</a:t>
            </a:r>
            <a:r>
              <a:rPr lang="nb-NO" dirty="0" smtClean="0"/>
              <a:t> opp!!</a:t>
            </a:r>
            <a:endParaRPr lang="nb-NO" dirty="0"/>
          </a:p>
        </p:txBody>
      </p:sp>
    </p:spTree>
    <p:extLst>
      <p:ext uri="{BB962C8B-B14F-4D97-AF65-F5344CB8AC3E}">
        <p14:creationId xmlns:p14="http://schemas.microsoft.com/office/powerpoint/2010/main" val="37479830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rot="703312">
            <a:off x="9123214" y="1281354"/>
            <a:ext cx="2537347" cy="3228490"/>
          </a:xfrm>
          <a:prstGeom prst="rect">
            <a:avLst/>
          </a:prstGeom>
        </p:spPr>
      </p:pic>
      <p:sp>
        <p:nvSpPr>
          <p:cNvPr id="2" name="Tittel 1"/>
          <p:cNvSpPr>
            <a:spLocks noGrp="1"/>
          </p:cNvSpPr>
          <p:nvPr>
            <p:ph type="title"/>
          </p:nvPr>
        </p:nvSpPr>
        <p:spPr>
          <a:xfrm>
            <a:off x="796720" y="561975"/>
            <a:ext cx="3401064" cy="1447800"/>
          </a:xfrm>
        </p:spPr>
        <p:txBody>
          <a:bodyPr/>
          <a:lstStyle/>
          <a:p>
            <a:r>
              <a:rPr lang="nb-NO" sz="3200" b="1" dirty="0" smtClean="0"/>
              <a:t>Nytt lovverk innen helse – kanskje da???</a:t>
            </a:r>
            <a:endParaRPr lang="nb-NO" sz="3200" b="1" dirty="0"/>
          </a:p>
        </p:txBody>
      </p:sp>
      <p:sp>
        <p:nvSpPr>
          <p:cNvPr id="3" name="Plassholder for innhold 2"/>
          <p:cNvSpPr>
            <a:spLocks noGrp="1"/>
          </p:cNvSpPr>
          <p:nvPr>
            <p:ph idx="1"/>
          </p:nvPr>
        </p:nvSpPr>
        <p:spPr>
          <a:xfrm>
            <a:off x="4478694" y="466531"/>
            <a:ext cx="5501919" cy="5553269"/>
          </a:xfrm>
        </p:spPr>
        <p:txBody>
          <a:bodyPr>
            <a:normAutofit fontScale="85000" lnSpcReduction="20000"/>
          </a:bodyPr>
          <a:lstStyle/>
          <a:p>
            <a:endParaRPr lang="nb-NO" dirty="0" smtClean="0"/>
          </a:p>
          <a:p>
            <a:r>
              <a:rPr lang="nb-NO" dirty="0" err="1" smtClean="0"/>
              <a:t>Prop</a:t>
            </a:r>
            <a:r>
              <a:rPr lang="nb-NO" dirty="0" smtClean="0"/>
              <a:t> </a:t>
            </a:r>
            <a:r>
              <a:rPr lang="nb-NO" dirty="0"/>
              <a:t>91 L(2010 – </a:t>
            </a:r>
            <a:r>
              <a:rPr lang="nb-NO" dirty="0" smtClean="0"/>
              <a:t>2011)Tilråding </a:t>
            </a:r>
            <a:r>
              <a:rPr lang="nb-NO" dirty="0"/>
              <a:t>til ny lov om Helse og Omsorgstjenester </a:t>
            </a:r>
            <a:r>
              <a:rPr lang="nb-NO" b="1" u="sng" dirty="0"/>
              <a:t>april 2011</a:t>
            </a:r>
            <a:r>
              <a:rPr lang="nb-NO" u="sng" dirty="0" smtClean="0"/>
              <a:t>.</a:t>
            </a:r>
            <a:endParaRPr lang="nb-NO" u="sng" dirty="0"/>
          </a:p>
          <a:p>
            <a:r>
              <a:rPr lang="nb-NO" dirty="0" err="1"/>
              <a:t>Kap</a:t>
            </a:r>
            <a:r>
              <a:rPr lang="nb-NO" dirty="0"/>
              <a:t> 15.7.1 Overgrepsmottak</a:t>
            </a:r>
          </a:p>
          <a:p>
            <a:pPr lvl="1"/>
            <a:r>
              <a:rPr lang="nb-NO" dirty="0" smtClean="0"/>
              <a:t>«KS </a:t>
            </a:r>
            <a:r>
              <a:rPr lang="nb-NO" dirty="0"/>
              <a:t>tok opp problemstillingen rundt ansvarsforhold i et møte med Helse- og omsorgsdepartementet i februar 2010 på </a:t>
            </a:r>
            <a:r>
              <a:rPr lang="nb-NO" b="1" dirty="0"/>
              <a:t>bakgrunn av henvendelser fra kommunene</a:t>
            </a:r>
            <a:r>
              <a:rPr lang="nb-NO" dirty="0" smtClean="0"/>
              <a:t>.»  </a:t>
            </a:r>
          </a:p>
          <a:p>
            <a:pPr lvl="1"/>
            <a:r>
              <a:rPr lang="nb-NO" dirty="0" smtClean="0"/>
              <a:t>Etablering </a:t>
            </a:r>
            <a:r>
              <a:rPr lang="nb-NO" dirty="0"/>
              <a:t>av overgrepsmottak </a:t>
            </a:r>
            <a:r>
              <a:rPr lang="nb-NO" dirty="0" smtClean="0"/>
              <a:t>var ett </a:t>
            </a:r>
            <a:r>
              <a:rPr lang="nb-NO" dirty="0">
                <a:solidFill>
                  <a:schemeClr val="tx2"/>
                </a:solidFill>
              </a:rPr>
              <a:t>av</a:t>
            </a:r>
            <a:r>
              <a:rPr lang="nb-NO" dirty="0">
                <a:solidFill>
                  <a:schemeClr val="bg1"/>
                </a:solidFill>
              </a:rPr>
              <a:t> 50 tiltak </a:t>
            </a:r>
            <a:r>
              <a:rPr lang="nb-NO" dirty="0"/>
              <a:t>i Regjeringens «Handlingsplan mot vold i </a:t>
            </a:r>
            <a:r>
              <a:rPr lang="nb-NO" dirty="0">
                <a:solidFill>
                  <a:schemeClr val="bg1"/>
                </a:solidFill>
              </a:rPr>
              <a:t>nære </a:t>
            </a:r>
            <a:r>
              <a:rPr lang="nb-NO" dirty="0"/>
              <a:t>relasjoner 2008-2011, V</a:t>
            </a:r>
            <a:r>
              <a:rPr lang="nb-NO" i="1" dirty="0"/>
              <a:t>endepunk</a:t>
            </a:r>
            <a:r>
              <a:rPr lang="nb-NO" dirty="0"/>
              <a:t>t». </a:t>
            </a:r>
            <a:endParaRPr lang="nb-NO" dirty="0" smtClean="0"/>
          </a:p>
          <a:p>
            <a:endParaRPr lang="nb-NO" dirty="0" smtClean="0"/>
          </a:p>
          <a:p>
            <a:r>
              <a:rPr lang="nb-NO" dirty="0" smtClean="0"/>
              <a:t>«</a:t>
            </a:r>
            <a:r>
              <a:rPr lang="nb-NO" dirty="0"/>
              <a:t>Etter departementets vurdering er det </a:t>
            </a:r>
            <a:r>
              <a:rPr lang="nb-NO" dirty="0">
                <a:solidFill>
                  <a:schemeClr val="bg1"/>
                </a:solidFill>
              </a:rPr>
              <a:t>behov</a:t>
            </a:r>
            <a:r>
              <a:rPr lang="nb-NO" dirty="0"/>
              <a:t> for en nærmere vurdering av blant an</a:t>
            </a:r>
            <a:r>
              <a:rPr lang="nb-NO" dirty="0">
                <a:solidFill>
                  <a:schemeClr val="bg1"/>
                </a:solidFill>
              </a:rPr>
              <a:t>net</a:t>
            </a:r>
            <a:r>
              <a:rPr lang="nb-NO" dirty="0"/>
              <a:t> ansvarsforhold knyttet til overgrepsmo</a:t>
            </a:r>
            <a:r>
              <a:rPr lang="nb-NO" dirty="0">
                <a:solidFill>
                  <a:schemeClr val="bg1"/>
                </a:solidFill>
              </a:rPr>
              <a:t>ttak, eller </a:t>
            </a:r>
            <a:r>
              <a:rPr lang="nb-NO" dirty="0"/>
              <a:t>de funksjoner det er behov for at overgrepsmottakene ivaretar, </a:t>
            </a:r>
            <a:r>
              <a:rPr lang="nb-NO" b="1" dirty="0"/>
              <a:t>før det konkluderes i forhold til eventuell lovfesting </a:t>
            </a:r>
            <a:r>
              <a:rPr lang="nb-NO" dirty="0"/>
              <a:t>av krav om overgrepsmottak. Departementet vil følge opp saken på egnet måte i løpet av 2011.»</a:t>
            </a:r>
          </a:p>
          <a:p>
            <a:endParaRPr lang="nb-NO" dirty="0"/>
          </a:p>
        </p:txBody>
      </p:sp>
      <p:sp>
        <p:nvSpPr>
          <p:cNvPr id="4" name="Plassholder for tekst 3"/>
          <p:cNvSpPr>
            <a:spLocks noGrp="1"/>
          </p:cNvSpPr>
          <p:nvPr>
            <p:ph type="body" sz="half" idx="2"/>
          </p:nvPr>
        </p:nvSpPr>
        <p:spPr>
          <a:xfrm>
            <a:off x="796721" y="2257426"/>
            <a:ext cx="3759296" cy="3767454"/>
          </a:xfrm>
        </p:spPr>
        <p:txBody>
          <a:bodyPr/>
          <a:lstStyle/>
          <a:p>
            <a:pPr marL="0" lvl="1"/>
            <a:r>
              <a:rPr lang="nb-NO" sz="2000" dirty="0" smtClean="0"/>
              <a:t>«</a:t>
            </a:r>
            <a:r>
              <a:rPr lang="nb-NO" sz="2000" i="1" dirty="0" smtClean="0"/>
              <a:t>Nasjonalt </a:t>
            </a:r>
            <a:r>
              <a:rPr lang="nb-NO" sz="2000" i="1" dirty="0"/>
              <a:t>kompetansesenter for legevaktmedisin foreslo i forslag til Nasjonal handlingsplan for legevakt å lovfeste tjenesten. Det samme gjorde Helsedirektoratet i sine anbefalinger i 2010</a:t>
            </a:r>
            <a:r>
              <a:rPr lang="nb-NO" sz="2000" i="1" dirty="0" smtClean="0"/>
              <a:t>.</a:t>
            </a:r>
            <a:r>
              <a:rPr lang="nb-NO" sz="2000" dirty="0" smtClean="0"/>
              <a:t>»</a:t>
            </a:r>
            <a:endParaRPr lang="nb-NO" sz="2000" dirty="0"/>
          </a:p>
          <a:p>
            <a:endParaRPr lang="nb-NO" dirty="0"/>
          </a:p>
        </p:txBody>
      </p:sp>
      <p:pic>
        <p:nvPicPr>
          <p:cNvPr id="6" name="Bilde 5"/>
          <p:cNvPicPr>
            <a:picLocks noChangeAspect="1"/>
          </p:cNvPicPr>
          <p:nvPr/>
        </p:nvPicPr>
        <p:blipFill>
          <a:blip r:embed="rId3"/>
          <a:stretch>
            <a:fillRect/>
          </a:stretch>
        </p:blipFill>
        <p:spPr>
          <a:xfrm>
            <a:off x="9062844" y="4958383"/>
            <a:ext cx="2658086" cy="1652159"/>
          </a:xfrm>
          <a:prstGeom prst="rect">
            <a:avLst/>
          </a:prstGeom>
        </p:spPr>
      </p:pic>
      <p:sp>
        <p:nvSpPr>
          <p:cNvPr id="10" name="TekstSylinder 9"/>
          <p:cNvSpPr txBox="1"/>
          <p:nvPr/>
        </p:nvSpPr>
        <p:spPr>
          <a:xfrm>
            <a:off x="5990216" y="6293405"/>
            <a:ext cx="5892960" cy="369332"/>
          </a:xfrm>
          <a:prstGeom prst="rect">
            <a:avLst/>
          </a:prstGeom>
          <a:noFill/>
        </p:spPr>
        <p:txBody>
          <a:bodyPr wrap="none" rtlCol="0">
            <a:spAutoFit/>
          </a:bodyPr>
          <a:lstStyle/>
          <a:p>
            <a:r>
              <a:rPr lang="nb-NO" b="1" dirty="0" err="1" smtClean="0"/>
              <a:t>Krøvel</a:t>
            </a:r>
            <a:r>
              <a:rPr lang="nb-NO" b="1" dirty="0" smtClean="0"/>
              <a:t>: </a:t>
            </a:r>
            <a:r>
              <a:rPr lang="nb-NO" dirty="0" smtClean="0"/>
              <a:t>….no skjønne æ ingenting! Opp eller ned??</a:t>
            </a:r>
            <a:endParaRPr lang="nb-NO" dirty="0"/>
          </a:p>
        </p:txBody>
      </p:sp>
    </p:spTree>
    <p:extLst>
      <p:ext uri="{BB962C8B-B14F-4D97-AF65-F5344CB8AC3E}">
        <p14:creationId xmlns:p14="http://schemas.microsoft.com/office/powerpoint/2010/main" val="33973437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02191" y="1076325"/>
            <a:ext cx="3401064" cy="1447800"/>
          </a:xfrm>
        </p:spPr>
        <p:txBody>
          <a:bodyPr/>
          <a:lstStyle/>
          <a:p>
            <a:r>
              <a:rPr lang="nb-NO" b="1" dirty="0" smtClean="0"/>
              <a:t>Hva skal </a:t>
            </a:r>
            <a:r>
              <a:rPr lang="nb-NO" b="1" dirty="0" err="1" smtClean="0"/>
              <a:t>Krøvel</a:t>
            </a:r>
            <a:r>
              <a:rPr lang="nb-NO" b="1" dirty="0" smtClean="0"/>
              <a:t> Velle Voll gjøre?? Opp eller ned?? </a:t>
            </a:r>
            <a:endParaRPr lang="nb-NO" b="1" dirty="0"/>
          </a:p>
        </p:txBody>
      </p:sp>
      <p:sp>
        <p:nvSpPr>
          <p:cNvPr id="3" name="Plassholder for innhold 2"/>
          <p:cNvSpPr>
            <a:spLocks noGrp="1"/>
          </p:cNvSpPr>
          <p:nvPr>
            <p:ph idx="1"/>
          </p:nvPr>
        </p:nvSpPr>
        <p:spPr>
          <a:xfrm>
            <a:off x="4784616" y="1447799"/>
            <a:ext cx="5936257" cy="5055637"/>
          </a:xfrm>
        </p:spPr>
        <p:txBody>
          <a:bodyPr>
            <a:normAutofit fontScale="85000" lnSpcReduction="10000"/>
          </a:bodyPr>
          <a:lstStyle/>
          <a:p>
            <a:r>
              <a:rPr lang="nb-NO" sz="2800" dirty="0" smtClean="0"/>
              <a:t>SVAR </a:t>
            </a:r>
            <a:r>
              <a:rPr lang="nb-NO" sz="2800" dirty="0"/>
              <a:t>april 2011; </a:t>
            </a:r>
          </a:p>
          <a:p>
            <a:pPr lvl="1"/>
            <a:r>
              <a:rPr lang="nb-NO" sz="2400" dirty="0"/>
              <a:t>Ikke planlagt noe </a:t>
            </a:r>
            <a:r>
              <a:rPr lang="nb-NO" sz="2400" dirty="0" err="1"/>
              <a:t>lovhjemling</a:t>
            </a:r>
            <a:r>
              <a:rPr lang="nb-NO" sz="2400" dirty="0"/>
              <a:t> i ny Helse og Omsorgstjenestelov</a:t>
            </a:r>
          </a:p>
          <a:p>
            <a:pPr lvl="1"/>
            <a:r>
              <a:rPr lang="nb-NO" sz="2400" dirty="0"/>
              <a:t>«</a:t>
            </a:r>
            <a:r>
              <a:rPr lang="nb-NO" sz="2400" i="1" dirty="0"/>
              <a:t>Forslaget til ny kommunal helse- og omsorgstjenestelov tydeliggjør kommunens overordnede ansvar for helse- og omsorgstjenester («sørge-for-ansvar»), uten at kommunene samtidig pålegges bestemte måter å organisere tjenestene på.» </a:t>
            </a:r>
          </a:p>
          <a:p>
            <a:pPr lvl="1"/>
            <a:r>
              <a:rPr lang="nb-NO" sz="2400" dirty="0"/>
              <a:t> Peker på </a:t>
            </a:r>
            <a:r>
              <a:rPr lang="nb-NO" sz="2400" dirty="0" smtClean="0"/>
              <a:t>ny planlagt </a:t>
            </a:r>
            <a:r>
              <a:rPr lang="nb-NO" sz="2400" dirty="0"/>
              <a:t>gjennomgang av </a:t>
            </a:r>
            <a:r>
              <a:rPr lang="nb-NO" sz="2400" dirty="0" smtClean="0"/>
              <a:t>ansvarsforhold gjennom evaluering av Overgrepsmottakene</a:t>
            </a:r>
          </a:p>
          <a:p>
            <a:pPr lvl="1"/>
            <a:r>
              <a:rPr lang="nb-NO" sz="2400" dirty="0"/>
              <a:t>…og vi la ned prosjektet i sin daværende form inntil videre, men fortsatte samarbeid med Fylkesmannen.</a:t>
            </a:r>
          </a:p>
          <a:p>
            <a:pPr lvl="1"/>
            <a:endParaRPr lang="nb-NO" sz="2400" dirty="0"/>
          </a:p>
          <a:p>
            <a:endParaRPr lang="nb-NO" dirty="0"/>
          </a:p>
        </p:txBody>
      </p:sp>
      <p:sp>
        <p:nvSpPr>
          <p:cNvPr id="4" name="Plassholder for tekst 3"/>
          <p:cNvSpPr>
            <a:spLocks noGrp="1"/>
          </p:cNvSpPr>
          <p:nvPr>
            <p:ph type="body" sz="half" idx="2"/>
          </p:nvPr>
        </p:nvSpPr>
        <p:spPr>
          <a:xfrm>
            <a:off x="721742" y="2780199"/>
            <a:ext cx="3761962" cy="2895599"/>
          </a:xfrm>
        </p:spPr>
        <p:txBody>
          <a:bodyPr>
            <a:normAutofit/>
          </a:bodyPr>
          <a:lstStyle/>
          <a:p>
            <a:r>
              <a:rPr lang="nb-NO" sz="2400" dirty="0"/>
              <a:t>Brev til Helse- og </a:t>
            </a:r>
            <a:r>
              <a:rPr lang="nb-NO" sz="2400" dirty="0" smtClean="0"/>
              <a:t>Omsorgsdepartementet </a:t>
            </a:r>
          </a:p>
          <a:p>
            <a:r>
              <a:rPr lang="nb-NO" sz="2400" dirty="0" smtClean="0"/>
              <a:t>januar </a:t>
            </a:r>
            <a:r>
              <a:rPr lang="nb-NO" sz="2400" dirty="0"/>
              <a:t>2011</a:t>
            </a:r>
          </a:p>
          <a:p>
            <a:pPr lvl="1"/>
            <a:r>
              <a:rPr lang="nb-NO" sz="2000" dirty="0"/>
              <a:t>Avklaring og tydeliggjøring av ansvar?</a:t>
            </a:r>
          </a:p>
          <a:p>
            <a:pPr lvl="1"/>
            <a:r>
              <a:rPr lang="nb-NO" sz="2000" dirty="0"/>
              <a:t>Avklaring av økonomi og finansiering?</a:t>
            </a:r>
          </a:p>
          <a:p>
            <a:endParaRPr lang="nb-NO" dirty="0"/>
          </a:p>
        </p:txBody>
      </p:sp>
      <p:pic>
        <p:nvPicPr>
          <p:cNvPr id="5" name="Bilde 4"/>
          <p:cNvPicPr>
            <a:picLocks noChangeAspect="1"/>
          </p:cNvPicPr>
          <p:nvPr/>
        </p:nvPicPr>
        <p:blipFill>
          <a:blip r:embed="rId2"/>
          <a:stretch>
            <a:fillRect/>
          </a:stretch>
        </p:blipFill>
        <p:spPr>
          <a:xfrm>
            <a:off x="179904" y="115401"/>
            <a:ext cx="1957973" cy="1216997"/>
          </a:xfrm>
          <a:prstGeom prst="rect">
            <a:avLst/>
          </a:prstGeom>
        </p:spPr>
      </p:pic>
    </p:spTree>
    <p:extLst>
      <p:ext uri="{BB962C8B-B14F-4D97-AF65-F5344CB8AC3E}">
        <p14:creationId xmlns:p14="http://schemas.microsoft.com/office/powerpoint/2010/main" val="39823491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2"/>
          <a:stretch>
            <a:fillRect/>
          </a:stretch>
        </p:blipFill>
        <p:spPr>
          <a:xfrm rot="915635">
            <a:off x="9624060" y="1571456"/>
            <a:ext cx="2146201" cy="2839701"/>
          </a:xfrm>
          <a:prstGeom prst="rect">
            <a:avLst/>
          </a:prstGeom>
          <a:effectLst>
            <a:softEdge rad="63500"/>
          </a:effectLst>
        </p:spPr>
      </p:pic>
      <p:sp>
        <p:nvSpPr>
          <p:cNvPr id="2" name="Tittel 1"/>
          <p:cNvSpPr>
            <a:spLocks noGrp="1"/>
          </p:cNvSpPr>
          <p:nvPr>
            <p:ph type="title"/>
          </p:nvPr>
        </p:nvSpPr>
        <p:spPr>
          <a:xfrm>
            <a:off x="586371" y="923925"/>
            <a:ext cx="4024410" cy="1447800"/>
          </a:xfrm>
        </p:spPr>
        <p:txBody>
          <a:bodyPr/>
          <a:lstStyle/>
          <a:p>
            <a:r>
              <a:rPr lang="nb-NO" sz="3200" dirty="0" smtClean="0"/>
              <a:t>Evaluering fra Nordlandsforskning  2012 da??</a:t>
            </a:r>
            <a:endParaRPr lang="nb-NO" sz="3200" dirty="0"/>
          </a:p>
        </p:txBody>
      </p:sp>
      <p:sp>
        <p:nvSpPr>
          <p:cNvPr id="3" name="Plassholder for innhold 2"/>
          <p:cNvSpPr>
            <a:spLocks noGrp="1"/>
          </p:cNvSpPr>
          <p:nvPr>
            <p:ph idx="1"/>
          </p:nvPr>
        </p:nvSpPr>
        <p:spPr>
          <a:xfrm>
            <a:off x="4382643" y="637903"/>
            <a:ext cx="5992380" cy="5599922"/>
          </a:xfrm>
        </p:spPr>
        <p:txBody>
          <a:bodyPr/>
          <a:lstStyle/>
          <a:p>
            <a:r>
              <a:rPr lang="nb-NO" dirty="0"/>
              <a:t>Evalueringen utkrystalliserer faktorer av betydning for variasjonen. </a:t>
            </a:r>
            <a:r>
              <a:rPr lang="nb-NO" b="1" dirty="0"/>
              <a:t>Den viktigste omhandler fravær av nasjonale retningslinjer for finansieringen og avklaring av ansvarsforhold, som medfører at mange overgrepsmottak må ty til løsninger som ikke er optimale.</a:t>
            </a:r>
            <a:r>
              <a:rPr lang="nb-NO" dirty="0"/>
              <a:t> Uten stabile og forutsigbare vaktordninger har systemet en innebygget sårbarhet. Det er imidlertid så store variasjoner de ulike stedene i landet, at det er behov for å </a:t>
            </a:r>
            <a:r>
              <a:rPr lang="nb-NO" b="1" dirty="0"/>
              <a:t>finne lokalt tilpassede løsninger.</a:t>
            </a:r>
          </a:p>
        </p:txBody>
      </p:sp>
      <p:sp>
        <p:nvSpPr>
          <p:cNvPr id="4" name="Plassholder for tekst 3"/>
          <p:cNvSpPr>
            <a:spLocks noGrp="1"/>
          </p:cNvSpPr>
          <p:nvPr>
            <p:ph type="body" sz="half" idx="2"/>
          </p:nvPr>
        </p:nvSpPr>
        <p:spPr>
          <a:xfrm>
            <a:off x="586371" y="2695393"/>
            <a:ext cx="3781575" cy="2895599"/>
          </a:xfrm>
        </p:spPr>
        <p:txBody>
          <a:bodyPr/>
          <a:lstStyle/>
          <a:p>
            <a:r>
              <a:rPr lang="nb-NO" sz="2000" dirty="0" smtClean="0">
                <a:solidFill>
                  <a:schemeClr val="tx1">
                    <a:lumMod val="95000"/>
                  </a:schemeClr>
                </a:solidFill>
                <a:latin typeface="Open Sans"/>
              </a:rPr>
              <a:t>«</a:t>
            </a:r>
            <a:r>
              <a:rPr lang="nb-NO" sz="2000" b="1" dirty="0" smtClean="0">
                <a:solidFill>
                  <a:schemeClr val="tx1">
                    <a:lumMod val="95000"/>
                  </a:schemeClr>
                </a:solidFill>
                <a:latin typeface="Open Sans"/>
              </a:rPr>
              <a:t>Det </a:t>
            </a:r>
            <a:r>
              <a:rPr lang="nb-NO" sz="2000" b="1" dirty="0">
                <a:solidFill>
                  <a:schemeClr val="tx1">
                    <a:lumMod val="95000"/>
                  </a:schemeClr>
                </a:solidFill>
                <a:latin typeface="Open Sans"/>
              </a:rPr>
              <a:t>beste må ikke bli det godes fiende</a:t>
            </a:r>
            <a:r>
              <a:rPr lang="nb-NO" sz="2000" b="1" dirty="0" smtClean="0">
                <a:solidFill>
                  <a:schemeClr val="tx1">
                    <a:lumMod val="95000"/>
                  </a:schemeClr>
                </a:solidFill>
                <a:latin typeface="Open Sans"/>
              </a:rPr>
              <a:t>!»</a:t>
            </a:r>
            <a:r>
              <a:rPr lang="nb-NO" sz="2000" dirty="0" smtClean="0">
                <a:solidFill>
                  <a:schemeClr val="tx1">
                    <a:lumMod val="95000"/>
                  </a:schemeClr>
                </a:solidFill>
                <a:latin typeface="Open Sans"/>
              </a:rPr>
              <a:t>  evaluering </a:t>
            </a:r>
            <a:r>
              <a:rPr lang="nb-NO" sz="2000" dirty="0">
                <a:solidFill>
                  <a:schemeClr val="tx1">
                    <a:lumMod val="95000"/>
                  </a:schemeClr>
                </a:solidFill>
                <a:latin typeface="Open Sans"/>
              </a:rPr>
              <a:t>av </a:t>
            </a:r>
            <a:r>
              <a:rPr lang="nb-NO" sz="2000" dirty="0" smtClean="0">
                <a:solidFill>
                  <a:schemeClr val="tx1">
                    <a:lumMod val="95000"/>
                  </a:schemeClr>
                </a:solidFill>
                <a:latin typeface="Open Sans"/>
              </a:rPr>
              <a:t>overgrepsmottakene</a:t>
            </a:r>
            <a:endParaRPr lang="nb-NO" sz="2000" dirty="0" smtClean="0">
              <a:solidFill>
                <a:srgbClr val="1D1D1B"/>
              </a:solidFill>
              <a:latin typeface="Open Sans"/>
            </a:endParaRPr>
          </a:p>
          <a:p>
            <a:endParaRPr lang="nb-NO" dirty="0">
              <a:solidFill>
                <a:srgbClr val="1D1D1B"/>
              </a:solidFill>
              <a:latin typeface="Open Sans"/>
            </a:endParaRPr>
          </a:p>
          <a:p>
            <a:r>
              <a:rPr lang="nb-NO" sz="1800" dirty="0" smtClean="0">
                <a:solidFill>
                  <a:schemeClr val="tx1">
                    <a:lumMod val="95000"/>
                  </a:schemeClr>
                </a:solidFill>
                <a:latin typeface="Open Sans"/>
              </a:rPr>
              <a:t>«Det </a:t>
            </a:r>
            <a:r>
              <a:rPr lang="nb-NO" sz="1800" dirty="0">
                <a:solidFill>
                  <a:schemeClr val="tx1">
                    <a:lumMod val="95000"/>
                  </a:schemeClr>
                </a:solidFill>
                <a:latin typeface="Open Sans"/>
              </a:rPr>
              <a:t>er store forskjeller hva angår omfang så vel som innhold i tilbudet som gis ved de ulike mottakene</a:t>
            </a:r>
            <a:r>
              <a:rPr lang="nb-NO" sz="1800" dirty="0" smtClean="0">
                <a:solidFill>
                  <a:schemeClr val="tx1">
                    <a:lumMod val="95000"/>
                  </a:schemeClr>
                </a:solidFill>
                <a:latin typeface="Open Sans"/>
              </a:rPr>
              <a:t>.»</a:t>
            </a:r>
          </a:p>
          <a:p>
            <a:endParaRPr lang="nb-NO" dirty="0">
              <a:solidFill>
                <a:schemeClr val="tx1">
                  <a:lumMod val="95000"/>
                </a:schemeClr>
              </a:solidFill>
            </a:endParaRPr>
          </a:p>
          <a:p>
            <a:endParaRPr lang="nb-NO" dirty="0"/>
          </a:p>
        </p:txBody>
      </p:sp>
      <p:pic>
        <p:nvPicPr>
          <p:cNvPr id="7" name="Bilde 6"/>
          <p:cNvPicPr>
            <a:picLocks noChangeAspect="1"/>
          </p:cNvPicPr>
          <p:nvPr/>
        </p:nvPicPr>
        <p:blipFill>
          <a:blip r:embed="rId3"/>
          <a:stretch>
            <a:fillRect/>
          </a:stretch>
        </p:blipFill>
        <p:spPr>
          <a:xfrm>
            <a:off x="9819723" y="5341685"/>
            <a:ext cx="1956986" cy="1219306"/>
          </a:xfrm>
          <a:prstGeom prst="rect">
            <a:avLst/>
          </a:prstGeom>
        </p:spPr>
      </p:pic>
      <p:sp>
        <p:nvSpPr>
          <p:cNvPr id="8" name="TekstSylinder 7"/>
          <p:cNvSpPr txBox="1"/>
          <p:nvPr/>
        </p:nvSpPr>
        <p:spPr>
          <a:xfrm>
            <a:off x="6326838" y="5906050"/>
            <a:ext cx="4170084" cy="461665"/>
          </a:xfrm>
          <a:prstGeom prst="rect">
            <a:avLst/>
          </a:prstGeom>
          <a:noFill/>
        </p:spPr>
        <p:txBody>
          <a:bodyPr wrap="square" rtlCol="0">
            <a:spAutoFit/>
          </a:bodyPr>
          <a:lstStyle/>
          <a:p>
            <a:r>
              <a:rPr lang="nb-NO" sz="2400" b="1" dirty="0" err="1" smtClean="0"/>
              <a:t>Krøvel</a:t>
            </a:r>
            <a:r>
              <a:rPr lang="nb-NO" sz="2400" b="1" dirty="0" smtClean="0"/>
              <a:t>:</a:t>
            </a:r>
            <a:r>
              <a:rPr lang="nb-NO" sz="2400" dirty="0" smtClean="0"/>
              <a:t> ….</a:t>
            </a:r>
            <a:r>
              <a:rPr lang="nb-NO" sz="2400" dirty="0" err="1" smtClean="0"/>
              <a:t>ska</a:t>
            </a:r>
            <a:r>
              <a:rPr lang="nb-NO" sz="2400" dirty="0" smtClean="0"/>
              <a:t> æ ned da!? </a:t>
            </a:r>
            <a:endParaRPr lang="nb-NO" sz="2400" dirty="0"/>
          </a:p>
        </p:txBody>
      </p:sp>
      <p:pic>
        <p:nvPicPr>
          <p:cNvPr id="9" name="Bilde 8"/>
          <p:cNvPicPr>
            <a:picLocks noChangeAspect="1"/>
          </p:cNvPicPr>
          <p:nvPr/>
        </p:nvPicPr>
        <p:blipFill>
          <a:blip r:embed="rId4"/>
          <a:stretch>
            <a:fillRect/>
          </a:stretch>
        </p:blipFill>
        <p:spPr>
          <a:xfrm>
            <a:off x="578343" y="5625317"/>
            <a:ext cx="1533535" cy="1023133"/>
          </a:xfrm>
          <a:prstGeom prst="rect">
            <a:avLst/>
          </a:prstGeom>
        </p:spPr>
      </p:pic>
      <p:sp>
        <p:nvSpPr>
          <p:cNvPr id="10" name="TekstSylinder 9"/>
          <p:cNvSpPr txBox="1"/>
          <p:nvPr/>
        </p:nvSpPr>
        <p:spPr>
          <a:xfrm>
            <a:off x="2134007" y="5914660"/>
            <a:ext cx="3153747" cy="646331"/>
          </a:xfrm>
          <a:prstGeom prst="rect">
            <a:avLst/>
          </a:prstGeom>
          <a:noFill/>
        </p:spPr>
        <p:txBody>
          <a:bodyPr wrap="square" rtlCol="0">
            <a:spAutoFit/>
          </a:bodyPr>
          <a:lstStyle/>
          <a:p>
            <a:r>
              <a:rPr lang="nb-NO" dirty="0" smtClean="0"/>
              <a:t>..det nest</a:t>
            </a:r>
          </a:p>
          <a:p>
            <a:r>
              <a:rPr lang="nb-NO" dirty="0" smtClean="0"/>
              <a:t>beste GODT NOK??</a:t>
            </a:r>
            <a:endParaRPr lang="nb-NO" dirty="0"/>
          </a:p>
        </p:txBody>
      </p:sp>
    </p:spTree>
    <p:extLst>
      <p:ext uri="{BB962C8B-B14F-4D97-AF65-F5344CB8AC3E}">
        <p14:creationId xmlns:p14="http://schemas.microsoft.com/office/powerpoint/2010/main" val="13664780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rot="877140">
            <a:off x="9918443" y="2017322"/>
            <a:ext cx="1847460" cy="2434638"/>
          </a:xfrm>
          <a:prstGeom prst="rect">
            <a:avLst/>
          </a:prstGeom>
          <a:effectLst>
            <a:softEdge rad="127000"/>
          </a:effectLst>
        </p:spPr>
      </p:pic>
      <p:sp>
        <p:nvSpPr>
          <p:cNvPr id="2" name="Tittel 1"/>
          <p:cNvSpPr>
            <a:spLocks noGrp="1"/>
          </p:cNvSpPr>
          <p:nvPr>
            <p:ph type="title"/>
          </p:nvPr>
        </p:nvSpPr>
        <p:spPr>
          <a:xfrm>
            <a:off x="852730" y="1989390"/>
            <a:ext cx="3579311" cy="1447800"/>
          </a:xfrm>
        </p:spPr>
        <p:txBody>
          <a:bodyPr/>
          <a:lstStyle/>
          <a:p>
            <a:r>
              <a:rPr lang="nb-NO" b="1" dirty="0" smtClean="0"/>
              <a:t>…men kanskje i denne:</a:t>
            </a:r>
            <a:br>
              <a:rPr lang="nb-NO" b="1" dirty="0" smtClean="0"/>
            </a:br>
            <a:r>
              <a:rPr lang="nb-NO" b="1" dirty="0" smtClean="0"/>
              <a:t/>
            </a:r>
            <a:br>
              <a:rPr lang="nb-NO" b="1" dirty="0" smtClean="0"/>
            </a:br>
            <a:r>
              <a:rPr lang="nb-NO" b="1" dirty="0" smtClean="0"/>
              <a:t>En legevakt for alle, men ikke for alt</a:t>
            </a:r>
            <a:br>
              <a:rPr lang="nb-NO" b="1" dirty="0" smtClean="0"/>
            </a:br>
            <a:r>
              <a:rPr lang="nb-NO" sz="2000" dirty="0" smtClean="0"/>
              <a:t>Legeforeningens </a:t>
            </a:r>
            <a:r>
              <a:rPr lang="nb-NO" sz="2000" dirty="0" err="1" smtClean="0"/>
              <a:t>innspillsrapport</a:t>
            </a:r>
            <a:r>
              <a:rPr lang="nb-NO" sz="2000" dirty="0" smtClean="0"/>
              <a:t> for en bedre legevakt (</a:t>
            </a:r>
            <a:r>
              <a:rPr lang="nb-NO" sz="2000" b="1" dirty="0" err="1" smtClean="0"/>
              <a:t>des</a:t>
            </a:r>
            <a:r>
              <a:rPr lang="nb-NO" sz="2000" b="1" dirty="0" smtClean="0"/>
              <a:t> 2014)</a:t>
            </a:r>
            <a:endParaRPr lang="nb-NO" sz="2000" b="1" dirty="0"/>
          </a:p>
        </p:txBody>
      </p:sp>
      <p:sp>
        <p:nvSpPr>
          <p:cNvPr id="3" name="Plassholder for innhold 2"/>
          <p:cNvSpPr>
            <a:spLocks noGrp="1"/>
          </p:cNvSpPr>
          <p:nvPr>
            <p:ph idx="1"/>
          </p:nvPr>
        </p:nvSpPr>
        <p:spPr/>
        <p:txBody>
          <a:bodyPr>
            <a:normAutofit fontScale="92500" lnSpcReduction="10000"/>
          </a:bodyPr>
          <a:lstStyle/>
          <a:p>
            <a:r>
              <a:rPr lang="nb-NO" dirty="0"/>
              <a:t>I</a:t>
            </a:r>
            <a:r>
              <a:rPr lang="nb-NO" dirty="0" smtClean="0"/>
              <a:t>nnholdet </a:t>
            </a:r>
            <a:r>
              <a:rPr lang="nb-NO" dirty="0"/>
              <a:t>på legevaktene må alltid ses i sammenheng med spesialisthelsetjenesten og primærhelsetjenestens øvrige tjenestetilbud. </a:t>
            </a:r>
            <a:r>
              <a:rPr lang="nb-NO" dirty="0" smtClean="0"/>
              <a:t>Det </a:t>
            </a:r>
            <a:r>
              <a:rPr lang="nb-NO" dirty="0"/>
              <a:t>må være klare kriterier for hvilke tilstander som skal behandles hvor </a:t>
            </a:r>
            <a:endParaRPr lang="nb-NO" dirty="0" smtClean="0"/>
          </a:p>
          <a:p>
            <a:r>
              <a:rPr lang="nb-NO" dirty="0" smtClean="0"/>
              <a:t>Et </a:t>
            </a:r>
            <a:r>
              <a:rPr lang="nb-NO" dirty="0"/>
              <a:t>utvidet tjenestetilbud på legevakten må forankres i samarbeidsavtaler mellom legevakten og spesialist- og </a:t>
            </a:r>
            <a:r>
              <a:rPr lang="nb-NO" dirty="0" smtClean="0"/>
              <a:t>primærhelsetjenesten</a:t>
            </a:r>
          </a:p>
          <a:p>
            <a:r>
              <a:rPr lang="nb-NO" dirty="0" smtClean="0"/>
              <a:t>De </a:t>
            </a:r>
            <a:r>
              <a:rPr lang="nb-NO" dirty="0"/>
              <a:t>lovpålagte samarbeidsavtalene med helseforetaket er et viktig virkemiddel for å styrke kommunenes og legevaktenes rolle i den akuttmedisinske kjeden.</a:t>
            </a:r>
          </a:p>
          <a:p>
            <a:endParaRPr lang="nb-NO" dirty="0"/>
          </a:p>
        </p:txBody>
      </p:sp>
      <p:sp>
        <p:nvSpPr>
          <p:cNvPr id="4" name="Plassholder for tekst 3"/>
          <p:cNvSpPr>
            <a:spLocks noGrp="1"/>
          </p:cNvSpPr>
          <p:nvPr>
            <p:ph type="body" sz="half" idx="2"/>
          </p:nvPr>
        </p:nvSpPr>
        <p:spPr>
          <a:xfrm>
            <a:off x="698457" y="3474998"/>
            <a:ext cx="3887856" cy="2895599"/>
          </a:xfrm>
        </p:spPr>
        <p:txBody>
          <a:bodyPr>
            <a:noAutofit/>
          </a:bodyPr>
          <a:lstStyle/>
          <a:p>
            <a:r>
              <a:rPr lang="nb-NO" sz="1800" b="1" dirty="0"/>
              <a:t>Legevaktens tjenesteinnhold må avklares </a:t>
            </a:r>
            <a:endParaRPr lang="nb-NO" sz="1800" b="1" dirty="0" smtClean="0"/>
          </a:p>
          <a:p>
            <a:r>
              <a:rPr lang="nb-NO" sz="1800" dirty="0" smtClean="0"/>
              <a:t>«I </a:t>
            </a:r>
            <a:r>
              <a:rPr lang="nb-NO" sz="1800" dirty="0"/>
              <a:t>flere av Norges største byer er legevaktene i ferd med å utvikle seg til mer avanserte institusjoner med egen psykiatrisk legevakt, operasjonsstuer, observasjonsposter og </a:t>
            </a:r>
            <a:r>
              <a:rPr lang="nb-NO" sz="1800" dirty="0" smtClean="0"/>
              <a:t>overgrepsmottak»</a:t>
            </a:r>
            <a:endParaRPr lang="nb-NO" sz="1800" dirty="0"/>
          </a:p>
        </p:txBody>
      </p:sp>
      <p:pic>
        <p:nvPicPr>
          <p:cNvPr id="6" name="Bilde 5"/>
          <p:cNvPicPr>
            <a:picLocks noChangeAspect="1"/>
          </p:cNvPicPr>
          <p:nvPr/>
        </p:nvPicPr>
        <p:blipFill>
          <a:blip r:embed="rId3"/>
          <a:stretch>
            <a:fillRect/>
          </a:stretch>
        </p:blipFill>
        <p:spPr>
          <a:xfrm>
            <a:off x="10293851" y="5740000"/>
            <a:ext cx="1672341" cy="1039460"/>
          </a:xfrm>
          <a:prstGeom prst="rect">
            <a:avLst/>
          </a:prstGeom>
        </p:spPr>
      </p:pic>
      <p:sp>
        <p:nvSpPr>
          <p:cNvPr id="8" name="TekstSylinder 7"/>
          <p:cNvSpPr txBox="1"/>
          <p:nvPr/>
        </p:nvSpPr>
        <p:spPr>
          <a:xfrm>
            <a:off x="6567740" y="6019800"/>
            <a:ext cx="4068148" cy="369332"/>
          </a:xfrm>
          <a:prstGeom prst="rect">
            <a:avLst/>
          </a:prstGeom>
          <a:noFill/>
        </p:spPr>
        <p:txBody>
          <a:bodyPr wrap="square" rtlCol="0">
            <a:spAutoFit/>
          </a:bodyPr>
          <a:lstStyle/>
          <a:p>
            <a:r>
              <a:rPr lang="nb-NO" dirty="0" smtClean="0"/>
              <a:t>KA </a:t>
            </a:r>
            <a:r>
              <a:rPr lang="nb-NO" dirty="0" err="1" smtClean="0"/>
              <a:t>ska</a:t>
            </a:r>
            <a:r>
              <a:rPr lang="nb-NO" dirty="0" smtClean="0"/>
              <a:t> æ </a:t>
            </a:r>
            <a:r>
              <a:rPr lang="nb-NO" dirty="0" err="1" smtClean="0"/>
              <a:t>gjørr</a:t>
            </a:r>
            <a:r>
              <a:rPr lang="nb-NO" dirty="0" smtClean="0"/>
              <a:t>?? Opp eller ned??</a:t>
            </a:r>
            <a:endParaRPr lang="nb-NO" dirty="0"/>
          </a:p>
        </p:txBody>
      </p:sp>
      <p:sp>
        <p:nvSpPr>
          <p:cNvPr id="7" name="TekstSylinder 6"/>
          <p:cNvSpPr txBox="1"/>
          <p:nvPr/>
        </p:nvSpPr>
        <p:spPr>
          <a:xfrm>
            <a:off x="5776302" y="6001265"/>
            <a:ext cx="950901" cy="369332"/>
          </a:xfrm>
          <a:prstGeom prst="rect">
            <a:avLst/>
          </a:prstGeom>
          <a:noFill/>
        </p:spPr>
        <p:txBody>
          <a:bodyPr wrap="none" rtlCol="0">
            <a:spAutoFit/>
          </a:bodyPr>
          <a:lstStyle/>
          <a:p>
            <a:r>
              <a:rPr lang="nb-NO" b="1" dirty="0" err="1" smtClean="0"/>
              <a:t>Krøvel</a:t>
            </a:r>
            <a:r>
              <a:rPr lang="nb-NO" b="1" dirty="0" smtClean="0"/>
              <a:t>:</a:t>
            </a:r>
            <a:endParaRPr lang="nb-NO" b="1" dirty="0"/>
          </a:p>
        </p:txBody>
      </p:sp>
    </p:spTree>
    <p:extLst>
      <p:ext uri="{BB962C8B-B14F-4D97-AF65-F5344CB8AC3E}">
        <p14:creationId xmlns:p14="http://schemas.microsoft.com/office/powerpoint/2010/main" val="30574298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2"/>
          <a:stretch>
            <a:fillRect/>
          </a:stretch>
        </p:blipFill>
        <p:spPr>
          <a:xfrm rot="829543">
            <a:off x="10029333" y="2264755"/>
            <a:ext cx="1858245" cy="2623404"/>
          </a:xfrm>
          <a:prstGeom prst="rect">
            <a:avLst/>
          </a:prstGeom>
        </p:spPr>
      </p:pic>
      <p:sp>
        <p:nvSpPr>
          <p:cNvPr id="2" name="Tittel 1"/>
          <p:cNvSpPr>
            <a:spLocks noGrp="1"/>
          </p:cNvSpPr>
          <p:nvPr>
            <p:ph type="title"/>
          </p:nvPr>
        </p:nvSpPr>
        <p:spPr>
          <a:xfrm>
            <a:off x="778524" y="509490"/>
            <a:ext cx="3401064" cy="1447800"/>
          </a:xfrm>
        </p:spPr>
        <p:txBody>
          <a:bodyPr/>
          <a:lstStyle/>
          <a:p>
            <a:r>
              <a:rPr lang="nb-NO" b="1" dirty="0" smtClean="0"/>
              <a:t>Kanskje </a:t>
            </a:r>
            <a:r>
              <a:rPr lang="nb-NO" b="1" dirty="0"/>
              <a:t>NKLM tar med noe i sin </a:t>
            </a:r>
            <a:r>
              <a:rPr lang="nb-NO" b="1" dirty="0" smtClean="0"/>
              <a:t>rapport? (2015)</a:t>
            </a:r>
            <a:endParaRPr lang="nb-NO" b="1" dirty="0"/>
          </a:p>
        </p:txBody>
      </p:sp>
      <p:sp>
        <p:nvSpPr>
          <p:cNvPr id="3" name="Plassholder for innhold 2"/>
          <p:cNvSpPr>
            <a:spLocks noGrp="1"/>
          </p:cNvSpPr>
          <p:nvPr>
            <p:ph idx="1"/>
          </p:nvPr>
        </p:nvSpPr>
        <p:spPr>
          <a:xfrm>
            <a:off x="4392813" y="707377"/>
            <a:ext cx="5732262" cy="5226698"/>
          </a:xfrm>
        </p:spPr>
        <p:txBody>
          <a:bodyPr>
            <a:normAutofit fontScale="92500" lnSpcReduction="10000"/>
          </a:bodyPr>
          <a:lstStyle/>
          <a:p>
            <a:r>
              <a:rPr lang="nb-NO" dirty="0" err="1" smtClean="0"/>
              <a:t>Kap</a:t>
            </a:r>
            <a:r>
              <a:rPr lang="nb-NO" dirty="0" smtClean="0"/>
              <a:t> 4.2 «I </a:t>
            </a:r>
            <a:r>
              <a:rPr lang="nb-NO" dirty="0"/>
              <a:t>tillegg skal legevakten være første kontaktinstans ved seksuelle overgrep og </a:t>
            </a:r>
            <a:r>
              <a:rPr lang="nb-NO" dirty="0" smtClean="0"/>
              <a:t>vold»</a:t>
            </a:r>
            <a:endParaRPr lang="nb-NO" dirty="0"/>
          </a:p>
          <a:p>
            <a:r>
              <a:rPr lang="nb-NO" dirty="0" err="1" smtClean="0"/>
              <a:t>Kap</a:t>
            </a:r>
            <a:r>
              <a:rPr lang="nb-NO" dirty="0" smtClean="0"/>
              <a:t> 4.4.6 </a:t>
            </a:r>
            <a:r>
              <a:rPr lang="nb-NO" dirty="0"/>
              <a:t>Overgrepsmottak og ansvar for vold i nær relasjon </a:t>
            </a:r>
            <a:endParaRPr lang="nb-NO" dirty="0" smtClean="0"/>
          </a:p>
          <a:p>
            <a:pPr lvl="1"/>
            <a:r>
              <a:rPr lang="nb-NO" dirty="0" smtClean="0"/>
              <a:t>«….vedtok </a:t>
            </a:r>
            <a:r>
              <a:rPr lang="nb-NO" sz="1900" b="1" dirty="0"/>
              <a:t>Stortinget at ansvaret for overgrepsmottakene </a:t>
            </a:r>
            <a:r>
              <a:rPr lang="nb-NO" sz="1900" b="1" dirty="0" smtClean="0"/>
              <a:t>skal </a:t>
            </a:r>
            <a:r>
              <a:rPr lang="nb-NO" sz="1900" b="1" dirty="0"/>
              <a:t>flyttes til spesialisthelsetjenesten fra 2015</a:t>
            </a:r>
            <a:r>
              <a:rPr lang="nb-NO" b="1" dirty="0"/>
              <a:t>.</a:t>
            </a:r>
            <a:r>
              <a:rPr lang="nb-NO" dirty="0"/>
              <a:t> I </a:t>
            </a:r>
            <a:r>
              <a:rPr lang="nb-NO" dirty="0" smtClean="0"/>
              <a:t>Statsbudsjettet </a:t>
            </a:r>
            <a:r>
              <a:rPr lang="nb-NO" dirty="0"/>
              <a:t>for 2015 foreslår regjeringen Solberg at overføring til spesialisthelsetjenesten skal skje fra 2016, der noen kommunale </a:t>
            </a:r>
            <a:r>
              <a:rPr lang="nb-NO" dirty="0" smtClean="0"/>
              <a:t>mottak </a:t>
            </a:r>
            <a:r>
              <a:rPr lang="nb-NO" dirty="0"/>
              <a:t>kan drives videre etter avtale med og finansiering fra foretakene. </a:t>
            </a:r>
            <a:r>
              <a:rPr lang="nb-NO" dirty="0" smtClean="0"/>
              <a:t>«</a:t>
            </a:r>
            <a:endParaRPr lang="nb-NO" dirty="0"/>
          </a:p>
          <a:p>
            <a:pPr lvl="1"/>
            <a:r>
              <a:rPr lang="nb-NO" dirty="0" smtClean="0"/>
              <a:t>« </a:t>
            </a:r>
            <a:r>
              <a:rPr lang="nb-NO" b="1" dirty="0" smtClean="0"/>
              <a:t>På </a:t>
            </a:r>
            <a:r>
              <a:rPr lang="nb-NO" b="1" dirty="0"/>
              <a:t>denne bakgrunn diskuterer vi ikke overgrepsmottakenes rolle i det samlede akuttmedisinske tilbudet i kommunene i denne </a:t>
            </a:r>
            <a:r>
              <a:rPr lang="nb-NO" b="1" dirty="0" smtClean="0"/>
              <a:t>rapporten»</a:t>
            </a:r>
            <a:endParaRPr lang="nb-NO" b="1" dirty="0"/>
          </a:p>
        </p:txBody>
      </p:sp>
      <p:sp>
        <p:nvSpPr>
          <p:cNvPr id="4" name="Plassholder for tekst 3"/>
          <p:cNvSpPr>
            <a:spLocks noGrp="1"/>
          </p:cNvSpPr>
          <p:nvPr>
            <p:ph type="body" sz="half" idx="2"/>
          </p:nvPr>
        </p:nvSpPr>
        <p:spPr>
          <a:xfrm>
            <a:off x="571500" y="2080727"/>
            <a:ext cx="3984517" cy="4525346"/>
          </a:xfrm>
        </p:spPr>
        <p:txBody>
          <a:bodyPr>
            <a:normAutofit fontScale="70000" lnSpcReduction="20000"/>
          </a:bodyPr>
          <a:lstStyle/>
          <a:p>
            <a:r>
              <a:rPr lang="nb-NO" sz="2900" dirty="0" smtClean="0"/>
              <a:t>«</a:t>
            </a:r>
            <a:r>
              <a:rPr lang="nb-NO" sz="2900" b="1" dirty="0" smtClean="0"/>
              <a:t>Nasjonale </a:t>
            </a:r>
            <a:r>
              <a:rPr lang="nb-NO" sz="2900" b="1" dirty="0"/>
              <a:t>krav til legevakt og fremtidens øyeblikkelig hjelp-tilbud i </a:t>
            </a:r>
            <a:r>
              <a:rPr lang="nb-NO" sz="2900" b="1" dirty="0" smtClean="0"/>
              <a:t>kommunene» </a:t>
            </a:r>
            <a:endParaRPr lang="nb-NO" sz="2900" b="1" dirty="0"/>
          </a:p>
          <a:p>
            <a:r>
              <a:rPr lang="nb-NO" sz="1900" b="1" dirty="0"/>
              <a:t>Oppdrag fra </a:t>
            </a:r>
            <a:r>
              <a:rPr lang="nb-NO" sz="1900" b="1" dirty="0" smtClean="0"/>
              <a:t>Akuttutvalget (</a:t>
            </a:r>
            <a:r>
              <a:rPr lang="nb-NO" sz="1900" b="1" dirty="0" err="1" smtClean="0"/>
              <a:t>aug</a:t>
            </a:r>
            <a:r>
              <a:rPr lang="nb-NO" sz="1900" b="1" dirty="0" smtClean="0"/>
              <a:t> 2014)</a:t>
            </a:r>
          </a:p>
          <a:p>
            <a:r>
              <a:rPr lang="nb-NO" sz="2300" dirty="0" smtClean="0"/>
              <a:t>Oppsummert </a:t>
            </a:r>
            <a:r>
              <a:rPr lang="nb-NO" sz="2300" dirty="0"/>
              <a:t>er hovedpunktene i oppdraget følgende: </a:t>
            </a:r>
            <a:endParaRPr lang="nb-NO" sz="2300" dirty="0" smtClean="0"/>
          </a:p>
          <a:p>
            <a:r>
              <a:rPr lang="nb-NO" sz="2300" dirty="0" smtClean="0"/>
              <a:t>I. Forslag </a:t>
            </a:r>
            <a:r>
              <a:rPr lang="nb-NO" sz="2300" dirty="0"/>
              <a:t>til nasjonale krav til legevakt  </a:t>
            </a:r>
            <a:endParaRPr lang="nb-NO" sz="2300" dirty="0" smtClean="0"/>
          </a:p>
          <a:p>
            <a:r>
              <a:rPr lang="nb-NO" sz="2300" dirty="0" smtClean="0"/>
              <a:t>	a</a:t>
            </a:r>
            <a:r>
              <a:rPr lang="nb-NO" sz="2300" dirty="0"/>
              <a:t>. Status over legevakttjenesten </a:t>
            </a:r>
            <a:r>
              <a:rPr lang="nb-NO" sz="2300" dirty="0" smtClean="0"/>
              <a:t>	2014 </a:t>
            </a:r>
          </a:p>
          <a:p>
            <a:r>
              <a:rPr lang="nb-NO" sz="2300" dirty="0" smtClean="0"/>
              <a:t>	b</a:t>
            </a:r>
            <a:r>
              <a:rPr lang="nb-NO" sz="2300" dirty="0"/>
              <a:t>. Komme med forslag til </a:t>
            </a:r>
            <a:r>
              <a:rPr lang="nb-NO" sz="2300" dirty="0" smtClean="0"/>
              <a:t>	nasjonale </a:t>
            </a:r>
            <a:r>
              <a:rPr lang="nb-NO" sz="2300" dirty="0"/>
              <a:t>krav, eventuelt </a:t>
            </a:r>
            <a:r>
              <a:rPr lang="nb-NO" sz="2300" dirty="0" smtClean="0"/>
              <a:t>	veiledende standarder</a:t>
            </a:r>
          </a:p>
          <a:p>
            <a:r>
              <a:rPr lang="nb-NO" sz="2300" dirty="0" smtClean="0"/>
              <a:t> 	c</a:t>
            </a:r>
            <a:r>
              <a:rPr lang="nb-NO" sz="2300" dirty="0"/>
              <a:t>. Utvikle en modellskisse for </a:t>
            </a:r>
            <a:r>
              <a:rPr lang="nb-NO" sz="2300" dirty="0" smtClean="0"/>
              <a:t>	legevakt </a:t>
            </a:r>
            <a:r>
              <a:rPr lang="nb-NO" sz="2300" dirty="0"/>
              <a:t>i hele/deler av </a:t>
            </a:r>
            <a:r>
              <a:rPr lang="nb-NO" sz="2300" dirty="0" smtClean="0"/>
              <a:t>landet</a:t>
            </a:r>
          </a:p>
          <a:p>
            <a:r>
              <a:rPr lang="nb-NO" sz="2300" dirty="0" smtClean="0"/>
              <a:t> </a:t>
            </a:r>
            <a:r>
              <a:rPr lang="nb-NO" sz="2300" dirty="0"/>
              <a:t>II. Fremtidens øyeblikkelig hjelp-tilbud i kommunene</a:t>
            </a:r>
          </a:p>
          <a:p>
            <a:r>
              <a:rPr lang="nb-NO" sz="1800" dirty="0"/>
              <a:t> </a:t>
            </a:r>
          </a:p>
        </p:txBody>
      </p:sp>
    </p:spTree>
    <p:extLst>
      <p:ext uri="{BB962C8B-B14F-4D97-AF65-F5344CB8AC3E}">
        <p14:creationId xmlns:p14="http://schemas.microsoft.com/office/powerpoint/2010/main" val="15045979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pic>
        <p:nvPicPr>
          <p:cNvPr id="1025" name="18517582-d8c0-4036-85c8-3b120315afb2" descr="Image"/>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8" name="Bilde 7"/>
          <p:cNvPicPr>
            <a:picLocks noChangeAspect="1"/>
          </p:cNvPicPr>
          <p:nvPr/>
        </p:nvPicPr>
        <p:blipFill>
          <a:blip r:embed="rId4"/>
          <a:stretch>
            <a:fillRect/>
          </a:stretch>
        </p:blipFill>
        <p:spPr>
          <a:xfrm>
            <a:off x="1853086" y="853752"/>
            <a:ext cx="7888073" cy="5913574"/>
          </a:xfrm>
          <a:prstGeom prst="rect">
            <a:avLst/>
          </a:prstGeom>
          <a:effectLst>
            <a:glow rad="63500">
              <a:schemeClr val="accent4">
                <a:satMod val="175000"/>
                <a:alpha val="40000"/>
              </a:schemeClr>
            </a:glow>
            <a:softEdge rad="127000"/>
          </a:effectLst>
        </p:spPr>
      </p:pic>
      <p:pic>
        <p:nvPicPr>
          <p:cNvPr id="9" name="Bilde 8"/>
          <p:cNvPicPr>
            <a:picLocks noChangeAspect="1"/>
          </p:cNvPicPr>
          <p:nvPr/>
        </p:nvPicPr>
        <p:blipFill>
          <a:blip r:embed="rId5"/>
          <a:stretch>
            <a:fillRect/>
          </a:stretch>
        </p:blipFill>
        <p:spPr>
          <a:xfrm>
            <a:off x="9394942" y="211236"/>
            <a:ext cx="2658086" cy="1658256"/>
          </a:xfrm>
          <a:prstGeom prst="rect">
            <a:avLst/>
          </a:prstGeom>
        </p:spPr>
      </p:pic>
      <p:sp>
        <p:nvSpPr>
          <p:cNvPr id="10" name="TekstSylinder 9"/>
          <p:cNvSpPr txBox="1"/>
          <p:nvPr/>
        </p:nvSpPr>
        <p:spPr>
          <a:xfrm>
            <a:off x="9865568" y="5963195"/>
            <a:ext cx="2677886" cy="523220"/>
          </a:xfrm>
          <a:prstGeom prst="rect">
            <a:avLst/>
          </a:prstGeom>
          <a:noFill/>
        </p:spPr>
        <p:txBody>
          <a:bodyPr wrap="square" rtlCol="0">
            <a:spAutoFit/>
          </a:bodyPr>
          <a:lstStyle/>
          <a:p>
            <a:r>
              <a:rPr lang="nb-NO" sz="1400" dirty="0" err="1" smtClean="0"/>
              <a:t>Hunskår</a:t>
            </a:r>
            <a:r>
              <a:rPr lang="nb-NO" sz="1400" dirty="0" smtClean="0"/>
              <a:t>/Utposten</a:t>
            </a:r>
          </a:p>
          <a:p>
            <a:r>
              <a:rPr lang="nb-NO" sz="1400" dirty="0" smtClean="0"/>
              <a:t>2015</a:t>
            </a:r>
            <a:endParaRPr lang="nb-NO" sz="1400" dirty="0"/>
          </a:p>
        </p:txBody>
      </p:sp>
      <p:sp>
        <p:nvSpPr>
          <p:cNvPr id="11" name="TekstSylinder 10"/>
          <p:cNvSpPr txBox="1"/>
          <p:nvPr/>
        </p:nvSpPr>
        <p:spPr>
          <a:xfrm>
            <a:off x="10019930" y="1869492"/>
            <a:ext cx="2137943" cy="1200329"/>
          </a:xfrm>
          <a:prstGeom prst="rect">
            <a:avLst/>
          </a:prstGeom>
          <a:noFill/>
        </p:spPr>
        <p:txBody>
          <a:bodyPr wrap="square" rtlCol="0">
            <a:spAutoFit/>
          </a:bodyPr>
          <a:lstStyle/>
          <a:p>
            <a:endParaRPr lang="nb-NO" dirty="0" smtClean="0"/>
          </a:p>
          <a:p>
            <a:r>
              <a:rPr lang="nb-NO" dirty="0" err="1" smtClean="0"/>
              <a:t>Ska</a:t>
            </a:r>
            <a:r>
              <a:rPr lang="nb-NO" dirty="0" smtClean="0"/>
              <a:t> æ opp eller ned – eller bortover??</a:t>
            </a:r>
            <a:endParaRPr lang="nb-NO" dirty="0"/>
          </a:p>
        </p:txBody>
      </p:sp>
      <p:sp>
        <p:nvSpPr>
          <p:cNvPr id="2" name="TekstSylinder 1"/>
          <p:cNvSpPr txBox="1"/>
          <p:nvPr/>
        </p:nvSpPr>
        <p:spPr>
          <a:xfrm>
            <a:off x="10019930" y="1862186"/>
            <a:ext cx="950901" cy="369332"/>
          </a:xfrm>
          <a:prstGeom prst="rect">
            <a:avLst/>
          </a:prstGeom>
          <a:noFill/>
        </p:spPr>
        <p:txBody>
          <a:bodyPr wrap="none" rtlCol="0">
            <a:spAutoFit/>
          </a:bodyPr>
          <a:lstStyle/>
          <a:p>
            <a:r>
              <a:rPr lang="nb-NO" b="1" dirty="0" err="1" smtClean="0"/>
              <a:t>Krøvel</a:t>
            </a:r>
            <a:r>
              <a:rPr lang="nb-NO" b="1" dirty="0" smtClean="0"/>
              <a:t>:</a:t>
            </a:r>
            <a:endParaRPr lang="nb-NO" b="1" dirty="0"/>
          </a:p>
        </p:txBody>
      </p:sp>
    </p:spTree>
    <p:extLst>
      <p:ext uri="{BB962C8B-B14F-4D97-AF65-F5344CB8AC3E}">
        <p14:creationId xmlns:p14="http://schemas.microsoft.com/office/powerpoint/2010/main" val="43915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69252" y="755780"/>
            <a:ext cx="3401064" cy="2180503"/>
          </a:xfrm>
        </p:spPr>
        <p:txBody>
          <a:bodyPr/>
          <a:lstStyle/>
          <a:p>
            <a:pPr lvl="1" algn="l" defTabSz="457200" rtl="0">
              <a:spcBef>
                <a:spcPct val="0"/>
              </a:spcBef>
            </a:pPr>
            <a:r>
              <a:rPr lang="nb-NO" sz="2000" b="1" dirty="0" smtClean="0"/>
              <a:t>Her er det da noe!:</a:t>
            </a:r>
            <a:br>
              <a:rPr lang="nb-NO" sz="2000" b="1" dirty="0" smtClean="0"/>
            </a:br>
            <a:r>
              <a:rPr lang="nb-NO" sz="2000" dirty="0" smtClean="0"/>
              <a:t/>
            </a:r>
            <a:br>
              <a:rPr lang="nb-NO" sz="2000" dirty="0" smtClean="0"/>
            </a:br>
            <a:r>
              <a:rPr lang="nb-NO" sz="2000" dirty="0" smtClean="0"/>
              <a:t>Høringsnotat </a:t>
            </a:r>
            <a:r>
              <a:rPr lang="nb-NO" sz="2000" dirty="0"/>
              <a:t>– </a:t>
            </a:r>
            <a:r>
              <a:rPr lang="nb-NO" sz="2000" u="sng" dirty="0"/>
              <a:t>Nasjonale faglige retningslinjer for </a:t>
            </a:r>
            <a:r>
              <a:rPr lang="nb-NO" sz="2000" u="sng" dirty="0" smtClean="0"/>
              <a:t>Overgrepsmottak</a:t>
            </a:r>
            <a:r>
              <a:rPr lang="nb-NO" sz="2000" dirty="0"/>
              <a:t/>
            </a:r>
            <a:br>
              <a:rPr lang="nb-NO" sz="2000" dirty="0"/>
            </a:br>
            <a:r>
              <a:rPr lang="nb-NO" sz="2000" dirty="0"/>
              <a:t>Norsk Forening for </a:t>
            </a:r>
            <a:r>
              <a:rPr lang="nb-NO" sz="2000" dirty="0" smtClean="0"/>
              <a:t>Allmennmedisin</a:t>
            </a:r>
            <a:r>
              <a:rPr lang="nb-NO" sz="2000" b="1" dirty="0" smtClean="0"/>
              <a:t>   </a:t>
            </a:r>
            <a:r>
              <a:rPr lang="nb-NO" b="1" dirty="0" smtClean="0"/>
              <a:t>okt.2018</a:t>
            </a:r>
            <a:endParaRPr lang="nb-NO" dirty="0"/>
          </a:p>
        </p:txBody>
      </p:sp>
      <p:sp>
        <p:nvSpPr>
          <p:cNvPr id="3" name="Plassholder for innhold 2"/>
          <p:cNvSpPr>
            <a:spLocks noGrp="1"/>
          </p:cNvSpPr>
          <p:nvPr>
            <p:ph idx="1"/>
          </p:nvPr>
        </p:nvSpPr>
        <p:spPr>
          <a:xfrm>
            <a:off x="4670316" y="362377"/>
            <a:ext cx="5730984" cy="5478624"/>
          </a:xfrm>
        </p:spPr>
        <p:txBody>
          <a:bodyPr>
            <a:normAutofit/>
          </a:bodyPr>
          <a:lstStyle/>
          <a:p>
            <a:r>
              <a:rPr lang="nb-NO" sz="2400" b="1" dirty="0" smtClean="0"/>
              <a:t>«Det </a:t>
            </a:r>
            <a:r>
              <a:rPr lang="nb-NO" sz="2400" b="1" dirty="0"/>
              <a:t>bør stilles like store krav til undersøkelse og sporsikring (rettsmedisinsk kompetanse) der vold utøves av noen man har en nær relasjon til </a:t>
            </a:r>
            <a:r>
              <a:rPr lang="nb-NO" dirty="0"/>
              <a:t>– ofte over tid. Potensialet for helseskader – både på kort og lang tid - er ofte (mere) omfattende ved vold i nære relasjoner.  </a:t>
            </a:r>
            <a:r>
              <a:rPr lang="nb-NO" sz="2400" b="1" dirty="0"/>
              <a:t>En logisk følge av dette bør være at alle personer som utsettes for akutte voldsepisoder, bør få tilbud om undersøkelse </a:t>
            </a:r>
            <a:r>
              <a:rPr lang="nb-NO" sz="2400" b="1" dirty="0" smtClean="0"/>
              <a:t>i overgrepsmottak </a:t>
            </a:r>
            <a:r>
              <a:rPr lang="nb-NO" dirty="0" smtClean="0"/>
              <a:t>(</a:t>
            </a:r>
            <a:r>
              <a:rPr lang="nb-NO" dirty="0"/>
              <a:t>som da kanskje heller burde kalles </a:t>
            </a:r>
            <a:r>
              <a:rPr lang="nb-NO" dirty="0" smtClean="0"/>
              <a:t>voldsmottak).» </a:t>
            </a:r>
            <a:endParaRPr lang="nb-NO" dirty="0"/>
          </a:p>
        </p:txBody>
      </p:sp>
      <p:sp>
        <p:nvSpPr>
          <p:cNvPr id="4" name="Plassholder for tekst 3"/>
          <p:cNvSpPr>
            <a:spLocks noGrp="1"/>
          </p:cNvSpPr>
          <p:nvPr>
            <p:ph type="body" sz="half" idx="2"/>
          </p:nvPr>
        </p:nvSpPr>
        <p:spPr/>
        <p:txBody>
          <a:bodyPr>
            <a:noAutofit/>
          </a:bodyPr>
          <a:lstStyle/>
          <a:p>
            <a:r>
              <a:rPr lang="nb-NO" sz="1800" dirty="0" smtClean="0">
                <a:latin typeface="Calibri" panose="020F0502020204030204" pitchFamily="34" charset="0"/>
              </a:rPr>
              <a:t>«Noe </a:t>
            </a:r>
            <a:r>
              <a:rPr lang="nb-NO" sz="1800" dirty="0">
                <a:latin typeface="Calibri" panose="020F0502020204030204" pitchFamily="34" charset="0"/>
              </a:rPr>
              <a:t>av utfordringen, og et viktig funn i Nordlandsforskning sin evaluering av overgrepsmottakene i 2012 (rapporten «Det beste må ikke bli den godes fiende»), var at mottakene hadde en variasjon fra 5 til 400 overgrepssaker i året, noe som ga svært ulik mengdetrening (erfaring) og forutsetninger for å erverve og vedlikeholde nødvendig kompetanse ved mottakene</a:t>
            </a:r>
            <a:r>
              <a:rPr lang="nb-NO" sz="1800" dirty="0" smtClean="0">
                <a:latin typeface="Calibri" panose="020F0502020204030204" pitchFamily="34" charset="0"/>
              </a:rPr>
              <a:t>.» </a:t>
            </a:r>
            <a:endParaRPr lang="nb-NO" sz="1800" dirty="0"/>
          </a:p>
        </p:txBody>
      </p:sp>
      <p:pic>
        <p:nvPicPr>
          <p:cNvPr id="2050" name="Picture 2" descr="NFA-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52" y="1226318"/>
            <a:ext cx="952500" cy="986065"/>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p:cNvPicPr>
            <a:picLocks noChangeAspect="1"/>
          </p:cNvPicPr>
          <p:nvPr/>
        </p:nvPicPr>
        <p:blipFill>
          <a:blip r:embed="rId4"/>
          <a:stretch>
            <a:fillRect/>
          </a:stretch>
        </p:blipFill>
        <p:spPr>
          <a:xfrm>
            <a:off x="9657184" y="5085119"/>
            <a:ext cx="2534816" cy="1581354"/>
          </a:xfrm>
          <a:prstGeom prst="rect">
            <a:avLst/>
          </a:prstGeom>
        </p:spPr>
      </p:pic>
      <p:sp>
        <p:nvSpPr>
          <p:cNvPr id="5" name="TekstSylinder 4"/>
          <p:cNvSpPr txBox="1"/>
          <p:nvPr/>
        </p:nvSpPr>
        <p:spPr>
          <a:xfrm>
            <a:off x="5715000" y="6181725"/>
            <a:ext cx="4578497" cy="400110"/>
          </a:xfrm>
          <a:prstGeom prst="rect">
            <a:avLst/>
          </a:prstGeom>
          <a:noFill/>
        </p:spPr>
        <p:txBody>
          <a:bodyPr wrap="none" rtlCol="0">
            <a:spAutoFit/>
          </a:bodyPr>
          <a:lstStyle/>
          <a:p>
            <a:r>
              <a:rPr lang="nb-NO" sz="2000" b="1" dirty="0" err="1" smtClean="0"/>
              <a:t>Krøvel</a:t>
            </a:r>
            <a:r>
              <a:rPr lang="nb-NO" sz="2000" dirty="0" smtClean="0"/>
              <a:t>: «BØR» eller «SKAL» æ OPP??</a:t>
            </a:r>
            <a:endParaRPr lang="nb-NO" sz="2000" dirty="0"/>
          </a:p>
        </p:txBody>
      </p:sp>
    </p:spTree>
    <p:extLst>
      <p:ext uri="{BB962C8B-B14F-4D97-AF65-F5344CB8AC3E}">
        <p14:creationId xmlns:p14="http://schemas.microsoft.com/office/powerpoint/2010/main" val="20482199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78728" y="1695450"/>
            <a:ext cx="3026522" cy="1447800"/>
          </a:xfrm>
        </p:spPr>
        <p:txBody>
          <a:bodyPr/>
          <a:lstStyle/>
          <a:p>
            <a:r>
              <a:rPr lang="nb-NO" sz="3200" b="1" dirty="0" smtClean="0">
                <a:effectLst>
                  <a:outerShdw blurRad="38100" dist="38100" dir="2700000" algn="tl">
                    <a:srgbClr val="000000">
                      <a:alpha val="43137"/>
                    </a:srgbClr>
                  </a:outerShdw>
                </a:effectLst>
              </a:rPr>
              <a:t>..årene er 2015 -2018</a:t>
            </a:r>
            <a:endParaRPr lang="nb-NO" sz="3200" b="1"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a:xfrm>
            <a:off x="4708416" y="1043304"/>
            <a:ext cx="5195997" cy="4572000"/>
          </a:xfrm>
        </p:spPr>
        <p:txBody>
          <a:bodyPr>
            <a:noAutofit/>
          </a:bodyPr>
          <a:lstStyle/>
          <a:p>
            <a:r>
              <a:rPr lang="nb-NO" sz="2400" dirty="0" smtClean="0"/>
              <a:t>I «Ville Volle» tenker vi at vi NÅ skal skynde oss å se på mulighet for et Voldsmottak på nytt – og da benytte de kommunale midler som er avsatt på deres budsjett til å finansiere Voldsmottaket i stedet for Voldtektsmottaket som spesialisthelsetjenesten nå skulle finansiere (Overgreps-mottaket).</a:t>
            </a:r>
          </a:p>
          <a:p>
            <a:r>
              <a:rPr lang="nb-NO" sz="2400" dirty="0" smtClean="0"/>
              <a:t>Prosjekt  på nytt ønsket!</a:t>
            </a:r>
          </a:p>
        </p:txBody>
      </p:sp>
      <p:pic>
        <p:nvPicPr>
          <p:cNvPr id="5" name="Bilde 4"/>
          <p:cNvPicPr>
            <a:picLocks noChangeAspect="1"/>
          </p:cNvPicPr>
          <p:nvPr/>
        </p:nvPicPr>
        <p:blipFill>
          <a:blip r:embed="rId2"/>
          <a:stretch>
            <a:fillRect/>
          </a:stretch>
        </p:blipFill>
        <p:spPr>
          <a:xfrm>
            <a:off x="9904413" y="5381625"/>
            <a:ext cx="2118361" cy="1323975"/>
          </a:xfrm>
          <a:prstGeom prst="rect">
            <a:avLst/>
          </a:prstGeom>
        </p:spPr>
      </p:pic>
      <p:sp>
        <p:nvSpPr>
          <p:cNvPr id="6" name="TekstSylinder 5"/>
          <p:cNvSpPr txBox="1"/>
          <p:nvPr/>
        </p:nvSpPr>
        <p:spPr>
          <a:xfrm>
            <a:off x="7048500" y="6105525"/>
            <a:ext cx="3342582" cy="369332"/>
          </a:xfrm>
          <a:prstGeom prst="rect">
            <a:avLst/>
          </a:prstGeom>
          <a:noFill/>
        </p:spPr>
        <p:txBody>
          <a:bodyPr wrap="none" rtlCol="0">
            <a:spAutoFit/>
          </a:bodyPr>
          <a:lstStyle/>
          <a:p>
            <a:r>
              <a:rPr lang="nb-NO" b="1" dirty="0" err="1" smtClean="0"/>
              <a:t>Krøvel</a:t>
            </a:r>
            <a:r>
              <a:rPr lang="nb-NO" dirty="0" smtClean="0"/>
              <a:t>: ..</a:t>
            </a:r>
            <a:r>
              <a:rPr lang="nb-NO" dirty="0" err="1" smtClean="0"/>
              <a:t>no</a:t>
            </a:r>
            <a:r>
              <a:rPr lang="nb-NO" dirty="0" smtClean="0"/>
              <a:t> </a:t>
            </a:r>
            <a:r>
              <a:rPr lang="nb-NO" dirty="0" err="1" smtClean="0"/>
              <a:t>ska</a:t>
            </a:r>
            <a:r>
              <a:rPr lang="nb-NO" dirty="0" smtClean="0"/>
              <a:t> æ </a:t>
            </a:r>
            <a:r>
              <a:rPr lang="nb-NO" dirty="0" err="1" smtClean="0"/>
              <a:t>væl</a:t>
            </a:r>
            <a:r>
              <a:rPr lang="nb-NO" dirty="0" smtClean="0"/>
              <a:t> opp!!</a:t>
            </a:r>
            <a:endParaRPr lang="nb-NO" dirty="0"/>
          </a:p>
        </p:txBody>
      </p:sp>
    </p:spTree>
    <p:extLst>
      <p:ext uri="{BB962C8B-B14F-4D97-AF65-F5344CB8AC3E}">
        <p14:creationId xmlns:p14="http://schemas.microsoft.com/office/powerpoint/2010/main" val="9313619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438525" y="371475"/>
            <a:ext cx="6657975" cy="6134100"/>
          </a:xfrm>
        </p:spPr>
        <p:txBody>
          <a:bodyPr>
            <a:normAutofit fontScale="92500" lnSpcReduction="10000"/>
          </a:bodyPr>
          <a:lstStyle/>
          <a:p>
            <a:r>
              <a:rPr lang="nb-NO" dirty="0" smtClean="0"/>
              <a:t>Fylkesmannen restarter arbeidet med VNR/mottak våren 2016</a:t>
            </a:r>
          </a:p>
          <a:p>
            <a:pPr lvl="1"/>
            <a:r>
              <a:rPr lang="nb-NO" dirty="0" smtClean="0"/>
              <a:t>Midler søkt og tildelt til Levanger kommune.</a:t>
            </a:r>
          </a:p>
          <a:p>
            <a:pPr lvl="1"/>
            <a:r>
              <a:rPr lang="nb-NO" dirty="0" smtClean="0"/>
              <a:t>Forslag til ny </a:t>
            </a:r>
            <a:r>
              <a:rPr lang="nb-NO" dirty="0" err="1" smtClean="0"/>
              <a:t>prosjektorganisiering</a:t>
            </a:r>
            <a:r>
              <a:rPr lang="nb-NO" dirty="0" smtClean="0"/>
              <a:t> utarbeidet – første møte april 2016</a:t>
            </a:r>
          </a:p>
          <a:p>
            <a:pPr lvl="1"/>
            <a:r>
              <a:rPr lang="nb-NO" dirty="0" smtClean="0"/>
              <a:t>Fylkesmannen gjennomfører egenevaluering av Krisesenter-arbeidet sensommer/høst 2016. Grunnlag for å se på arbeidet med VNR i kommunene </a:t>
            </a:r>
            <a:r>
              <a:rPr lang="nb-NO" dirty="0" err="1" smtClean="0"/>
              <a:t>inkl</a:t>
            </a:r>
            <a:r>
              <a:rPr lang="nb-NO" dirty="0" smtClean="0"/>
              <a:t> Handlingsplaner.</a:t>
            </a:r>
          </a:p>
          <a:p>
            <a:pPr lvl="1"/>
            <a:r>
              <a:rPr lang="nb-NO" dirty="0" smtClean="0"/>
              <a:t>Ny lokalisasjon og bemanning legevakt mars 2017? Voldsmottak i 2.etg? Avgrenset til kun kommuner tilknyttet Interkommunal legevakt?</a:t>
            </a:r>
          </a:p>
          <a:p>
            <a:r>
              <a:rPr lang="nb-NO" dirty="0" smtClean="0"/>
              <a:t>Rådmannsutvalget </a:t>
            </a:r>
            <a:r>
              <a:rPr lang="nb-NO" dirty="0"/>
              <a:t>i </a:t>
            </a:r>
            <a:r>
              <a:rPr lang="nb-NO" dirty="0" smtClean="0"/>
              <a:t>Nord </a:t>
            </a:r>
            <a:r>
              <a:rPr lang="nb-NO" dirty="0" err="1"/>
              <a:t>Tr</a:t>
            </a:r>
            <a:r>
              <a:rPr lang="nb-NO" dirty="0"/>
              <a:t> /KS godkjenner </a:t>
            </a:r>
            <a:r>
              <a:rPr lang="nb-NO" dirty="0" smtClean="0"/>
              <a:t>prosjektbeskrivelse og mandat </a:t>
            </a:r>
            <a:r>
              <a:rPr lang="nb-NO" dirty="0" err="1" smtClean="0"/>
              <a:t>febr</a:t>
            </a:r>
            <a:r>
              <a:rPr lang="nb-NO" dirty="0" smtClean="0"/>
              <a:t> 2017 for ett felles mottak i N </a:t>
            </a:r>
            <a:r>
              <a:rPr lang="nb-NO" dirty="0" err="1" smtClean="0"/>
              <a:t>Tr</a:t>
            </a:r>
            <a:r>
              <a:rPr lang="nb-NO" dirty="0" smtClean="0"/>
              <a:t>. </a:t>
            </a:r>
          </a:p>
          <a:p>
            <a:r>
              <a:rPr lang="nb-NO" dirty="0" smtClean="0"/>
              <a:t>…men budsjettene «tømt» for midler…</a:t>
            </a:r>
          </a:p>
          <a:p>
            <a:r>
              <a:rPr lang="nb-NO" dirty="0" smtClean="0"/>
              <a:t>Ett mottak i  (NYE) TRØNDELAG ?</a:t>
            </a:r>
          </a:p>
          <a:p>
            <a:r>
              <a:rPr lang="nb-NO" dirty="0" smtClean="0"/>
              <a:t>Det pekes på ny veileder – kommer først oktober 2018. </a:t>
            </a:r>
            <a:r>
              <a:rPr lang="nb-NO" b="1" dirty="0" smtClean="0"/>
              <a:t>Gir ikke noe «drahjelp» mot ansvarliggjøring</a:t>
            </a:r>
            <a:r>
              <a:rPr lang="nb-NO" dirty="0" smtClean="0"/>
              <a:t>.</a:t>
            </a:r>
          </a:p>
          <a:p>
            <a:endParaRPr lang="nb-NO" dirty="0"/>
          </a:p>
        </p:txBody>
      </p:sp>
      <p:sp>
        <p:nvSpPr>
          <p:cNvPr id="5" name="Rektangel 4"/>
          <p:cNvSpPr/>
          <p:nvPr/>
        </p:nvSpPr>
        <p:spPr>
          <a:xfrm>
            <a:off x="936127" y="2098388"/>
            <a:ext cx="2349998" cy="1077218"/>
          </a:xfrm>
          <a:prstGeom prst="rect">
            <a:avLst/>
          </a:prstGeom>
        </p:spPr>
        <p:txBody>
          <a:bodyPr wrap="square">
            <a:spAutoFit/>
          </a:bodyPr>
          <a:lstStyle/>
          <a:p>
            <a:r>
              <a:rPr lang="nb-NO" sz="3200" b="1" dirty="0">
                <a:solidFill>
                  <a:srgbClr val="EBEBEB"/>
                </a:solidFill>
                <a:effectLst>
                  <a:outerShdw blurRad="38100" dist="38100" dir="2700000" algn="tl">
                    <a:srgbClr val="000000">
                      <a:alpha val="43137"/>
                    </a:srgbClr>
                  </a:outerShdw>
                </a:effectLst>
                <a:ea typeface="+mj-ea"/>
                <a:cs typeface="+mj-cs"/>
              </a:rPr>
              <a:t>..årene er 2015 -2018</a:t>
            </a:r>
            <a:endParaRPr lang="nb-NO" dirty="0"/>
          </a:p>
        </p:txBody>
      </p:sp>
      <p:pic>
        <p:nvPicPr>
          <p:cNvPr id="6" name="Bilde 5"/>
          <p:cNvPicPr>
            <a:picLocks noChangeAspect="1"/>
          </p:cNvPicPr>
          <p:nvPr/>
        </p:nvPicPr>
        <p:blipFill>
          <a:blip r:embed="rId2"/>
          <a:stretch>
            <a:fillRect/>
          </a:stretch>
        </p:blipFill>
        <p:spPr>
          <a:xfrm>
            <a:off x="10334625" y="5567369"/>
            <a:ext cx="1857375" cy="1161529"/>
          </a:xfrm>
          <a:prstGeom prst="rect">
            <a:avLst/>
          </a:prstGeom>
        </p:spPr>
      </p:pic>
      <p:sp>
        <p:nvSpPr>
          <p:cNvPr id="7" name="TekstSylinder 6"/>
          <p:cNvSpPr txBox="1"/>
          <p:nvPr/>
        </p:nvSpPr>
        <p:spPr>
          <a:xfrm>
            <a:off x="8134350" y="6148133"/>
            <a:ext cx="2630848" cy="369332"/>
          </a:xfrm>
          <a:prstGeom prst="rect">
            <a:avLst/>
          </a:prstGeom>
          <a:noFill/>
        </p:spPr>
        <p:txBody>
          <a:bodyPr wrap="none" rtlCol="0">
            <a:spAutoFit/>
          </a:bodyPr>
          <a:lstStyle/>
          <a:p>
            <a:r>
              <a:rPr lang="nb-NO" b="1" dirty="0" err="1" smtClean="0"/>
              <a:t>Krøvel</a:t>
            </a:r>
            <a:r>
              <a:rPr lang="nb-NO" dirty="0" smtClean="0"/>
              <a:t>: ..ned i </a:t>
            </a:r>
            <a:r>
              <a:rPr lang="nb-NO" dirty="0" err="1" smtClean="0"/>
              <a:t>gjæn</a:t>
            </a:r>
            <a:r>
              <a:rPr lang="nb-NO" dirty="0" smtClean="0"/>
              <a:t>??</a:t>
            </a:r>
            <a:endParaRPr lang="nb-NO" dirty="0"/>
          </a:p>
        </p:txBody>
      </p:sp>
    </p:spTree>
    <p:extLst>
      <p:ext uri="{BB962C8B-B14F-4D97-AF65-F5344CB8AC3E}">
        <p14:creationId xmlns:p14="http://schemas.microsoft.com/office/powerpoint/2010/main" val="2145563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84313" y="362772"/>
            <a:ext cx="5848536" cy="830438"/>
          </a:xfrm>
        </p:spPr>
        <p:txBody>
          <a:bodyPr>
            <a:noAutofit/>
          </a:bodyPr>
          <a:lstStyle/>
          <a:p>
            <a:r>
              <a:rPr lang="nb-NO" sz="6000" i="1" dirty="0" smtClean="0"/>
              <a:t>Peter Daniel</a:t>
            </a:r>
            <a:endParaRPr lang="nb-NO" sz="6000" i="1" dirty="0"/>
          </a:p>
        </p:txBody>
      </p:sp>
      <p:sp>
        <p:nvSpPr>
          <p:cNvPr id="4" name="Plassholder for tekst 3"/>
          <p:cNvSpPr>
            <a:spLocks noGrp="1"/>
          </p:cNvSpPr>
          <p:nvPr>
            <p:ph type="body" sz="half" idx="2"/>
          </p:nvPr>
        </p:nvSpPr>
        <p:spPr>
          <a:xfrm>
            <a:off x="295875" y="1006666"/>
            <a:ext cx="5936974" cy="3994465"/>
          </a:xfrm>
        </p:spPr>
        <p:txBody>
          <a:bodyPr>
            <a:normAutofit fontScale="55000" lnSpcReduction="20000"/>
          </a:bodyPr>
          <a:lstStyle/>
          <a:p>
            <a:endParaRPr lang="nb-NO" sz="4000" b="1" dirty="0" smtClean="0"/>
          </a:p>
          <a:p>
            <a:endParaRPr lang="nb-NO" sz="4000" b="1" dirty="0" smtClean="0"/>
          </a:p>
          <a:p>
            <a:pPr marL="571500" indent="-571500">
              <a:buFontTx/>
              <a:buChar char="-"/>
            </a:pPr>
            <a:r>
              <a:rPr lang="nb-NO" sz="4000" b="1" dirty="0" smtClean="0"/>
              <a:t>Noen arr eller spor etter heftige fotballkamper med skru-knotter</a:t>
            </a:r>
          </a:p>
          <a:p>
            <a:pPr marL="571500" indent="-571500">
              <a:buFontTx/>
              <a:buChar char="-"/>
            </a:pPr>
            <a:r>
              <a:rPr lang="nb-NO" sz="4000" b="1" dirty="0" smtClean="0"/>
              <a:t>Ryggvondt ….</a:t>
            </a:r>
          </a:p>
          <a:p>
            <a:pPr marL="571500" indent="-571500">
              <a:buFontTx/>
              <a:buChar char="-"/>
            </a:pPr>
            <a:r>
              <a:rPr lang="nb-NO" sz="4000" b="1" dirty="0" smtClean="0"/>
              <a:t>Arr ved tommelfingerroten etter sprengningsulykke</a:t>
            </a:r>
          </a:p>
          <a:p>
            <a:pPr marL="571500" indent="-571500">
              <a:buFontTx/>
              <a:buChar char="-"/>
            </a:pPr>
            <a:r>
              <a:rPr lang="nb-NO" sz="4000" b="1" dirty="0" smtClean="0"/>
              <a:t>Nedsatt syn…..må ha lesebriller</a:t>
            </a:r>
          </a:p>
          <a:p>
            <a:pPr marL="571500" indent="-571500">
              <a:buFontTx/>
              <a:buChar char="-"/>
            </a:pPr>
            <a:r>
              <a:rPr lang="nb-NO" sz="4000" b="1" dirty="0" smtClean="0"/>
              <a:t>…sett sitt favorittlag i fotball tape første kamp på lenge…</a:t>
            </a:r>
          </a:p>
          <a:p>
            <a:pPr marL="571500" indent="-571500">
              <a:buFontTx/>
              <a:buChar char="-"/>
            </a:pPr>
            <a:r>
              <a:rPr lang="nb-NO" sz="4000" b="1" dirty="0" smtClean="0"/>
              <a:t>+++++</a:t>
            </a:r>
          </a:p>
        </p:txBody>
      </p:sp>
      <p:sp>
        <p:nvSpPr>
          <p:cNvPr id="9" name="TekstSylinder 8"/>
          <p:cNvSpPr txBox="1"/>
          <p:nvPr/>
        </p:nvSpPr>
        <p:spPr>
          <a:xfrm>
            <a:off x="6862596" y="476816"/>
            <a:ext cx="3517777" cy="4524315"/>
          </a:xfrm>
          <a:prstGeom prst="rect">
            <a:avLst/>
          </a:prstGeom>
          <a:noFill/>
        </p:spPr>
        <p:txBody>
          <a:bodyPr wrap="square" rtlCol="0">
            <a:spAutoFit/>
          </a:bodyPr>
          <a:lstStyle/>
          <a:p>
            <a:r>
              <a:rPr lang="nb-NO" sz="2400" i="1" dirty="0" smtClean="0"/>
              <a:t>«Mor &amp; far sang Kjære Gud jeg har det godt de aller fleste kveldene i min barndom det jeg kan huske! ..men jeg husker godt den dagen mor fikk seg jobb og jeg som 10-åring ble «nøkkelbarn» og måtte låse meg inn hjemme selv!»</a:t>
            </a:r>
            <a:endParaRPr lang="nb-NO" sz="2400" i="1" dirty="0"/>
          </a:p>
        </p:txBody>
      </p:sp>
      <p:sp>
        <p:nvSpPr>
          <p:cNvPr id="10" name="TekstSylinder 9"/>
          <p:cNvSpPr txBox="1"/>
          <p:nvPr/>
        </p:nvSpPr>
        <p:spPr>
          <a:xfrm>
            <a:off x="933708" y="5278129"/>
            <a:ext cx="8295861" cy="830997"/>
          </a:xfrm>
          <a:prstGeom prst="rect">
            <a:avLst/>
          </a:prstGeom>
          <a:noFill/>
        </p:spPr>
        <p:txBody>
          <a:bodyPr wrap="square" rtlCol="0">
            <a:spAutoFit/>
          </a:bodyPr>
          <a:lstStyle/>
          <a:p>
            <a:r>
              <a:rPr lang="nb-NO" sz="2400" dirty="0" smtClean="0"/>
              <a:t>Etter over 50 år med levd liv må jeg fortsatt leve med disse traumene og denne kroppen….. </a:t>
            </a:r>
            <a:endParaRPr lang="nb-NO" sz="2400" dirty="0"/>
          </a:p>
        </p:txBody>
      </p:sp>
      <p:sp>
        <p:nvSpPr>
          <p:cNvPr id="12" name="TekstSylinder 11"/>
          <p:cNvSpPr txBox="1"/>
          <p:nvPr/>
        </p:nvSpPr>
        <p:spPr>
          <a:xfrm>
            <a:off x="8621485" y="6109126"/>
            <a:ext cx="3369833" cy="369332"/>
          </a:xfrm>
          <a:prstGeom prst="rect">
            <a:avLst/>
          </a:prstGeom>
          <a:noFill/>
        </p:spPr>
        <p:txBody>
          <a:bodyPr wrap="none" rtlCol="0">
            <a:spAutoFit/>
          </a:bodyPr>
          <a:lstStyle/>
          <a:p>
            <a:r>
              <a:rPr lang="nb-NO" dirty="0" smtClean="0"/>
              <a:t>Ingen domfellelse – så langt!</a:t>
            </a:r>
            <a:endParaRPr lang="nb-NO" dirty="0"/>
          </a:p>
        </p:txBody>
      </p:sp>
      <p:pic>
        <p:nvPicPr>
          <p:cNvPr id="3" name="Bilde 2"/>
          <p:cNvPicPr>
            <a:picLocks noChangeAspect="1"/>
          </p:cNvPicPr>
          <p:nvPr/>
        </p:nvPicPr>
        <p:blipFill>
          <a:blip r:embed="rId2">
            <a:extLst>
              <a:ext uri="{BEBA8EAE-BF5A-486C-A8C5-ECC9F3942E4B}">
                <a14:imgProps xmlns:a14="http://schemas.microsoft.com/office/drawing/2010/main">
                  <a14:imgLayer r:embed="rId3">
                    <a14:imgEffect>
                      <a14:saturation sat="36000"/>
                    </a14:imgEffect>
                  </a14:imgLayer>
                </a14:imgProps>
              </a:ext>
            </a:extLst>
          </a:blip>
          <a:stretch>
            <a:fillRect/>
          </a:stretch>
        </p:blipFill>
        <p:spPr>
          <a:xfrm>
            <a:off x="4609027" y="4187559"/>
            <a:ext cx="432442" cy="475414"/>
          </a:xfrm>
          <a:prstGeom prst="rect">
            <a:avLst/>
          </a:prstGeom>
          <a:effectLst>
            <a:glow rad="127000">
              <a:schemeClr val="accent1">
                <a:alpha val="0"/>
              </a:schemeClr>
            </a:glow>
            <a:reflection stA="41000" endPos="65000" dist="50800" dir="5400000" sy="-100000" algn="bl" rotWithShape="0"/>
            <a:softEdge rad="63500"/>
          </a:effectLst>
        </p:spPr>
      </p:pic>
    </p:spTree>
    <p:extLst>
      <p:ext uri="{BB962C8B-B14F-4D97-AF65-F5344CB8AC3E}">
        <p14:creationId xmlns:p14="http://schemas.microsoft.com/office/powerpoint/2010/main" val="1712170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609725" y="1051500"/>
            <a:ext cx="9591675" cy="5606663"/>
          </a:xfrm>
          <a:prstGeom prst="rect">
            <a:avLst/>
          </a:prstGeom>
        </p:spPr>
        <p:txBody>
          <a:bodyPr wrap="square">
            <a:spAutoFit/>
          </a:bodyPr>
          <a:lstStyle/>
          <a:p>
            <a:r>
              <a:rPr lang="nb-NO" sz="3200" b="1" dirty="0" smtClean="0">
                <a:effectLst>
                  <a:outerShdw blurRad="38100" dist="38100" dir="2700000" algn="tl">
                    <a:srgbClr val="000000">
                      <a:alpha val="43137"/>
                    </a:srgbClr>
                  </a:outerShdw>
                </a:effectLst>
                <a:latin typeface="Open Sans"/>
              </a:rPr>
              <a:t>Kommunens Helse og Omsorgstjenester</a:t>
            </a:r>
          </a:p>
          <a:p>
            <a:r>
              <a:rPr lang="nb-NO" sz="3200" dirty="0" smtClean="0">
                <a:latin typeface="Open Sans"/>
              </a:rPr>
              <a:t>«Den politiske og administrative ledelsen i kommunen har et sørge-for-ansvar som innebærer at tjenesteapparatet har tilstrekkelig kompetanse og kapasitet til å tilby nødvendige tjenester til den som utøver vold, samt tilby tjenester som kan forebygge vold. Hvis behovet hos de involverte er større enn det kommunen kan tilby, skal tjenesteapparatet henvise videre til spesialisthelsetjenesten.</a:t>
            </a:r>
            <a:r>
              <a:rPr lang="nb-NO" sz="2800" dirty="0" smtClean="0">
                <a:latin typeface="Open Sans"/>
              </a:rPr>
              <a:t>»</a:t>
            </a:r>
          </a:p>
          <a:p>
            <a:r>
              <a:rPr lang="nb-NO" sz="2800" dirty="0" smtClean="0">
                <a:latin typeface="Open Sans"/>
              </a:rPr>
              <a:t>                                                               </a:t>
            </a:r>
            <a:r>
              <a:rPr lang="nb-NO" sz="2000" i="1" dirty="0" smtClean="0">
                <a:latin typeface="Open Sans"/>
              </a:rPr>
              <a:t>NKVTS veileder </a:t>
            </a:r>
            <a:r>
              <a:rPr lang="nb-NO" sz="2000" i="1" dirty="0" err="1" smtClean="0">
                <a:latin typeface="Open Sans"/>
              </a:rPr>
              <a:t>okt</a:t>
            </a:r>
            <a:r>
              <a:rPr lang="nb-NO" sz="2000" i="1" dirty="0" smtClean="0">
                <a:latin typeface="Open Sans"/>
              </a:rPr>
              <a:t> 2019</a:t>
            </a:r>
          </a:p>
          <a:p>
            <a:pPr lvl="0">
              <a:spcBef>
                <a:spcPts val="1000"/>
              </a:spcBef>
              <a:buClr>
                <a:srgbClr val="1E5155">
                  <a:lumMod val="40000"/>
                  <a:lumOff val="60000"/>
                </a:srgbClr>
              </a:buClr>
              <a:buSzPct val="80000"/>
            </a:pPr>
            <a:r>
              <a:rPr lang="nb-NO" sz="1400" dirty="0" smtClean="0">
                <a:solidFill>
                  <a:prstClr val="white"/>
                </a:solidFill>
                <a:ea typeface="+mj-ea"/>
                <a:cs typeface="+mj-cs"/>
              </a:rPr>
              <a:t>											Nettbasert </a:t>
            </a:r>
            <a:r>
              <a:rPr lang="nb-NO" sz="1400" dirty="0">
                <a:solidFill>
                  <a:prstClr val="white"/>
                </a:solidFill>
                <a:ea typeface="+mj-ea"/>
                <a:cs typeface="+mj-cs"/>
              </a:rPr>
              <a:t>veileder   </a:t>
            </a:r>
            <a:r>
              <a:rPr lang="nb-NO" sz="1400" dirty="0">
                <a:solidFill>
                  <a:prstClr val="white"/>
                </a:solidFill>
                <a:ea typeface="+mj-ea"/>
                <a:cs typeface="+mj-cs"/>
                <a:hlinkClick r:id="rId2"/>
              </a:rPr>
              <a:t>https://voldsveileder.nkvts.no/</a:t>
            </a:r>
            <a:endParaRPr lang="nb-NO" sz="1400" dirty="0">
              <a:solidFill>
                <a:prstClr val="white"/>
              </a:solidFill>
              <a:ea typeface="+mj-ea"/>
              <a:cs typeface="+mj-cs"/>
            </a:endParaRPr>
          </a:p>
          <a:p>
            <a:endParaRPr lang="nb-NO" sz="2000" i="1" dirty="0"/>
          </a:p>
        </p:txBody>
      </p:sp>
      <p:sp>
        <p:nvSpPr>
          <p:cNvPr id="3" name="TekstSylinder 2"/>
          <p:cNvSpPr txBox="1"/>
          <p:nvPr/>
        </p:nvSpPr>
        <p:spPr>
          <a:xfrm>
            <a:off x="4695825" y="466725"/>
            <a:ext cx="1832553" cy="584775"/>
          </a:xfrm>
          <a:prstGeom prst="rect">
            <a:avLst/>
          </a:prstGeom>
          <a:noFill/>
        </p:spPr>
        <p:txBody>
          <a:bodyPr wrap="none" rtlCol="0">
            <a:spAutoFit/>
          </a:bodyPr>
          <a:lstStyle/>
          <a:p>
            <a:r>
              <a:rPr lang="nb-NO" sz="3200" b="1" dirty="0" smtClean="0">
                <a:effectLst>
                  <a:outerShdw blurRad="38100" dist="38100" dir="2700000" algn="tl">
                    <a:srgbClr val="000000">
                      <a:alpha val="43137"/>
                    </a:srgbClr>
                  </a:outerShdw>
                </a:effectLst>
              </a:rPr>
              <a:t>ANSVAR</a:t>
            </a:r>
            <a:endParaRPr lang="nb-NO"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67966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Noen andre referanser:</a:t>
            </a:r>
            <a:endParaRPr lang="nb-NO" dirty="0"/>
          </a:p>
        </p:txBody>
      </p:sp>
      <p:sp>
        <p:nvSpPr>
          <p:cNvPr id="3" name="Plassholder for innhold 2"/>
          <p:cNvSpPr>
            <a:spLocks noGrp="1"/>
          </p:cNvSpPr>
          <p:nvPr>
            <p:ph sz="half" idx="1"/>
          </p:nvPr>
        </p:nvSpPr>
        <p:spPr>
          <a:xfrm>
            <a:off x="1103312" y="1323975"/>
            <a:ext cx="4945063" cy="4932363"/>
          </a:xfrm>
        </p:spPr>
        <p:txBody>
          <a:bodyPr>
            <a:normAutofit fontScale="70000" lnSpcReduction="20000"/>
          </a:bodyPr>
          <a:lstStyle/>
          <a:p>
            <a:r>
              <a:rPr lang="nb-NO" sz="2200" dirty="0" smtClean="0"/>
              <a:t>NOU 2003 : 31 Retten til et liv uten vold</a:t>
            </a:r>
          </a:p>
          <a:p>
            <a:r>
              <a:rPr lang="nb-NO" sz="2200" dirty="0" smtClean="0"/>
              <a:t>«Vendepunkt» Handlingsplan mot vold i nære relasjoner 2008 – 2011</a:t>
            </a:r>
          </a:p>
          <a:p>
            <a:r>
              <a:rPr lang="nb-NO" sz="2200" dirty="0" smtClean="0"/>
              <a:t>Handlingsplan mot vold i nære relasjoner 2012</a:t>
            </a:r>
          </a:p>
          <a:p>
            <a:r>
              <a:rPr lang="nb-NO" sz="2200" dirty="0" smtClean="0"/>
              <a:t>St meld </a:t>
            </a:r>
            <a:r>
              <a:rPr lang="nb-NO" sz="2200" dirty="0"/>
              <a:t>15 (2012 – 2013) Forebygging og bekjempelse av vold i nære relasjoner. Det handler om å leve.</a:t>
            </a:r>
          </a:p>
          <a:p>
            <a:r>
              <a:rPr lang="nb-NO" sz="2200" dirty="0" smtClean="0"/>
              <a:t>«Et liv uten vold»/2013  Handlingsplan 2014 – 2017</a:t>
            </a:r>
          </a:p>
          <a:p>
            <a:r>
              <a:rPr lang="nb-NO" sz="2200" dirty="0" smtClean="0"/>
              <a:t>Sluttrapport for handlingsplan 2014 – 2017 Justis og Beredskaps Dep</a:t>
            </a:r>
          </a:p>
          <a:p>
            <a:r>
              <a:rPr lang="nb-NO" sz="2200" dirty="0" smtClean="0"/>
              <a:t>NOU 2008 : 4 Fra ord til handling, Bekjempelse av voldtekt krever handling</a:t>
            </a:r>
          </a:p>
          <a:p>
            <a:r>
              <a:rPr lang="nb-NO" sz="2200" b="1" dirty="0" smtClean="0"/>
              <a:t>NKVTS rapp </a:t>
            </a:r>
            <a:r>
              <a:rPr lang="nb-NO" sz="2200" b="1" dirty="0" err="1" smtClean="0"/>
              <a:t>nr</a:t>
            </a:r>
            <a:r>
              <a:rPr lang="nb-NO" sz="2200" b="1" dirty="0" smtClean="0"/>
              <a:t> 5 2019 «Ikke verdt å gå til politiet med» Om </a:t>
            </a:r>
            <a:r>
              <a:rPr lang="nb-NO" b="1" dirty="0" smtClean="0"/>
              <a:t>vold i parforhold som ikke er anmeldt</a:t>
            </a:r>
          </a:p>
          <a:p>
            <a:r>
              <a:rPr lang="nb-NO" b="1" dirty="0" smtClean="0"/>
              <a:t>NKVTS rapp </a:t>
            </a:r>
            <a:r>
              <a:rPr lang="nb-NO" b="1" dirty="0" err="1" smtClean="0"/>
              <a:t>nr</a:t>
            </a:r>
            <a:r>
              <a:rPr lang="nb-NO" b="1" dirty="0" smtClean="0"/>
              <a:t> 6 2019 «Beskyttelse og verdighet» Handlemåter hos kvinner som ikke kontaktet hjelpeapparatet mens de levde med vold fra mannlig partner.</a:t>
            </a:r>
            <a:endParaRPr lang="nb-NO" b="1" dirty="0"/>
          </a:p>
        </p:txBody>
      </p:sp>
      <p:pic>
        <p:nvPicPr>
          <p:cNvPr id="5" name="Bilde 4"/>
          <p:cNvPicPr>
            <a:picLocks noChangeAspect="1"/>
          </p:cNvPicPr>
          <p:nvPr/>
        </p:nvPicPr>
        <p:blipFill>
          <a:blip r:embed="rId2"/>
          <a:stretch>
            <a:fillRect/>
          </a:stretch>
        </p:blipFill>
        <p:spPr>
          <a:xfrm>
            <a:off x="7620000" y="971550"/>
            <a:ext cx="1976994" cy="2635992"/>
          </a:xfrm>
          <a:prstGeom prst="rect">
            <a:avLst/>
          </a:prstGeom>
          <a:effectLst>
            <a:glow rad="63500">
              <a:schemeClr val="accent3">
                <a:satMod val="175000"/>
                <a:alpha val="40000"/>
              </a:schemeClr>
            </a:glow>
          </a:effectLst>
        </p:spPr>
      </p:pic>
      <p:pic>
        <p:nvPicPr>
          <p:cNvPr id="6" name="Bilde 5"/>
          <p:cNvPicPr>
            <a:picLocks noChangeAspect="1"/>
          </p:cNvPicPr>
          <p:nvPr/>
        </p:nvPicPr>
        <p:blipFill>
          <a:blip r:embed="rId3"/>
          <a:stretch>
            <a:fillRect/>
          </a:stretch>
        </p:blipFill>
        <p:spPr>
          <a:xfrm>
            <a:off x="8803072" y="3067368"/>
            <a:ext cx="2041684" cy="2722245"/>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2332384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18248" y="-271151"/>
            <a:ext cx="3401064" cy="1447800"/>
          </a:xfrm>
        </p:spPr>
        <p:txBody>
          <a:bodyPr/>
          <a:lstStyle/>
          <a:p>
            <a:r>
              <a:rPr lang="nb-NO" sz="3200" b="1" dirty="0" smtClean="0">
                <a:effectLst>
                  <a:outerShdw blurRad="38100" dist="38100" dir="2700000" algn="tl">
                    <a:srgbClr val="000000">
                      <a:alpha val="43137"/>
                    </a:srgbClr>
                  </a:outerShdw>
                </a:effectLst>
              </a:rPr>
              <a:t>….året er 2019</a:t>
            </a:r>
            <a:endParaRPr lang="nb-NO" sz="3200" b="1"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a:xfrm>
            <a:off x="5232291" y="1676400"/>
            <a:ext cx="5778609" cy="4838700"/>
          </a:xfrm>
        </p:spPr>
        <p:txBody>
          <a:bodyPr>
            <a:normAutofit/>
          </a:bodyPr>
          <a:lstStyle/>
          <a:p>
            <a:r>
              <a:rPr lang="nb-NO" dirty="0" smtClean="0"/>
              <a:t>Prosjektet utarbeider planforslag til </a:t>
            </a:r>
            <a:r>
              <a:rPr lang="nb-NO" dirty="0" err="1" smtClean="0"/>
              <a:t>lokalisering,organisering</a:t>
            </a:r>
            <a:r>
              <a:rPr lang="nb-NO" dirty="0" smtClean="0"/>
              <a:t>, bemanning m.m.</a:t>
            </a:r>
          </a:p>
          <a:p>
            <a:r>
              <a:rPr lang="nb-NO" dirty="0" smtClean="0"/>
              <a:t>Behandles i Rådmannsutvalget/KS for Trøndelag mai 2019</a:t>
            </a:r>
          </a:p>
          <a:p>
            <a:r>
              <a:rPr lang="nb-NO" dirty="0" smtClean="0"/>
              <a:t>Ber om «høringsrunde» gjennom kommunegruppesamling for helseledere i Trøndelag/KS juni 2019</a:t>
            </a:r>
          </a:p>
          <a:p>
            <a:r>
              <a:rPr lang="nb-NO" dirty="0" smtClean="0"/>
              <a:t>De ønsker ta dette «med hjem» med tilbakemeldingsfrist 1.oktober 2019</a:t>
            </a:r>
          </a:p>
          <a:p>
            <a:pPr lvl="1"/>
            <a:r>
              <a:rPr lang="nb-NO" sz="2400" b="1" dirty="0" smtClean="0"/>
              <a:t>27.11.2019: Man ønsker IKKE å delta i videre arbeid med etablering av et felles Voldsmottak i Trøndelag</a:t>
            </a:r>
          </a:p>
          <a:p>
            <a:endParaRPr lang="nb-NO" dirty="0" smtClean="0"/>
          </a:p>
          <a:p>
            <a:endParaRPr lang="nb-NO" dirty="0"/>
          </a:p>
        </p:txBody>
      </p:sp>
      <p:pic>
        <p:nvPicPr>
          <p:cNvPr id="5" name="Bilde 4"/>
          <p:cNvPicPr>
            <a:picLocks noChangeAspect="1"/>
          </p:cNvPicPr>
          <p:nvPr/>
        </p:nvPicPr>
        <p:blipFill>
          <a:blip r:embed="rId2"/>
          <a:stretch>
            <a:fillRect/>
          </a:stretch>
        </p:blipFill>
        <p:spPr>
          <a:xfrm>
            <a:off x="362450" y="1274981"/>
            <a:ext cx="3688741" cy="2991025"/>
          </a:xfrm>
          <a:prstGeom prst="rect">
            <a:avLst/>
          </a:prstGeom>
          <a:effectLst>
            <a:softEdge rad="127000"/>
          </a:effectLst>
        </p:spPr>
      </p:pic>
      <p:pic>
        <p:nvPicPr>
          <p:cNvPr id="6" name="Bilde 5"/>
          <p:cNvPicPr>
            <a:picLocks noChangeAspect="1"/>
          </p:cNvPicPr>
          <p:nvPr/>
        </p:nvPicPr>
        <p:blipFill>
          <a:blip r:embed="rId3"/>
          <a:stretch>
            <a:fillRect/>
          </a:stretch>
        </p:blipFill>
        <p:spPr>
          <a:xfrm>
            <a:off x="10332559" y="5561406"/>
            <a:ext cx="1859441" cy="1164437"/>
          </a:xfrm>
          <a:prstGeom prst="rect">
            <a:avLst/>
          </a:prstGeom>
        </p:spPr>
      </p:pic>
      <p:sp>
        <p:nvSpPr>
          <p:cNvPr id="7" name="TekstSylinder 6"/>
          <p:cNvSpPr txBox="1"/>
          <p:nvPr/>
        </p:nvSpPr>
        <p:spPr>
          <a:xfrm>
            <a:off x="7829550" y="6251140"/>
            <a:ext cx="2760692" cy="369332"/>
          </a:xfrm>
          <a:prstGeom prst="rect">
            <a:avLst/>
          </a:prstGeom>
          <a:noFill/>
        </p:spPr>
        <p:txBody>
          <a:bodyPr wrap="none" rtlCol="0">
            <a:spAutoFit/>
          </a:bodyPr>
          <a:lstStyle/>
          <a:p>
            <a:r>
              <a:rPr lang="nb-NO" b="1" dirty="0" err="1" smtClean="0">
                <a:effectLst>
                  <a:outerShdw blurRad="38100" dist="38100" dir="2700000" algn="tl">
                    <a:srgbClr val="000000">
                      <a:alpha val="43137"/>
                    </a:srgbClr>
                  </a:outerShdw>
                </a:effectLst>
              </a:rPr>
              <a:t>Krøvel</a:t>
            </a:r>
            <a:r>
              <a:rPr lang="nb-NO" b="1" dirty="0" smtClean="0">
                <a:effectLst>
                  <a:outerShdw blurRad="38100" dist="38100" dir="2700000" algn="tl">
                    <a:srgbClr val="000000">
                      <a:alpha val="43137"/>
                    </a:srgbClr>
                  </a:outerShdw>
                </a:effectLst>
              </a:rPr>
              <a:t>: </a:t>
            </a:r>
            <a:r>
              <a:rPr lang="nb-NO" dirty="0" smtClean="0"/>
              <a:t>DA GIR Æ OPP!!</a:t>
            </a:r>
            <a:endParaRPr lang="nb-NO" dirty="0"/>
          </a:p>
        </p:txBody>
      </p:sp>
      <p:pic>
        <p:nvPicPr>
          <p:cNvPr id="8" name="Bilde 7"/>
          <p:cNvPicPr>
            <a:picLocks noChangeAspect="1"/>
          </p:cNvPicPr>
          <p:nvPr/>
        </p:nvPicPr>
        <p:blipFill>
          <a:blip r:embed="rId4"/>
          <a:stretch>
            <a:fillRect/>
          </a:stretch>
        </p:blipFill>
        <p:spPr>
          <a:xfrm>
            <a:off x="980227" y="4095749"/>
            <a:ext cx="4299190" cy="2630093"/>
          </a:xfrm>
          <a:prstGeom prst="rect">
            <a:avLst/>
          </a:prstGeom>
          <a:effectLst>
            <a:softEdge rad="63500"/>
          </a:effectLst>
        </p:spPr>
      </p:pic>
      <p:cxnSp>
        <p:nvCxnSpPr>
          <p:cNvPr id="12" name="Rett pilkobling 11"/>
          <p:cNvCxnSpPr/>
          <p:nvPr/>
        </p:nvCxnSpPr>
        <p:spPr>
          <a:xfrm flipH="1">
            <a:off x="2475906" y="1752600"/>
            <a:ext cx="2896194" cy="1017893"/>
          </a:xfrm>
          <a:prstGeom prst="straightConnector1">
            <a:avLst/>
          </a:prstGeom>
          <a:ln>
            <a:tailEnd type="triangle"/>
          </a:ln>
          <a:effectLst>
            <a:glow rad="88900">
              <a:schemeClr val="tx2"/>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1451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b="1" u="sng" dirty="0">
                <a:effectLst>
                  <a:outerShdw blurRad="38100" dist="38100" dir="2700000" algn="tl">
                    <a:srgbClr val="000000">
                      <a:alpha val="43137"/>
                    </a:srgbClr>
                  </a:outerShdw>
                </a:effectLst>
              </a:rPr>
              <a:t>Ad </a:t>
            </a:r>
            <a:r>
              <a:rPr lang="nb-NO" sz="3600" b="1" u="sng" dirty="0" err="1">
                <a:effectLst>
                  <a:outerShdw blurRad="38100" dist="38100" dir="2700000" algn="tl">
                    <a:srgbClr val="000000">
                      <a:alpha val="43137"/>
                    </a:srgbClr>
                  </a:outerShdw>
                </a:effectLst>
              </a:rPr>
              <a:t>extremum</a:t>
            </a:r>
            <a:r>
              <a:rPr lang="nb-NO" sz="3600" b="1" u="sng" dirty="0">
                <a:effectLst>
                  <a:outerShdw blurRad="38100" dist="38100" dir="2700000" algn="tl">
                    <a:srgbClr val="000000">
                      <a:alpha val="43137"/>
                    </a:srgbClr>
                  </a:outerShdw>
                </a:effectLst>
              </a:rPr>
              <a:t> = Til slutt </a:t>
            </a:r>
          </a:p>
        </p:txBody>
      </p:sp>
      <p:sp>
        <p:nvSpPr>
          <p:cNvPr id="3" name="Plassholder for tekst 2"/>
          <p:cNvSpPr>
            <a:spLocks noGrp="1"/>
          </p:cNvSpPr>
          <p:nvPr>
            <p:ph type="body" sz="half" idx="2"/>
          </p:nvPr>
        </p:nvSpPr>
        <p:spPr>
          <a:xfrm>
            <a:off x="1154954" y="2933700"/>
            <a:ext cx="8825659" cy="2362200"/>
          </a:xfrm>
        </p:spPr>
        <p:txBody>
          <a:bodyPr>
            <a:noAutofit/>
          </a:bodyPr>
          <a:lstStyle/>
          <a:p>
            <a:r>
              <a:rPr lang="nb-NO" sz="3200" b="1" dirty="0" err="1" smtClean="0">
                <a:effectLst>
                  <a:outerShdw blurRad="38100" dist="38100" dir="2700000" algn="tl">
                    <a:srgbClr val="000000">
                      <a:alpha val="43137"/>
                    </a:srgbClr>
                  </a:outerShdw>
                </a:effectLst>
              </a:rPr>
              <a:t>Festina</a:t>
            </a:r>
            <a:r>
              <a:rPr lang="nb-NO" sz="3200" b="1" dirty="0" smtClean="0">
                <a:effectLst>
                  <a:outerShdw blurRad="38100" dist="38100" dir="2700000" algn="tl">
                    <a:srgbClr val="000000">
                      <a:alpha val="43137"/>
                    </a:srgbClr>
                  </a:outerShdw>
                </a:effectLst>
              </a:rPr>
              <a:t> </a:t>
            </a:r>
            <a:r>
              <a:rPr lang="nb-NO" sz="3200" b="1" dirty="0">
                <a:effectLst>
                  <a:outerShdw blurRad="38100" dist="38100" dir="2700000" algn="tl">
                    <a:srgbClr val="000000">
                      <a:alpha val="43137"/>
                    </a:srgbClr>
                  </a:outerShdw>
                </a:effectLst>
              </a:rPr>
              <a:t>lente = Skynd deg langsomt </a:t>
            </a:r>
            <a:endParaRPr lang="nb-NO" sz="3200" b="1" dirty="0" smtClean="0">
              <a:effectLst>
                <a:outerShdw blurRad="38100" dist="38100" dir="2700000" algn="tl">
                  <a:srgbClr val="000000">
                    <a:alpha val="43137"/>
                  </a:srgbClr>
                </a:outerShdw>
              </a:effectLst>
            </a:endParaRPr>
          </a:p>
          <a:p>
            <a:r>
              <a:rPr lang="nb-NO" sz="2800" dirty="0" smtClean="0"/>
              <a:t>Tempus </a:t>
            </a:r>
            <a:r>
              <a:rPr lang="nb-NO" sz="2800" dirty="0" err="1"/>
              <a:t>fugit</a:t>
            </a:r>
            <a:r>
              <a:rPr lang="nb-NO" sz="2800" dirty="0"/>
              <a:t> = Tiden flyr</a:t>
            </a:r>
            <a:endParaRPr lang="nb-NO" sz="2800" dirty="0" smtClean="0"/>
          </a:p>
          <a:p>
            <a:r>
              <a:rPr lang="nb-NO" sz="3600" b="1" dirty="0" err="1" smtClean="0">
                <a:effectLst>
                  <a:outerShdw blurRad="38100" dist="38100" dir="2700000" algn="tl">
                    <a:srgbClr val="000000">
                      <a:alpha val="43137"/>
                    </a:srgbClr>
                  </a:outerShdw>
                </a:effectLst>
              </a:rPr>
              <a:t>Laboremus</a:t>
            </a:r>
            <a:r>
              <a:rPr lang="nb-NO" sz="3600" b="1" dirty="0">
                <a:effectLst>
                  <a:outerShdw blurRad="38100" dist="38100" dir="2700000" algn="tl">
                    <a:srgbClr val="000000">
                      <a:alpha val="43137"/>
                    </a:srgbClr>
                  </a:outerShdw>
                </a:effectLst>
              </a:rPr>
              <a:t>! =La oss arbeide! </a:t>
            </a:r>
            <a:endParaRPr lang="nb-NO" sz="3600" b="1" dirty="0" smtClean="0">
              <a:effectLst>
                <a:outerShdw blurRad="38100" dist="38100" dir="2700000" algn="tl">
                  <a:srgbClr val="000000">
                    <a:alpha val="43137"/>
                  </a:srgbClr>
                </a:outerShdw>
              </a:effectLst>
            </a:endParaRPr>
          </a:p>
          <a:p>
            <a:r>
              <a:rPr lang="nb-NO" sz="2800" dirty="0" err="1"/>
              <a:t>Periculum</a:t>
            </a:r>
            <a:r>
              <a:rPr lang="nb-NO" sz="2800" dirty="0"/>
              <a:t> in mora = Det er farlig å </a:t>
            </a:r>
            <a:r>
              <a:rPr lang="nb-NO" sz="2800" dirty="0" smtClean="0"/>
              <a:t>vente</a:t>
            </a:r>
          </a:p>
          <a:p>
            <a:r>
              <a:rPr lang="nb-NO" sz="3600" b="1" dirty="0">
                <a:effectLst>
                  <a:outerShdw blurRad="38100" dist="38100" dir="2700000" algn="tl">
                    <a:srgbClr val="000000">
                      <a:alpha val="43137"/>
                    </a:srgbClr>
                  </a:outerShdw>
                </a:effectLst>
              </a:rPr>
              <a:t>Vade </a:t>
            </a:r>
            <a:r>
              <a:rPr lang="nb-NO" sz="3600" b="1" dirty="0" err="1">
                <a:effectLst>
                  <a:outerShdw blurRad="38100" dist="38100" dir="2700000" algn="tl">
                    <a:srgbClr val="000000">
                      <a:alpha val="43137"/>
                    </a:srgbClr>
                  </a:outerShdw>
                </a:effectLst>
              </a:rPr>
              <a:t>mecum</a:t>
            </a:r>
            <a:r>
              <a:rPr lang="nb-NO" sz="3600" b="1" dirty="0">
                <a:effectLst>
                  <a:outerShdw blurRad="38100" dist="38100" dir="2700000" algn="tl">
                    <a:srgbClr val="000000">
                      <a:alpha val="43137"/>
                    </a:srgbClr>
                  </a:outerShdw>
                </a:effectLst>
              </a:rPr>
              <a:t> =Gå med meg</a:t>
            </a:r>
          </a:p>
        </p:txBody>
      </p:sp>
      <p:sp>
        <p:nvSpPr>
          <p:cNvPr id="5" name="TekstSylinder 4"/>
          <p:cNvSpPr txBox="1"/>
          <p:nvPr/>
        </p:nvSpPr>
        <p:spPr>
          <a:xfrm>
            <a:off x="476581" y="474018"/>
            <a:ext cx="5894562" cy="461665"/>
          </a:xfrm>
          <a:prstGeom prst="rect">
            <a:avLst/>
          </a:prstGeom>
          <a:noFill/>
        </p:spPr>
        <p:txBody>
          <a:bodyPr wrap="none" rtlCol="0">
            <a:spAutoFit/>
          </a:bodyPr>
          <a:lstStyle/>
          <a:p>
            <a:r>
              <a:rPr lang="nb-NO" sz="2400" b="1" dirty="0" smtClean="0"/>
              <a:t>…. MULIG DET MÅ SNAKKES I LATIN !!</a:t>
            </a:r>
            <a:r>
              <a:rPr lang="nb-NO" sz="2400" dirty="0" smtClean="0"/>
              <a:t>??</a:t>
            </a:r>
            <a:endParaRPr lang="nb-NO" sz="2400" dirty="0"/>
          </a:p>
        </p:txBody>
      </p:sp>
    </p:spTree>
    <p:extLst>
      <p:ext uri="{BB962C8B-B14F-4D97-AF65-F5344CB8AC3E}">
        <p14:creationId xmlns:p14="http://schemas.microsoft.com/office/powerpoint/2010/main" val="33841768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3081439" y="2132563"/>
            <a:ext cx="5978387" cy="2989194"/>
          </a:xfrm>
          <a:prstGeom prst="rect">
            <a:avLst/>
          </a:prstGeom>
          <a:effectLst>
            <a:softEdge rad="101600"/>
          </a:effectLst>
        </p:spPr>
      </p:pic>
      <p:pic>
        <p:nvPicPr>
          <p:cNvPr id="5" name="Plassholder for bilde 4"/>
          <p:cNvPicPr>
            <a:picLocks noGrp="1" noChangeAspect="1"/>
          </p:cNvPicPr>
          <p:nvPr>
            <p:ph type="pic" idx="1"/>
          </p:nvPr>
        </p:nvPicPr>
        <p:blipFill>
          <a:blip r:embed="rId3"/>
          <a:srcRect t="3315" b="3315"/>
          <a:stretch>
            <a:fillRect/>
          </a:stretch>
        </p:blipFill>
        <p:spPr>
          <a:xfrm>
            <a:off x="9986196" y="1868662"/>
            <a:ext cx="2308467" cy="3297810"/>
          </a:xfrm>
          <a:prstGeom prst="rect">
            <a:avLst/>
          </a:prstGeom>
          <a:effectLst>
            <a:outerShdw blurRad="50800" dist="50800" dir="5400000" algn="tl" rotWithShape="0">
              <a:srgbClr val="000000">
                <a:alpha val="43000"/>
              </a:srgbClr>
            </a:outerShdw>
            <a:softEdge rad="431800"/>
          </a:effectLst>
        </p:spPr>
      </p:pic>
      <p:pic>
        <p:nvPicPr>
          <p:cNvPr id="7" name="Bilde 6"/>
          <p:cNvPicPr preferRelativeResize="0">
            <a:picLocks noChangeAspect="1"/>
          </p:cNvPicPr>
          <p:nvPr/>
        </p:nvPicPr>
        <p:blipFill>
          <a:blip r:embed="rId4"/>
          <a:stretch>
            <a:fillRect/>
          </a:stretch>
        </p:blipFill>
        <p:spPr>
          <a:xfrm>
            <a:off x="325661" y="3160539"/>
            <a:ext cx="1655993" cy="2386932"/>
          </a:xfrm>
          <a:prstGeom prst="rect">
            <a:avLst/>
          </a:prstGeom>
          <a:effectLst>
            <a:softEdge rad="292100"/>
          </a:effectLst>
        </p:spPr>
      </p:pic>
      <p:pic>
        <p:nvPicPr>
          <p:cNvPr id="9" name="Bilde 8"/>
          <p:cNvPicPr>
            <a:picLocks noChangeAspect="1"/>
          </p:cNvPicPr>
          <p:nvPr/>
        </p:nvPicPr>
        <p:blipFill>
          <a:blip r:embed="rId5"/>
          <a:stretch>
            <a:fillRect/>
          </a:stretch>
        </p:blipFill>
        <p:spPr>
          <a:xfrm>
            <a:off x="8749190" y="4765610"/>
            <a:ext cx="1242885" cy="1901614"/>
          </a:xfrm>
          <a:prstGeom prst="rect">
            <a:avLst/>
          </a:prstGeom>
          <a:effectLst>
            <a:glow rad="800100">
              <a:schemeClr val="accent1">
                <a:alpha val="23000"/>
              </a:schemeClr>
            </a:glow>
            <a:softEdge rad="165100"/>
          </a:effectLst>
        </p:spPr>
      </p:pic>
      <p:pic>
        <p:nvPicPr>
          <p:cNvPr id="10" name="Bilde 9"/>
          <p:cNvPicPr>
            <a:picLocks noChangeAspect="1"/>
          </p:cNvPicPr>
          <p:nvPr/>
        </p:nvPicPr>
        <p:blipFill>
          <a:blip r:embed="rId6"/>
          <a:stretch>
            <a:fillRect/>
          </a:stretch>
        </p:blipFill>
        <p:spPr>
          <a:xfrm>
            <a:off x="1180511" y="533867"/>
            <a:ext cx="1950130" cy="2983700"/>
          </a:xfrm>
          <a:prstGeom prst="rect">
            <a:avLst/>
          </a:prstGeom>
          <a:effectLst>
            <a:softEdge rad="368300"/>
          </a:effectLst>
        </p:spPr>
      </p:pic>
      <p:sp>
        <p:nvSpPr>
          <p:cNvPr id="15" name="TekstSylinder 14"/>
          <p:cNvSpPr txBox="1"/>
          <p:nvPr/>
        </p:nvSpPr>
        <p:spPr>
          <a:xfrm>
            <a:off x="6797050" y="1446775"/>
            <a:ext cx="1294175" cy="369332"/>
          </a:xfrm>
          <a:prstGeom prst="rect">
            <a:avLst/>
          </a:prstGeom>
          <a:noFill/>
        </p:spPr>
        <p:txBody>
          <a:bodyPr wrap="square" rtlCol="0">
            <a:spAutoFit/>
          </a:bodyPr>
          <a:lstStyle/>
          <a:p>
            <a:endParaRPr lang="nb-NO" dirty="0"/>
          </a:p>
        </p:txBody>
      </p:sp>
      <p:pic>
        <p:nvPicPr>
          <p:cNvPr id="17" name="Bilde 16"/>
          <p:cNvPicPr>
            <a:picLocks noChangeAspect="1"/>
          </p:cNvPicPr>
          <p:nvPr/>
        </p:nvPicPr>
        <p:blipFill>
          <a:blip r:embed="rId7"/>
          <a:stretch>
            <a:fillRect/>
          </a:stretch>
        </p:blipFill>
        <p:spPr>
          <a:xfrm>
            <a:off x="1579673" y="5039805"/>
            <a:ext cx="3003531" cy="1986481"/>
          </a:xfrm>
          <a:prstGeom prst="rect">
            <a:avLst/>
          </a:prstGeom>
          <a:effectLst>
            <a:softEdge rad="266700"/>
          </a:effectLst>
        </p:spPr>
      </p:pic>
      <p:sp>
        <p:nvSpPr>
          <p:cNvPr id="2" name="TekstSylinder 1"/>
          <p:cNvSpPr txBox="1"/>
          <p:nvPr/>
        </p:nvSpPr>
        <p:spPr>
          <a:xfrm rot="20777630">
            <a:off x="4391570" y="4808834"/>
            <a:ext cx="4236098" cy="1569660"/>
          </a:xfrm>
          <a:prstGeom prst="rect">
            <a:avLst/>
          </a:prstGeom>
          <a:noFill/>
        </p:spPr>
        <p:txBody>
          <a:bodyPr wrap="square" rtlCol="0">
            <a:spAutoFit/>
          </a:bodyPr>
          <a:lstStyle/>
          <a:p>
            <a:r>
              <a:rPr lang="nb-NO" sz="3200" b="1" dirty="0" smtClean="0"/>
              <a:t>Hva med alle barna som opplever og lever i dette!!??</a:t>
            </a:r>
            <a:endParaRPr lang="nb-NO" sz="3200" b="1" dirty="0"/>
          </a:p>
        </p:txBody>
      </p:sp>
      <p:sp>
        <p:nvSpPr>
          <p:cNvPr id="4" name="TekstSylinder 3"/>
          <p:cNvSpPr txBox="1"/>
          <p:nvPr/>
        </p:nvSpPr>
        <p:spPr>
          <a:xfrm>
            <a:off x="3393772" y="381575"/>
            <a:ext cx="4991100" cy="1938992"/>
          </a:xfrm>
          <a:prstGeom prst="rect">
            <a:avLst/>
          </a:prstGeom>
          <a:noFill/>
        </p:spPr>
        <p:txBody>
          <a:bodyPr wrap="square" rtlCol="0">
            <a:spAutoFit/>
          </a:bodyPr>
          <a:lstStyle/>
          <a:p>
            <a:pPr algn="ctr"/>
            <a:r>
              <a:rPr lang="nb-NO" sz="2400" b="1" dirty="0" smtClean="0"/>
              <a:t>13 år har gått i «ville Volle»….og fortsatt vil de som bor der få ulike tilbud om hjelp og tjenester avhengig av hvor de bor!</a:t>
            </a:r>
            <a:endParaRPr lang="nb-NO" sz="2400" b="1" dirty="0"/>
          </a:p>
        </p:txBody>
      </p:sp>
    </p:spTree>
    <p:extLst>
      <p:ext uri="{BB962C8B-B14F-4D97-AF65-F5344CB8AC3E}">
        <p14:creationId xmlns:p14="http://schemas.microsoft.com/office/powerpoint/2010/main" val="261671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519986" y="5590577"/>
            <a:ext cx="2204450" cy="461665"/>
          </a:xfrm>
          <a:prstGeom prst="rect">
            <a:avLst/>
          </a:prstGeom>
          <a:noFill/>
        </p:spPr>
        <p:txBody>
          <a:bodyPr wrap="none" rtlCol="0">
            <a:spAutoFit/>
          </a:bodyPr>
          <a:lstStyle/>
          <a:p>
            <a:r>
              <a:rPr lang="nb-NO" sz="2400" b="1" dirty="0" smtClean="0">
                <a:effectLst>
                  <a:outerShdw blurRad="38100" dist="38100" dir="2700000" algn="tl">
                    <a:srgbClr val="000000">
                      <a:alpha val="43137"/>
                    </a:srgbClr>
                  </a:outerShdw>
                </a:effectLst>
              </a:rPr>
              <a:t>Takk for meg!</a:t>
            </a:r>
            <a:endParaRPr lang="nb-NO" sz="2400" b="1" dirty="0">
              <a:effectLst>
                <a:outerShdw blurRad="38100" dist="38100" dir="2700000" algn="tl">
                  <a:srgbClr val="000000">
                    <a:alpha val="43137"/>
                  </a:srgbClr>
                </a:outerShdw>
              </a:effectLst>
            </a:endParaRPr>
          </a:p>
        </p:txBody>
      </p:sp>
      <p:sp>
        <p:nvSpPr>
          <p:cNvPr id="3" name="Rektangel 2"/>
          <p:cNvSpPr/>
          <p:nvPr/>
        </p:nvSpPr>
        <p:spPr>
          <a:xfrm>
            <a:off x="5684888" y="4652277"/>
            <a:ext cx="5707012" cy="646331"/>
          </a:xfrm>
          <a:prstGeom prst="rect">
            <a:avLst/>
          </a:prstGeom>
        </p:spPr>
        <p:txBody>
          <a:bodyPr wrap="none">
            <a:spAutoFit/>
          </a:bodyPr>
          <a:lstStyle/>
          <a:p>
            <a:r>
              <a:rPr lang="nb-NO" dirty="0">
                <a:hlinkClick r:id="rId2"/>
              </a:rPr>
              <a:t>https://</a:t>
            </a:r>
            <a:r>
              <a:rPr lang="nb-NO" dirty="0" smtClean="0">
                <a:hlinkClick r:id="rId2"/>
              </a:rPr>
              <a:t>www.youtube.com/watch?v=QRKLqiejalY</a:t>
            </a:r>
            <a:endParaRPr lang="nb-NO" dirty="0" smtClean="0"/>
          </a:p>
          <a:p>
            <a:endParaRPr lang="nb-NO" dirty="0"/>
          </a:p>
        </p:txBody>
      </p:sp>
      <p:sp>
        <p:nvSpPr>
          <p:cNvPr id="4" name="TekstSylinder 3"/>
          <p:cNvSpPr txBox="1"/>
          <p:nvPr/>
        </p:nvSpPr>
        <p:spPr>
          <a:xfrm>
            <a:off x="923924" y="623650"/>
            <a:ext cx="2592376" cy="369332"/>
          </a:xfrm>
          <a:prstGeom prst="rect">
            <a:avLst/>
          </a:prstGeom>
          <a:noFill/>
        </p:spPr>
        <p:txBody>
          <a:bodyPr wrap="none" rtlCol="0">
            <a:spAutoFit/>
          </a:bodyPr>
          <a:lstStyle/>
          <a:p>
            <a:r>
              <a:rPr lang="nb-NO" b="1" dirty="0" smtClean="0">
                <a:effectLst>
                  <a:outerShdw blurRad="38100" dist="38100" dir="2700000" algn="tl">
                    <a:srgbClr val="000000">
                      <a:alpha val="43137"/>
                    </a:srgbClr>
                  </a:outerShdw>
                </a:effectLst>
              </a:rPr>
              <a:t>Slå ring </a:t>
            </a:r>
            <a:r>
              <a:rPr lang="nb-NO" dirty="0" smtClean="0"/>
              <a:t>v Jahn Teigen</a:t>
            </a:r>
            <a:endParaRPr lang="nb-NO" dirty="0"/>
          </a:p>
        </p:txBody>
      </p:sp>
      <p:sp>
        <p:nvSpPr>
          <p:cNvPr id="5" name="Rektangel 4"/>
          <p:cNvSpPr/>
          <p:nvPr/>
        </p:nvSpPr>
        <p:spPr>
          <a:xfrm>
            <a:off x="923924" y="1014175"/>
            <a:ext cx="7267575" cy="5909310"/>
          </a:xfrm>
          <a:prstGeom prst="rect">
            <a:avLst/>
          </a:prstGeom>
        </p:spPr>
        <p:txBody>
          <a:bodyPr wrap="square">
            <a:spAutoFit/>
          </a:bodyPr>
          <a:lstStyle/>
          <a:p>
            <a:r>
              <a:rPr lang="nb-NO" dirty="0" smtClean="0">
                <a:latin typeface="Programme"/>
              </a:rPr>
              <a:t>Sangen </a:t>
            </a:r>
            <a:r>
              <a:rPr lang="nb-NO" dirty="0">
                <a:latin typeface="Programme"/>
              </a:rPr>
              <a:t>om livet</a:t>
            </a:r>
            <a:r>
              <a:rPr lang="nb-NO" dirty="0"/>
              <a:t/>
            </a:r>
            <a:br>
              <a:rPr lang="nb-NO" dirty="0"/>
            </a:br>
            <a:r>
              <a:rPr lang="nb-NO" dirty="0">
                <a:latin typeface="Programme"/>
              </a:rPr>
              <a:t>Og sangen om oss</a:t>
            </a:r>
            <a:r>
              <a:rPr lang="nb-NO" dirty="0"/>
              <a:t/>
            </a:r>
            <a:br>
              <a:rPr lang="nb-NO" dirty="0"/>
            </a:br>
            <a:r>
              <a:rPr lang="nb-NO" dirty="0">
                <a:latin typeface="Programme"/>
              </a:rPr>
              <a:t>Og alt det vi skaper </a:t>
            </a:r>
            <a:r>
              <a:rPr lang="nb-NO" dirty="0" err="1">
                <a:latin typeface="Programme"/>
              </a:rPr>
              <a:t>ilag</a:t>
            </a:r>
            <a:r>
              <a:rPr lang="nb-NO" dirty="0"/>
              <a:t/>
            </a:r>
            <a:br>
              <a:rPr lang="nb-NO" dirty="0"/>
            </a:br>
            <a:r>
              <a:rPr lang="nb-NO" dirty="0">
                <a:latin typeface="Programme"/>
              </a:rPr>
              <a:t>Sangen om alt det vi en gang har gjort</a:t>
            </a:r>
            <a:r>
              <a:rPr lang="nb-NO" dirty="0"/>
              <a:t/>
            </a:r>
            <a:br>
              <a:rPr lang="nb-NO" dirty="0"/>
            </a:br>
            <a:r>
              <a:rPr lang="nb-NO" dirty="0">
                <a:latin typeface="Programme"/>
              </a:rPr>
              <a:t>Og det vi skal gjøre i dag</a:t>
            </a:r>
            <a:r>
              <a:rPr lang="nb-NO" dirty="0"/>
              <a:t/>
            </a:r>
            <a:br>
              <a:rPr lang="nb-NO" dirty="0"/>
            </a:br>
            <a:r>
              <a:rPr lang="nb-NO" dirty="0"/>
              <a:t/>
            </a:r>
            <a:br>
              <a:rPr lang="nb-NO" dirty="0"/>
            </a:br>
            <a:r>
              <a:rPr lang="nb-NO" dirty="0">
                <a:latin typeface="Programme"/>
              </a:rPr>
              <a:t>Å langt har vi reist</a:t>
            </a:r>
            <a:r>
              <a:rPr lang="nb-NO" dirty="0"/>
              <a:t/>
            </a:r>
            <a:br>
              <a:rPr lang="nb-NO" dirty="0"/>
            </a:br>
            <a:r>
              <a:rPr lang="nb-NO" dirty="0">
                <a:latin typeface="Programme"/>
              </a:rPr>
              <a:t>Og lang skal vi dra</a:t>
            </a:r>
            <a:r>
              <a:rPr lang="nb-NO" dirty="0"/>
              <a:t/>
            </a:r>
            <a:br>
              <a:rPr lang="nb-NO" dirty="0"/>
            </a:br>
            <a:r>
              <a:rPr lang="nb-NO" dirty="0">
                <a:latin typeface="Programme"/>
              </a:rPr>
              <a:t>Og veien mot målet er lang</a:t>
            </a:r>
            <a:r>
              <a:rPr lang="nb-NO" dirty="0"/>
              <a:t/>
            </a:r>
            <a:br>
              <a:rPr lang="nb-NO" dirty="0"/>
            </a:br>
            <a:r>
              <a:rPr lang="nb-NO" dirty="0">
                <a:latin typeface="Programme"/>
              </a:rPr>
              <a:t>Men hvis vi står sammen om det som skal bli</a:t>
            </a:r>
            <a:r>
              <a:rPr lang="nb-NO" dirty="0"/>
              <a:t/>
            </a:r>
            <a:br>
              <a:rPr lang="nb-NO" dirty="0"/>
            </a:br>
            <a:r>
              <a:rPr lang="nb-NO" dirty="0">
                <a:latin typeface="Programme"/>
              </a:rPr>
              <a:t>Vil fremtiden bli som vår sang</a:t>
            </a:r>
            <a:r>
              <a:rPr lang="nb-NO" dirty="0"/>
              <a:t/>
            </a:r>
            <a:br>
              <a:rPr lang="nb-NO" dirty="0"/>
            </a:br>
            <a:r>
              <a:rPr lang="nb-NO" dirty="0"/>
              <a:t/>
            </a:r>
            <a:br>
              <a:rPr lang="nb-NO" dirty="0"/>
            </a:br>
            <a:r>
              <a:rPr lang="nb-NO" u="sng" dirty="0" err="1" smtClean="0"/>
              <a:t>Refr</a:t>
            </a:r>
            <a:r>
              <a:rPr lang="nb-NO" u="sng" dirty="0" smtClean="0"/>
              <a:t>: </a:t>
            </a:r>
          </a:p>
          <a:p>
            <a:r>
              <a:rPr lang="nb-NO" dirty="0" smtClean="0">
                <a:effectLst>
                  <a:outerShdw blurRad="38100" dist="38100" dir="2700000" algn="tl">
                    <a:srgbClr val="000000">
                      <a:alpha val="43137"/>
                    </a:srgbClr>
                  </a:outerShdw>
                </a:effectLst>
                <a:latin typeface="Programme"/>
              </a:rPr>
              <a:t>Hold </a:t>
            </a:r>
            <a:r>
              <a:rPr lang="nb-NO" dirty="0">
                <a:effectLst>
                  <a:outerShdw blurRad="38100" dist="38100" dir="2700000" algn="tl">
                    <a:srgbClr val="000000">
                      <a:alpha val="43137"/>
                    </a:srgbClr>
                  </a:outerShdw>
                </a:effectLst>
                <a:latin typeface="Programme"/>
              </a:rPr>
              <a:t>ut</a:t>
            </a:r>
            <a:r>
              <a:rPr lang="nb-NO" dirty="0">
                <a:effectLst>
                  <a:outerShdw blurRad="38100" dist="38100" dir="2700000" algn="tl">
                    <a:srgbClr val="000000">
                      <a:alpha val="43137"/>
                    </a:srgbClr>
                  </a:outerShdw>
                </a:effectLst>
              </a:rPr>
              <a:t/>
            </a:r>
            <a:br>
              <a:rPr lang="nb-NO" dirty="0">
                <a:effectLst>
                  <a:outerShdw blurRad="38100" dist="38100" dir="2700000" algn="tl">
                    <a:srgbClr val="000000">
                      <a:alpha val="43137"/>
                    </a:srgbClr>
                  </a:outerShdw>
                </a:effectLst>
              </a:rPr>
            </a:br>
            <a:r>
              <a:rPr lang="nb-NO" dirty="0">
                <a:effectLst>
                  <a:outerShdw blurRad="38100" dist="38100" dir="2700000" algn="tl">
                    <a:srgbClr val="000000">
                      <a:alpha val="43137"/>
                    </a:srgbClr>
                  </a:outerShdw>
                </a:effectLst>
                <a:latin typeface="Programme"/>
              </a:rPr>
              <a:t>Hold sammen</a:t>
            </a:r>
            <a:r>
              <a:rPr lang="nb-NO" dirty="0">
                <a:effectLst>
                  <a:outerShdw blurRad="38100" dist="38100" dir="2700000" algn="tl">
                    <a:srgbClr val="000000">
                      <a:alpha val="43137"/>
                    </a:srgbClr>
                  </a:outerShdw>
                </a:effectLst>
              </a:rPr>
              <a:t/>
            </a:r>
            <a:br>
              <a:rPr lang="nb-NO" dirty="0">
                <a:effectLst>
                  <a:outerShdw blurRad="38100" dist="38100" dir="2700000" algn="tl">
                    <a:srgbClr val="000000">
                      <a:alpha val="43137"/>
                    </a:srgbClr>
                  </a:outerShdw>
                </a:effectLst>
              </a:rPr>
            </a:br>
            <a:r>
              <a:rPr lang="nb-NO" dirty="0">
                <a:effectLst>
                  <a:outerShdw blurRad="38100" dist="38100" dir="2700000" algn="tl">
                    <a:srgbClr val="000000">
                      <a:alpha val="43137"/>
                    </a:srgbClr>
                  </a:outerShdw>
                </a:effectLst>
                <a:latin typeface="Programme"/>
              </a:rPr>
              <a:t>Slå ring om det vakre som fins</a:t>
            </a:r>
            <a:r>
              <a:rPr lang="nb-NO" dirty="0">
                <a:effectLst>
                  <a:outerShdw blurRad="38100" dist="38100" dir="2700000" algn="tl">
                    <a:srgbClr val="000000">
                      <a:alpha val="43137"/>
                    </a:srgbClr>
                  </a:outerShdw>
                </a:effectLst>
              </a:rPr>
              <a:t/>
            </a:r>
            <a:br>
              <a:rPr lang="nb-NO" dirty="0">
                <a:effectLst>
                  <a:outerShdw blurRad="38100" dist="38100" dir="2700000" algn="tl">
                    <a:srgbClr val="000000">
                      <a:alpha val="43137"/>
                    </a:srgbClr>
                  </a:outerShdw>
                </a:effectLst>
              </a:rPr>
            </a:br>
            <a:r>
              <a:rPr lang="nb-NO" dirty="0">
                <a:effectLst>
                  <a:outerShdw blurRad="38100" dist="38100" dir="2700000" algn="tl">
                    <a:srgbClr val="000000">
                      <a:alpha val="43137"/>
                    </a:srgbClr>
                  </a:outerShdw>
                </a:effectLst>
                <a:latin typeface="Programme"/>
              </a:rPr>
              <a:t>Slå ring om hverandre</a:t>
            </a:r>
            <a:r>
              <a:rPr lang="nb-NO" dirty="0">
                <a:effectLst>
                  <a:outerShdw blurRad="38100" dist="38100" dir="2700000" algn="tl">
                    <a:srgbClr val="000000">
                      <a:alpha val="43137"/>
                    </a:srgbClr>
                  </a:outerShdw>
                </a:effectLst>
              </a:rPr>
              <a:t/>
            </a:r>
            <a:br>
              <a:rPr lang="nb-NO" dirty="0">
                <a:effectLst>
                  <a:outerShdw blurRad="38100" dist="38100" dir="2700000" algn="tl">
                    <a:srgbClr val="000000">
                      <a:alpha val="43137"/>
                    </a:srgbClr>
                  </a:outerShdw>
                </a:effectLst>
              </a:rPr>
            </a:br>
            <a:r>
              <a:rPr lang="nb-NO" dirty="0">
                <a:effectLst>
                  <a:outerShdw blurRad="38100" dist="38100" dir="2700000" algn="tl">
                    <a:srgbClr val="000000">
                      <a:alpha val="43137"/>
                    </a:srgbClr>
                  </a:outerShdw>
                </a:effectLst>
                <a:latin typeface="Programme"/>
              </a:rPr>
              <a:t>Slå ring om din bror</a:t>
            </a:r>
            <a:r>
              <a:rPr lang="nb-NO" dirty="0">
                <a:effectLst>
                  <a:outerShdw blurRad="38100" dist="38100" dir="2700000" algn="tl">
                    <a:srgbClr val="000000">
                      <a:alpha val="43137"/>
                    </a:srgbClr>
                  </a:outerShdw>
                </a:effectLst>
              </a:rPr>
              <a:t/>
            </a:r>
            <a:br>
              <a:rPr lang="nb-NO" dirty="0">
                <a:effectLst>
                  <a:outerShdw blurRad="38100" dist="38100" dir="2700000" algn="tl">
                    <a:srgbClr val="000000">
                      <a:alpha val="43137"/>
                    </a:srgbClr>
                  </a:outerShdw>
                </a:effectLst>
              </a:rPr>
            </a:br>
            <a:r>
              <a:rPr lang="nb-NO" dirty="0">
                <a:effectLst>
                  <a:outerShdw blurRad="38100" dist="38100" dir="2700000" algn="tl">
                    <a:srgbClr val="000000">
                      <a:alpha val="43137"/>
                    </a:srgbClr>
                  </a:outerShdw>
                </a:effectLst>
                <a:latin typeface="Programme"/>
              </a:rPr>
              <a:t>Og alt det som spirer og gror</a:t>
            </a:r>
            <a:r>
              <a:rPr lang="nb-NO" dirty="0">
                <a:effectLst>
                  <a:outerShdw blurRad="38100" dist="38100" dir="2700000" algn="tl">
                    <a:srgbClr val="000000">
                      <a:alpha val="43137"/>
                    </a:srgbClr>
                  </a:outerShdw>
                </a:effectLst>
              </a:rPr>
              <a:t/>
            </a:r>
            <a:br>
              <a:rPr lang="nb-NO" dirty="0">
                <a:effectLst>
                  <a:outerShdw blurRad="38100" dist="38100" dir="2700000" algn="tl">
                    <a:srgbClr val="000000">
                      <a:alpha val="43137"/>
                    </a:srgbClr>
                  </a:outerShdw>
                </a:effectLst>
              </a:rPr>
            </a:br>
            <a:r>
              <a:rPr lang="nb-NO" dirty="0"/>
              <a:t/>
            </a:r>
            <a:br>
              <a:rPr lang="nb-NO" dirty="0"/>
            </a:br>
            <a:endParaRPr lang="nb-NO" dirty="0"/>
          </a:p>
        </p:txBody>
      </p:sp>
      <p:sp>
        <p:nvSpPr>
          <p:cNvPr id="6" name="Rektangel 5"/>
          <p:cNvSpPr/>
          <p:nvPr/>
        </p:nvSpPr>
        <p:spPr>
          <a:xfrm>
            <a:off x="5684888" y="1052542"/>
            <a:ext cx="6096000" cy="2862322"/>
          </a:xfrm>
          <a:prstGeom prst="rect">
            <a:avLst/>
          </a:prstGeom>
        </p:spPr>
        <p:txBody>
          <a:bodyPr>
            <a:spAutoFit/>
          </a:bodyPr>
          <a:lstStyle/>
          <a:p>
            <a:r>
              <a:rPr lang="nb-NO" dirty="0">
                <a:latin typeface="Programme"/>
              </a:rPr>
              <a:t>Sannheten lever i deg og i meg</a:t>
            </a:r>
            <a:r>
              <a:rPr lang="nb-NO" dirty="0"/>
              <a:t/>
            </a:r>
            <a:br>
              <a:rPr lang="nb-NO" dirty="0"/>
            </a:br>
            <a:r>
              <a:rPr lang="nb-NO" dirty="0">
                <a:latin typeface="Programme"/>
              </a:rPr>
              <a:t>Og alle som våger å se</a:t>
            </a:r>
            <a:r>
              <a:rPr lang="nb-NO" dirty="0"/>
              <a:t/>
            </a:r>
            <a:br>
              <a:rPr lang="nb-NO" dirty="0"/>
            </a:br>
            <a:r>
              <a:rPr lang="nb-NO" dirty="0">
                <a:latin typeface="Programme"/>
              </a:rPr>
              <a:t>Men den kan være en vanskelig venn</a:t>
            </a:r>
            <a:r>
              <a:rPr lang="nb-NO" dirty="0"/>
              <a:t/>
            </a:r>
            <a:br>
              <a:rPr lang="nb-NO" dirty="0"/>
            </a:br>
            <a:r>
              <a:rPr lang="nb-NO" dirty="0">
                <a:latin typeface="Programme"/>
              </a:rPr>
              <a:t>Vi må lære oss å leve med</a:t>
            </a:r>
            <a:r>
              <a:rPr lang="nb-NO" dirty="0"/>
              <a:t/>
            </a:r>
            <a:br>
              <a:rPr lang="nb-NO" dirty="0"/>
            </a:br>
            <a:r>
              <a:rPr lang="nb-NO" dirty="0"/>
              <a:t/>
            </a:r>
            <a:br>
              <a:rPr lang="nb-NO" dirty="0"/>
            </a:br>
            <a:r>
              <a:rPr lang="nb-NO" dirty="0">
                <a:latin typeface="Programme"/>
              </a:rPr>
              <a:t>Men hvis vi seiler</a:t>
            </a:r>
            <a:r>
              <a:rPr lang="nb-NO" dirty="0"/>
              <a:t/>
            </a:r>
            <a:br>
              <a:rPr lang="nb-NO" dirty="0"/>
            </a:br>
            <a:r>
              <a:rPr lang="nb-NO" dirty="0">
                <a:latin typeface="Programme"/>
              </a:rPr>
              <a:t>På ukjente hav</a:t>
            </a:r>
            <a:r>
              <a:rPr lang="nb-NO" dirty="0"/>
              <a:t/>
            </a:r>
            <a:br>
              <a:rPr lang="nb-NO" dirty="0"/>
            </a:br>
            <a:r>
              <a:rPr lang="nb-NO" dirty="0">
                <a:latin typeface="Programme"/>
              </a:rPr>
              <a:t>Mot steder vi aldri var før</a:t>
            </a:r>
            <a:r>
              <a:rPr lang="nb-NO" dirty="0"/>
              <a:t/>
            </a:r>
            <a:br>
              <a:rPr lang="nb-NO" dirty="0"/>
            </a:br>
            <a:r>
              <a:rPr lang="nb-NO" dirty="0">
                <a:latin typeface="Programme"/>
              </a:rPr>
              <a:t>Da har vi reist både lenge og langt</a:t>
            </a:r>
            <a:r>
              <a:rPr lang="nb-NO" dirty="0"/>
              <a:t/>
            </a:r>
            <a:br>
              <a:rPr lang="nb-NO" dirty="0"/>
            </a:br>
            <a:r>
              <a:rPr lang="nb-NO" dirty="0">
                <a:latin typeface="Programme"/>
              </a:rPr>
              <a:t>Men lengst har vi reist i oss sjøl</a:t>
            </a:r>
            <a:endParaRPr lang="nb-NO" dirty="0"/>
          </a:p>
        </p:txBody>
      </p:sp>
    </p:spTree>
    <p:extLst>
      <p:ext uri="{BB962C8B-B14F-4D97-AF65-F5344CB8AC3E}">
        <p14:creationId xmlns:p14="http://schemas.microsoft.com/office/powerpoint/2010/main" val="2406726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84313" y="362772"/>
            <a:ext cx="5092906" cy="830438"/>
          </a:xfrm>
        </p:spPr>
        <p:txBody>
          <a:bodyPr>
            <a:normAutofit fontScale="90000"/>
          </a:bodyPr>
          <a:lstStyle/>
          <a:p>
            <a:r>
              <a:rPr lang="nb-NO" sz="7200" i="1" dirty="0" smtClean="0"/>
              <a:t>Erica</a:t>
            </a:r>
            <a:endParaRPr lang="nb-NO" sz="7200" i="1" dirty="0"/>
          </a:p>
        </p:txBody>
      </p:sp>
      <p:sp>
        <p:nvSpPr>
          <p:cNvPr id="4" name="Plassholder for tekst 3"/>
          <p:cNvSpPr>
            <a:spLocks noGrp="1"/>
          </p:cNvSpPr>
          <p:nvPr>
            <p:ph type="body" sz="half" idx="2"/>
          </p:nvPr>
        </p:nvSpPr>
        <p:spPr>
          <a:xfrm>
            <a:off x="384313" y="1385917"/>
            <a:ext cx="5936974" cy="3994465"/>
          </a:xfrm>
        </p:spPr>
        <p:txBody>
          <a:bodyPr>
            <a:normAutofit fontScale="62500" lnSpcReduction="20000"/>
          </a:bodyPr>
          <a:lstStyle/>
          <a:p>
            <a:endParaRPr lang="nb-NO" sz="4000" b="1" dirty="0" smtClean="0"/>
          </a:p>
          <a:p>
            <a:pPr marL="571500" indent="-571500">
              <a:buFontTx/>
              <a:buChar char="-"/>
            </a:pPr>
            <a:r>
              <a:rPr lang="nb-NO" sz="4000" b="1" dirty="0" smtClean="0"/>
              <a:t>Slag med åpen hånd mot hodet</a:t>
            </a:r>
          </a:p>
          <a:p>
            <a:pPr marL="571500" indent="-571500">
              <a:buFontTx/>
              <a:buChar char="-"/>
            </a:pPr>
            <a:r>
              <a:rPr lang="nb-NO" sz="4000" b="1" dirty="0" smtClean="0"/>
              <a:t>Slag med knyttet neve mot hodet</a:t>
            </a:r>
          </a:p>
          <a:p>
            <a:pPr marL="571500" indent="-571500">
              <a:buFontTx/>
              <a:buChar char="-"/>
            </a:pPr>
            <a:r>
              <a:rPr lang="nb-NO" sz="4000" b="1" dirty="0" smtClean="0"/>
              <a:t>Spark mot underlivet</a:t>
            </a:r>
          </a:p>
          <a:p>
            <a:pPr marL="571500" indent="-571500">
              <a:buFontTx/>
              <a:buChar char="-"/>
            </a:pPr>
            <a:r>
              <a:rPr lang="nb-NO" sz="4000" b="1" dirty="0" smtClean="0"/>
              <a:t>Kastet mot vegg</a:t>
            </a:r>
          </a:p>
          <a:p>
            <a:pPr marL="571500" indent="-571500">
              <a:buFontTx/>
              <a:buChar char="-"/>
            </a:pPr>
            <a:r>
              <a:rPr lang="nb-NO" sz="4000" b="1" dirty="0" smtClean="0"/>
              <a:t>Gjentatt og over dager og år</a:t>
            </a:r>
          </a:p>
          <a:p>
            <a:pPr marL="571500" indent="-571500">
              <a:buFontTx/>
              <a:buChar char="-"/>
            </a:pPr>
            <a:r>
              <a:rPr lang="nb-NO" sz="4000" b="1" dirty="0" smtClean="0"/>
              <a:t>….og verre når hun ble gravid!</a:t>
            </a:r>
            <a:r>
              <a:rPr lang="nb-NO" sz="4000" dirty="0">
                <a:solidFill>
                  <a:srgbClr val="212529"/>
                </a:solidFill>
                <a:latin typeface="Amnesty Trade Gothic"/>
              </a:rPr>
              <a:t> </a:t>
            </a:r>
            <a:endParaRPr lang="nb-NO" sz="4000" b="1" dirty="0"/>
          </a:p>
        </p:txBody>
      </p:sp>
      <p:sp>
        <p:nvSpPr>
          <p:cNvPr id="9" name="TekstSylinder 8"/>
          <p:cNvSpPr txBox="1"/>
          <p:nvPr/>
        </p:nvSpPr>
        <p:spPr>
          <a:xfrm>
            <a:off x="7235687" y="246230"/>
            <a:ext cx="3154017" cy="4708981"/>
          </a:xfrm>
          <a:prstGeom prst="rect">
            <a:avLst/>
          </a:prstGeom>
          <a:noFill/>
        </p:spPr>
        <p:txBody>
          <a:bodyPr wrap="square" rtlCol="0">
            <a:spAutoFit/>
          </a:bodyPr>
          <a:lstStyle/>
          <a:p>
            <a:r>
              <a:rPr lang="nb-NO" sz="2000" dirty="0" smtClean="0"/>
              <a:t>«</a:t>
            </a:r>
            <a:r>
              <a:rPr lang="nb-NO" sz="2000" i="1" dirty="0" smtClean="0"/>
              <a:t>Han </a:t>
            </a:r>
            <a:r>
              <a:rPr lang="nb-NO" sz="2000" i="1" dirty="0"/>
              <a:t>tok tak i håret mitt og holdt en kniv mot strupen min. Så slepte </a:t>
            </a:r>
            <a:r>
              <a:rPr lang="nb-NO" sz="2000" i="1" dirty="0" smtClean="0"/>
              <a:t>han meg </a:t>
            </a:r>
            <a:r>
              <a:rPr lang="nb-NO" sz="2000" i="1" dirty="0"/>
              <a:t>etter håret inn på soverommet mens han sa: «Vær sikker på at jeg skal drepe deg». Barna hørte det. Datteren min løp etter og forsøkte å dytte ham vekk. Han holdt meg nede med et kne i ryggen og kniven i hånden. Så var det hun som fikk gjennomgå</a:t>
            </a:r>
            <a:r>
              <a:rPr lang="nb-NO" sz="2000" i="1" dirty="0" smtClean="0"/>
              <a:t>.»</a:t>
            </a:r>
            <a:endParaRPr lang="nb-NO" sz="2000" i="1" dirty="0"/>
          </a:p>
        </p:txBody>
      </p:sp>
      <p:sp>
        <p:nvSpPr>
          <p:cNvPr id="10" name="TekstSylinder 9"/>
          <p:cNvSpPr txBox="1"/>
          <p:nvPr/>
        </p:nvSpPr>
        <p:spPr>
          <a:xfrm>
            <a:off x="826132" y="5001131"/>
            <a:ext cx="8295861" cy="1477328"/>
          </a:xfrm>
          <a:prstGeom prst="rect">
            <a:avLst/>
          </a:prstGeom>
          <a:noFill/>
        </p:spPr>
        <p:txBody>
          <a:bodyPr wrap="square" rtlCol="0">
            <a:spAutoFit/>
          </a:bodyPr>
          <a:lstStyle/>
          <a:p>
            <a:r>
              <a:rPr lang="nb-NO" dirty="0"/>
              <a:t>Etter 15 års vold i ekteskapet kom </a:t>
            </a:r>
            <a:r>
              <a:rPr lang="nb-NO" dirty="0" smtClean="0"/>
              <a:t>«Erica» </a:t>
            </a:r>
            <a:r>
              <a:rPr lang="nb-NO" dirty="0"/>
              <a:t>og barna seg bort. </a:t>
            </a:r>
            <a:r>
              <a:rPr lang="nb-NO" dirty="0" smtClean="0"/>
              <a:t>Erica </a:t>
            </a:r>
            <a:r>
              <a:rPr lang="nb-NO" dirty="0"/>
              <a:t>har fått diagnosen alvorlig depresjon, posttraumatisk stresslidelse og legene ser pessimistisk på mulighetene for at hun noen gang skal kunne bli frisk. Hun sitter igjen med en voldsalarm og 70.000 kroner i oppreisning. Ektemannen fikk en dom på ett år og seks måneder.</a:t>
            </a:r>
          </a:p>
        </p:txBody>
      </p:sp>
      <p:sp>
        <p:nvSpPr>
          <p:cNvPr id="12" name="TekstSylinder 11"/>
          <p:cNvSpPr txBox="1"/>
          <p:nvPr/>
        </p:nvSpPr>
        <p:spPr>
          <a:xfrm>
            <a:off x="7861968" y="6109127"/>
            <a:ext cx="4330032" cy="369332"/>
          </a:xfrm>
          <a:prstGeom prst="rect">
            <a:avLst/>
          </a:prstGeom>
          <a:noFill/>
        </p:spPr>
        <p:txBody>
          <a:bodyPr wrap="none" rtlCol="0">
            <a:spAutoFit/>
          </a:bodyPr>
          <a:lstStyle/>
          <a:p>
            <a:r>
              <a:rPr lang="nb-NO" dirty="0" smtClean="0"/>
              <a:t>Dom falt i saken 16.12.2003/Amnesty</a:t>
            </a:r>
            <a:endParaRPr lang="nb-NO" dirty="0"/>
          </a:p>
        </p:txBody>
      </p:sp>
    </p:spTree>
    <p:extLst>
      <p:ext uri="{BB962C8B-B14F-4D97-AF65-F5344CB8AC3E}">
        <p14:creationId xmlns:p14="http://schemas.microsoft.com/office/powerpoint/2010/main" val="10701568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84313" y="362772"/>
            <a:ext cx="5092906" cy="830438"/>
          </a:xfrm>
        </p:spPr>
        <p:txBody>
          <a:bodyPr>
            <a:normAutofit fontScale="90000"/>
          </a:bodyPr>
          <a:lstStyle/>
          <a:p>
            <a:r>
              <a:rPr lang="nb-NO" sz="7200" i="1" dirty="0" smtClean="0"/>
              <a:t>Marita</a:t>
            </a:r>
            <a:endParaRPr lang="nb-NO" sz="7200" i="1" dirty="0"/>
          </a:p>
        </p:txBody>
      </p:sp>
      <p:sp>
        <p:nvSpPr>
          <p:cNvPr id="4" name="Plassholder for tekst 3"/>
          <p:cNvSpPr>
            <a:spLocks noGrp="1"/>
          </p:cNvSpPr>
          <p:nvPr>
            <p:ph type="body" sz="half" idx="2"/>
          </p:nvPr>
        </p:nvSpPr>
        <p:spPr>
          <a:xfrm>
            <a:off x="384313" y="1385917"/>
            <a:ext cx="5936974" cy="3994465"/>
          </a:xfrm>
        </p:spPr>
        <p:txBody>
          <a:bodyPr>
            <a:normAutofit fontScale="77500" lnSpcReduction="20000"/>
          </a:bodyPr>
          <a:lstStyle/>
          <a:p>
            <a:pPr marL="571500" indent="-571500">
              <a:buFontTx/>
              <a:buChar char="-"/>
            </a:pPr>
            <a:r>
              <a:rPr lang="nb-NO" sz="3800" b="1" dirty="0" smtClean="0"/>
              <a:t>Hevelse over venstre øye, kinn og leppe etter slag med et stolben</a:t>
            </a:r>
          </a:p>
          <a:p>
            <a:pPr marL="571500" indent="-571500">
              <a:buFontTx/>
              <a:buChar char="-"/>
            </a:pPr>
            <a:r>
              <a:rPr lang="nb-NO" sz="3800" b="1" dirty="0" smtClean="0"/>
              <a:t>Spor og bloduttredelser oppover ryggen og nakken etter pisking med herrebelte i tykt lær</a:t>
            </a:r>
          </a:p>
          <a:p>
            <a:pPr marL="571500" indent="-571500">
              <a:buFontTx/>
              <a:buChar char="-"/>
            </a:pPr>
            <a:r>
              <a:rPr lang="nb-NO" sz="3800" b="1" dirty="0" smtClean="0"/>
              <a:t>Kuttskader på høye skulder og arm forårsaket av stol som ble knust mot kroppen</a:t>
            </a:r>
          </a:p>
          <a:p>
            <a:pPr marL="571500" indent="-571500">
              <a:buFontTx/>
              <a:buChar char="-"/>
            </a:pPr>
            <a:endParaRPr lang="nb-NO" sz="4000" b="1" dirty="0"/>
          </a:p>
        </p:txBody>
      </p:sp>
      <p:sp>
        <p:nvSpPr>
          <p:cNvPr id="9" name="TekstSylinder 8"/>
          <p:cNvSpPr txBox="1"/>
          <p:nvPr/>
        </p:nvSpPr>
        <p:spPr>
          <a:xfrm>
            <a:off x="6607037" y="362772"/>
            <a:ext cx="3154017" cy="6186309"/>
          </a:xfrm>
          <a:prstGeom prst="rect">
            <a:avLst/>
          </a:prstGeom>
          <a:noFill/>
        </p:spPr>
        <p:txBody>
          <a:bodyPr wrap="square" rtlCol="0">
            <a:spAutoFit/>
          </a:bodyPr>
          <a:lstStyle/>
          <a:p>
            <a:r>
              <a:rPr lang="nb-NO" sz="2400" i="1" dirty="0" smtClean="0"/>
              <a:t>«</a:t>
            </a:r>
            <a:r>
              <a:rPr lang="nb-NO" sz="2800" i="1" dirty="0" smtClean="0"/>
              <a:t>Det siste han sa til meg var: Når jeg kommer ut er du død! Jeg kommer til å finne deg uansett. Jeg kommer til å drepe deg!»</a:t>
            </a:r>
          </a:p>
          <a:p>
            <a:endParaRPr lang="nb-NO" sz="2400" i="1" dirty="0"/>
          </a:p>
          <a:p>
            <a:r>
              <a:rPr lang="nb-NO" sz="2400" i="1" dirty="0" smtClean="0"/>
              <a:t>Ordrett </a:t>
            </a:r>
            <a:r>
              <a:rPr lang="nb-NO" sz="2400" i="1" dirty="0"/>
              <a:t>etter </a:t>
            </a:r>
            <a:r>
              <a:rPr lang="nb-NO" sz="2400" i="1" dirty="0" err="1"/>
              <a:t>domsreferatet</a:t>
            </a:r>
            <a:r>
              <a:rPr lang="nb-NO" sz="2400" i="1" dirty="0"/>
              <a:t> fra Oslo tingrett, </a:t>
            </a:r>
            <a:endParaRPr lang="nb-NO" sz="2400" i="1" dirty="0" smtClean="0"/>
          </a:p>
          <a:p>
            <a:r>
              <a:rPr lang="nb-NO" sz="2400" i="1" dirty="0" smtClean="0"/>
              <a:t>8</a:t>
            </a:r>
            <a:r>
              <a:rPr lang="nb-NO" sz="2400" i="1" dirty="0"/>
              <a:t>. oktober </a:t>
            </a:r>
            <a:r>
              <a:rPr lang="nb-NO" sz="2000" i="1" dirty="0" smtClean="0"/>
              <a:t>2003/ 					Amnesty</a:t>
            </a:r>
            <a:endParaRPr lang="nb-NO" sz="2000" i="1" dirty="0"/>
          </a:p>
        </p:txBody>
      </p:sp>
    </p:spTree>
    <p:extLst>
      <p:ext uri="{BB962C8B-B14F-4D97-AF65-F5344CB8AC3E}">
        <p14:creationId xmlns:p14="http://schemas.microsoft.com/office/powerpoint/2010/main" val="503770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84313" y="362772"/>
            <a:ext cx="5092906" cy="830438"/>
          </a:xfrm>
        </p:spPr>
        <p:txBody>
          <a:bodyPr>
            <a:normAutofit fontScale="90000"/>
          </a:bodyPr>
          <a:lstStyle/>
          <a:p>
            <a:r>
              <a:rPr lang="nb-NO" sz="7200" i="1" dirty="0" smtClean="0"/>
              <a:t>Ivar</a:t>
            </a:r>
            <a:endParaRPr lang="nb-NO" sz="7200" i="1" dirty="0"/>
          </a:p>
        </p:txBody>
      </p:sp>
      <p:sp>
        <p:nvSpPr>
          <p:cNvPr id="4" name="Plassholder for tekst 3"/>
          <p:cNvSpPr>
            <a:spLocks noGrp="1"/>
          </p:cNvSpPr>
          <p:nvPr>
            <p:ph type="body" sz="half" idx="2"/>
          </p:nvPr>
        </p:nvSpPr>
        <p:spPr>
          <a:xfrm>
            <a:off x="384313" y="1385917"/>
            <a:ext cx="5936974" cy="3994465"/>
          </a:xfrm>
        </p:spPr>
        <p:txBody>
          <a:bodyPr>
            <a:normAutofit fontScale="85000" lnSpcReduction="10000"/>
          </a:bodyPr>
          <a:lstStyle/>
          <a:p>
            <a:pPr marL="571500" indent="-571500">
              <a:buFontTx/>
              <a:buChar char="-"/>
            </a:pPr>
            <a:r>
              <a:rPr lang="nb-NO" sz="3800" b="1" dirty="0" smtClean="0"/>
              <a:t>Slag, spark og spyttet på av kona</a:t>
            </a:r>
          </a:p>
          <a:p>
            <a:pPr marL="571500" indent="-571500">
              <a:buFontTx/>
              <a:buChar char="-"/>
            </a:pPr>
            <a:r>
              <a:rPr lang="nb-NO" sz="3800" b="1" dirty="0" smtClean="0"/>
              <a:t>Kastet gjenstander på seg</a:t>
            </a:r>
          </a:p>
          <a:p>
            <a:pPr marL="571500" indent="-571500">
              <a:buFontTx/>
              <a:buChar char="-"/>
            </a:pPr>
            <a:r>
              <a:rPr lang="nb-NO" sz="3800" b="1" dirty="0" smtClean="0"/>
              <a:t>Døtre både tilstede, - samt utsatt selv for vold</a:t>
            </a:r>
          </a:p>
          <a:p>
            <a:pPr marL="571500" indent="-571500">
              <a:buFontTx/>
              <a:buChar char="-"/>
            </a:pPr>
            <a:r>
              <a:rPr lang="nb-NO" sz="3800" b="1" dirty="0" smtClean="0"/>
              <a:t>Pågått siden døtrene var spebarn fra 2006 til 2018</a:t>
            </a:r>
            <a:endParaRPr lang="nb-NO" sz="4000" b="1" dirty="0"/>
          </a:p>
        </p:txBody>
      </p:sp>
      <p:sp>
        <p:nvSpPr>
          <p:cNvPr id="9" name="TekstSylinder 8"/>
          <p:cNvSpPr txBox="1"/>
          <p:nvPr/>
        </p:nvSpPr>
        <p:spPr>
          <a:xfrm>
            <a:off x="7322408" y="4595552"/>
            <a:ext cx="3154017" cy="1569660"/>
          </a:xfrm>
          <a:prstGeom prst="rect">
            <a:avLst/>
          </a:prstGeom>
          <a:noFill/>
        </p:spPr>
        <p:txBody>
          <a:bodyPr wrap="square" rtlCol="0">
            <a:spAutoFit/>
          </a:bodyPr>
          <a:lstStyle/>
          <a:p>
            <a:r>
              <a:rPr lang="nb-NO" sz="2400" i="1" dirty="0" smtClean="0"/>
              <a:t>Tiltale, Rettssaken </a:t>
            </a:r>
            <a:r>
              <a:rPr lang="nb-NO" sz="2400" i="1" dirty="0"/>
              <a:t>starter i Oslo tingrett 9. </a:t>
            </a:r>
            <a:r>
              <a:rPr lang="nb-NO" sz="2400" i="1" dirty="0" smtClean="0"/>
              <a:t>mars.2020 / Avisa Tromsø</a:t>
            </a:r>
            <a:endParaRPr lang="nb-NO" sz="2400" i="1" dirty="0"/>
          </a:p>
        </p:txBody>
      </p:sp>
      <p:sp>
        <p:nvSpPr>
          <p:cNvPr id="3" name="TekstSylinder 2"/>
          <p:cNvSpPr txBox="1"/>
          <p:nvPr/>
        </p:nvSpPr>
        <p:spPr>
          <a:xfrm>
            <a:off x="7105650" y="514350"/>
            <a:ext cx="3204094" cy="3970318"/>
          </a:xfrm>
          <a:prstGeom prst="rect">
            <a:avLst/>
          </a:prstGeom>
          <a:noFill/>
        </p:spPr>
        <p:txBody>
          <a:bodyPr wrap="square" rtlCol="0">
            <a:spAutoFit/>
          </a:bodyPr>
          <a:lstStyle/>
          <a:p>
            <a:r>
              <a:rPr lang="nb-NO" sz="2000" dirty="0" smtClean="0"/>
              <a:t>«</a:t>
            </a:r>
            <a:r>
              <a:rPr lang="nb-NO" sz="2800" i="1" dirty="0" smtClean="0"/>
              <a:t>Jeg syntes det var flaut å snakke med andre om dette som mann, så det var først når barna selv sa fra, at jeg klarte å gå videre med det!</a:t>
            </a:r>
            <a:r>
              <a:rPr lang="nb-NO" sz="2000" dirty="0" smtClean="0"/>
              <a:t>» </a:t>
            </a:r>
            <a:endParaRPr lang="nb-NO" sz="2000" dirty="0"/>
          </a:p>
        </p:txBody>
      </p:sp>
    </p:spTree>
    <p:extLst>
      <p:ext uri="{BB962C8B-B14F-4D97-AF65-F5344CB8AC3E}">
        <p14:creationId xmlns:p14="http://schemas.microsoft.com/office/powerpoint/2010/main" val="27168342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p:cNvPicPr>
            <a:picLocks noGrp="1" noChangeAspect="1"/>
          </p:cNvPicPr>
          <p:nvPr>
            <p:ph type="pic" idx="1"/>
          </p:nvPr>
        </p:nvPicPr>
        <p:blipFill>
          <a:blip r:embed="rId2"/>
          <a:srcRect t="3315" b="3315"/>
          <a:stretch>
            <a:fillRect/>
          </a:stretch>
        </p:blipFill>
        <p:spPr>
          <a:xfrm>
            <a:off x="8846072" y="1400175"/>
            <a:ext cx="2804865" cy="4006950"/>
          </a:xfrm>
          <a:prstGeom prst="rect">
            <a:avLst/>
          </a:prstGeom>
          <a:effectLst>
            <a:outerShdw blurRad="50800" dist="50800" dir="5400000" algn="tl" rotWithShape="0">
              <a:srgbClr val="000000">
                <a:alpha val="43000"/>
              </a:srgbClr>
            </a:outerShdw>
            <a:softEdge rad="431800"/>
          </a:effectLst>
        </p:spPr>
      </p:pic>
      <p:pic>
        <p:nvPicPr>
          <p:cNvPr id="7" name="Bilde 6"/>
          <p:cNvPicPr preferRelativeResize="0">
            <a:picLocks noChangeAspect="1"/>
          </p:cNvPicPr>
          <p:nvPr/>
        </p:nvPicPr>
        <p:blipFill>
          <a:blip r:embed="rId3"/>
          <a:stretch>
            <a:fillRect/>
          </a:stretch>
        </p:blipFill>
        <p:spPr>
          <a:xfrm>
            <a:off x="673609" y="3607172"/>
            <a:ext cx="1888365" cy="2876124"/>
          </a:xfrm>
          <a:prstGeom prst="rect">
            <a:avLst/>
          </a:prstGeom>
          <a:effectLst>
            <a:softEdge rad="292100"/>
          </a:effectLst>
        </p:spPr>
      </p:pic>
      <p:pic>
        <p:nvPicPr>
          <p:cNvPr id="9" name="Bilde 8"/>
          <p:cNvPicPr>
            <a:picLocks noChangeAspect="1"/>
          </p:cNvPicPr>
          <p:nvPr/>
        </p:nvPicPr>
        <p:blipFill>
          <a:blip r:embed="rId4"/>
          <a:stretch>
            <a:fillRect/>
          </a:stretch>
        </p:blipFill>
        <p:spPr>
          <a:xfrm>
            <a:off x="6832730" y="3074306"/>
            <a:ext cx="1524718" cy="2332819"/>
          </a:xfrm>
          <a:prstGeom prst="rect">
            <a:avLst/>
          </a:prstGeom>
          <a:effectLst>
            <a:glow rad="800100">
              <a:schemeClr val="accent1">
                <a:alpha val="23000"/>
              </a:schemeClr>
            </a:glow>
            <a:softEdge rad="165100"/>
          </a:effectLst>
        </p:spPr>
      </p:pic>
      <p:pic>
        <p:nvPicPr>
          <p:cNvPr id="10" name="Bilde 9"/>
          <p:cNvPicPr>
            <a:picLocks noChangeAspect="1"/>
          </p:cNvPicPr>
          <p:nvPr/>
        </p:nvPicPr>
        <p:blipFill>
          <a:blip r:embed="rId5"/>
          <a:stretch>
            <a:fillRect/>
          </a:stretch>
        </p:blipFill>
        <p:spPr>
          <a:xfrm>
            <a:off x="1916053" y="452516"/>
            <a:ext cx="2061866" cy="3154656"/>
          </a:xfrm>
          <a:prstGeom prst="rect">
            <a:avLst/>
          </a:prstGeom>
          <a:effectLst>
            <a:softEdge rad="368300"/>
          </a:effectLst>
        </p:spPr>
      </p:pic>
      <p:sp>
        <p:nvSpPr>
          <p:cNvPr id="15" name="TekstSylinder 14"/>
          <p:cNvSpPr txBox="1"/>
          <p:nvPr/>
        </p:nvSpPr>
        <p:spPr>
          <a:xfrm>
            <a:off x="7063273" y="1483568"/>
            <a:ext cx="1294175" cy="369332"/>
          </a:xfrm>
          <a:prstGeom prst="rect">
            <a:avLst/>
          </a:prstGeom>
          <a:noFill/>
        </p:spPr>
        <p:txBody>
          <a:bodyPr wrap="square" rtlCol="0">
            <a:spAutoFit/>
          </a:bodyPr>
          <a:lstStyle/>
          <a:p>
            <a:endParaRPr lang="nb-NO" dirty="0"/>
          </a:p>
        </p:txBody>
      </p:sp>
      <p:pic>
        <p:nvPicPr>
          <p:cNvPr id="17" name="Bilde 16"/>
          <p:cNvPicPr>
            <a:picLocks noChangeAspect="1"/>
          </p:cNvPicPr>
          <p:nvPr/>
        </p:nvPicPr>
        <p:blipFill>
          <a:blip r:embed="rId6"/>
          <a:stretch>
            <a:fillRect/>
          </a:stretch>
        </p:blipFill>
        <p:spPr>
          <a:xfrm>
            <a:off x="2879114" y="4200255"/>
            <a:ext cx="3451926" cy="2283041"/>
          </a:xfrm>
          <a:prstGeom prst="rect">
            <a:avLst/>
          </a:prstGeom>
          <a:effectLst>
            <a:softEdge rad="266700"/>
          </a:effectLst>
        </p:spPr>
      </p:pic>
      <p:sp>
        <p:nvSpPr>
          <p:cNvPr id="2" name="TekstSylinder 1"/>
          <p:cNvSpPr txBox="1"/>
          <p:nvPr/>
        </p:nvSpPr>
        <p:spPr>
          <a:xfrm>
            <a:off x="4466543" y="452516"/>
            <a:ext cx="3926795" cy="2062103"/>
          </a:xfrm>
          <a:prstGeom prst="rect">
            <a:avLst/>
          </a:prstGeom>
          <a:noFill/>
        </p:spPr>
        <p:txBody>
          <a:bodyPr wrap="square" rtlCol="0">
            <a:spAutoFit/>
          </a:bodyPr>
          <a:lstStyle/>
          <a:p>
            <a:pPr algn="ctr"/>
            <a:r>
              <a:rPr lang="nb-NO" sz="3200" b="1" dirty="0" smtClean="0">
                <a:effectLst>
                  <a:outerShdw blurRad="38100" dist="38100" dir="2700000" algn="tl">
                    <a:srgbClr val="000000">
                      <a:alpha val="43137"/>
                    </a:srgbClr>
                  </a:outerShdw>
                </a:effectLst>
              </a:rPr>
              <a:t>Året er 2006</a:t>
            </a:r>
          </a:p>
          <a:p>
            <a:pPr algn="ctr"/>
            <a:r>
              <a:rPr lang="nb-NO" sz="3200" b="1" dirty="0" smtClean="0">
                <a:effectLst>
                  <a:outerShdw blurRad="38100" dist="38100" dir="2700000" algn="tl">
                    <a:srgbClr val="000000">
                      <a:alpha val="43137"/>
                    </a:srgbClr>
                  </a:outerShdw>
                </a:effectLst>
              </a:rPr>
              <a:t>- Ingen mottak i  «ville </a:t>
            </a:r>
            <a:r>
              <a:rPr lang="nb-NO" sz="3200" b="1" dirty="0">
                <a:effectLst>
                  <a:outerShdw blurRad="38100" dist="38100" dir="2700000" algn="tl">
                    <a:srgbClr val="000000">
                      <a:alpha val="43137"/>
                    </a:srgbClr>
                  </a:outerShdw>
                </a:effectLst>
              </a:rPr>
              <a:t>V</a:t>
            </a:r>
            <a:r>
              <a:rPr lang="nb-NO" sz="3200" b="1" dirty="0" smtClean="0">
                <a:effectLst>
                  <a:outerShdw blurRad="38100" dist="38100" dir="2700000" algn="tl">
                    <a:srgbClr val="000000">
                      <a:alpha val="43137"/>
                    </a:srgbClr>
                  </a:outerShdw>
                </a:effectLst>
              </a:rPr>
              <a:t>olle»</a:t>
            </a:r>
          </a:p>
          <a:p>
            <a:pPr algn="ctr"/>
            <a:r>
              <a:rPr lang="nb-NO" sz="3200" b="1" dirty="0" smtClean="0">
                <a:effectLst>
                  <a:outerShdw blurRad="38100" dist="38100" dir="2700000" algn="tl">
                    <a:srgbClr val="000000">
                      <a:alpha val="43137"/>
                    </a:srgbClr>
                  </a:outerShdw>
                </a:effectLst>
              </a:rPr>
              <a:t>(Nord) Trøndelag!</a:t>
            </a:r>
            <a:endParaRPr lang="nb-NO"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7466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91526" y="1396440"/>
            <a:ext cx="9404723" cy="1400530"/>
          </a:xfrm>
        </p:spPr>
        <p:txBody>
          <a:bodyPr/>
          <a:lstStyle/>
          <a:p>
            <a:r>
              <a:rPr lang="nb-NO" dirty="0" smtClean="0"/>
              <a:t>…</a:t>
            </a:r>
            <a:r>
              <a:rPr lang="nb-NO" dirty="0" smtClean="0">
                <a:effectLst>
                  <a:outerShdw blurRad="38100" dist="38100" dir="2700000" algn="tl">
                    <a:srgbClr val="000000">
                      <a:alpha val="43137"/>
                    </a:srgbClr>
                  </a:outerShdw>
                </a:effectLst>
              </a:rPr>
              <a:t>de kan da vel legevakta ta seg av!? Skulle ikke være så vanskelig det!? …og så har vi Krisesenteret!</a:t>
            </a:r>
            <a:endParaRPr lang="nb-NO" dirty="0">
              <a:effectLst>
                <a:outerShdw blurRad="38100" dist="38100" dir="2700000" algn="tl">
                  <a:srgbClr val="000000">
                    <a:alpha val="43137"/>
                  </a:srgbClr>
                </a:outerShdw>
              </a:effectLst>
            </a:endParaRPr>
          </a:p>
        </p:txBody>
      </p:sp>
      <p:pic>
        <p:nvPicPr>
          <p:cNvPr id="7" name="Plassholder for innhold 6"/>
          <p:cNvPicPr>
            <a:picLocks noGrp="1" noChangeAspect="1"/>
          </p:cNvPicPr>
          <p:nvPr>
            <p:ph sz="half" idx="2"/>
          </p:nvPr>
        </p:nvPicPr>
        <p:blipFill>
          <a:blip r:embed="rId2"/>
          <a:stretch>
            <a:fillRect/>
          </a:stretch>
        </p:blipFill>
        <p:spPr>
          <a:xfrm>
            <a:off x="8986169" y="5225209"/>
            <a:ext cx="2420160" cy="1506953"/>
          </a:xfrm>
          <a:prstGeom prst="rect">
            <a:avLst/>
          </a:prstGeom>
        </p:spPr>
      </p:pic>
      <p:sp>
        <p:nvSpPr>
          <p:cNvPr id="8" name="TekstSylinder 7"/>
          <p:cNvSpPr txBox="1"/>
          <p:nvPr/>
        </p:nvSpPr>
        <p:spPr>
          <a:xfrm>
            <a:off x="1844302" y="3626032"/>
            <a:ext cx="5413223" cy="584775"/>
          </a:xfrm>
          <a:prstGeom prst="rect">
            <a:avLst/>
          </a:prstGeom>
          <a:noFill/>
        </p:spPr>
        <p:txBody>
          <a:bodyPr wrap="square" rtlCol="0">
            <a:spAutoFit/>
          </a:bodyPr>
          <a:lstStyle/>
          <a:p>
            <a:r>
              <a:rPr lang="nb-NO" sz="3200" dirty="0" smtClean="0">
                <a:effectLst>
                  <a:outerShdw blurRad="38100" dist="38100" dir="2700000" algn="tl">
                    <a:srgbClr val="000000">
                      <a:alpha val="43137"/>
                    </a:srgbClr>
                  </a:outerShdw>
                </a:effectLst>
              </a:rPr>
              <a:t>- Det er vel «godt nok»!</a:t>
            </a:r>
            <a:endParaRPr lang="nb-NO" sz="3200" dirty="0">
              <a:effectLst>
                <a:outerShdw blurRad="38100" dist="38100" dir="2700000" algn="tl">
                  <a:srgbClr val="000000">
                    <a:alpha val="43137"/>
                  </a:srgbClr>
                </a:outerShdw>
              </a:effectLst>
            </a:endParaRPr>
          </a:p>
        </p:txBody>
      </p:sp>
      <p:sp>
        <p:nvSpPr>
          <p:cNvPr id="9" name="TekstSylinder 8"/>
          <p:cNvSpPr txBox="1"/>
          <p:nvPr/>
        </p:nvSpPr>
        <p:spPr>
          <a:xfrm>
            <a:off x="1844302" y="4133233"/>
            <a:ext cx="9873216" cy="584775"/>
          </a:xfrm>
          <a:prstGeom prst="rect">
            <a:avLst/>
          </a:prstGeom>
          <a:noFill/>
        </p:spPr>
        <p:txBody>
          <a:bodyPr wrap="none" rtlCol="0">
            <a:spAutoFit/>
          </a:bodyPr>
          <a:lstStyle/>
          <a:p>
            <a:r>
              <a:rPr lang="nb-NO" sz="3200" dirty="0" smtClean="0">
                <a:effectLst>
                  <a:outerShdw blurRad="38100" dist="38100" dir="2700000" algn="tl">
                    <a:srgbClr val="000000">
                      <a:alpha val="43137"/>
                    </a:srgbClr>
                  </a:outerShdw>
                </a:effectLst>
              </a:rPr>
              <a:t>-</a:t>
            </a:r>
            <a:r>
              <a:rPr lang="nb-NO" sz="2400" b="1" dirty="0" smtClean="0">
                <a:effectLst>
                  <a:outerShdw blurRad="38100" dist="38100" dir="2700000" algn="tl">
                    <a:srgbClr val="000000">
                      <a:alpha val="43137"/>
                    </a:srgbClr>
                  </a:outerShdw>
                </a:effectLst>
              </a:rPr>
              <a:t> </a:t>
            </a:r>
            <a:r>
              <a:rPr lang="nb-NO" sz="3200" dirty="0" smtClean="0">
                <a:effectLst>
                  <a:outerShdw blurRad="38100" dist="38100" dir="2700000" algn="tl">
                    <a:srgbClr val="000000">
                      <a:alpha val="43137"/>
                    </a:srgbClr>
                  </a:outerShdw>
                </a:effectLst>
              </a:rPr>
              <a:t>..og det er jo ikke så mange som trenger hjelp!?</a:t>
            </a:r>
            <a:endParaRPr lang="nb-NO" sz="3200" dirty="0">
              <a:effectLst>
                <a:outerShdw blurRad="38100" dist="38100" dir="2700000" algn="tl">
                  <a:srgbClr val="000000">
                    <a:alpha val="43137"/>
                  </a:srgbClr>
                </a:outerShdw>
              </a:effectLst>
            </a:endParaRPr>
          </a:p>
        </p:txBody>
      </p:sp>
      <p:sp>
        <p:nvSpPr>
          <p:cNvPr id="10" name="TekstSylinder 9"/>
          <p:cNvSpPr txBox="1"/>
          <p:nvPr/>
        </p:nvSpPr>
        <p:spPr>
          <a:xfrm>
            <a:off x="6170463" y="5654836"/>
            <a:ext cx="3600666" cy="461665"/>
          </a:xfrm>
          <a:prstGeom prst="rect">
            <a:avLst/>
          </a:prstGeom>
          <a:noFill/>
        </p:spPr>
        <p:txBody>
          <a:bodyPr wrap="none" rtlCol="0">
            <a:spAutoFit/>
          </a:bodyPr>
          <a:lstStyle/>
          <a:p>
            <a:r>
              <a:rPr lang="nb-NO" sz="2400" b="1" dirty="0" err="1" smtClean="0"/>
              <a:t>Krøvel</a:t>
            </a:r>
            <a:r>
              <a:rPr lang="nb-NO" sz="2400" b="1" dirty="0" smtClean="0"/>
              <a:t>: </a:t>
            </a:r>
            <a:r>
              <a:rPr lang="nb-NO" sz="2400" dirty="0" smtClean="0"/>
              <a:t>Da går vi ned!?</a:t>
            </a:r>
            <a:endParaRPr lang="nb-NO" sz="2400" dirty="0"/>
          </a:p>
        </p:txBody>
      </p:sp>
    </p:spTree>
    <p:extLst>
      <p:ext uri="{BB962C8B-B14F-4D97-AF65-F5344CB8AC3E}">
        <p14:creationId xmlns:p14="http://schemas.microsoft.com/office/powerpoint/2010/main" val="801033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52471" y="910832"/>
            <a:ext cx="3681957" cy="1447800"/>
          </a:xfrm>
        </p:spPr>
        <p:txBody>
          <a:bodyPr/>
          <a:lstStyle/>
          <a:p>
            <a:r>
              <a:rPr lang="nb-NO" sz="3200" dirty="0" smtClean="0">
                <a:effectLst>
                  <a:outerShdw blurRad="38100" dist="38100" dir="2700000" algn="tl">
                    <a:srgbClr val="000000">
                      <a:alpha val="43137"/>
                    </a:srgbClr>
                  </a:outerShdw>
                </a:effectLst>
              </a:rPr>
              <a:t>VOLD</a:t>
            </a:r>
            <a:r>
              <a:rPr lang="nb-NO" sz="3200" dirty="0" smtClean="0"/>
              <a:t/>
            </a:r>
            <a:br>
              <a:rPr lang="nb-NO" sz="3200" dirty="0" smtClean="0"/>
            </a:br>
            <a:r>
              <a:rPr lang="nb-NO" sz="3200" dirty="0" smtClean="0"/>
              <a:t> i Nære Relasjoner</a:t>
            </a:r>
            <a:endParaRPr lang="nb-NO" sz="3200" dirty="0"/>
          </a:p>
        </p:txBody>
      </p:sp>
      <p:sp>
        <p:nvSpPr>
          <p:cNvPr id="3" name="Plassholder for innhold 2"/>
          <p:cNvSpPr>
            <a:spLocks noGrp="1"/>
          </p:cNvSpPr>
          <p:nvPr>
            <p:ph idx="1"/>
          </p:nvPr>
        </p:nvSpPr>
        <p:spPr>
          <a:xfrm>
            <a:off x="4926563" y="829235"/>
            <a:ext cx="6588235" cy="5153242"/>
          </a:xfrm>
        </p:spPr>
        <p:txBody>
          <a:bodyPr>
            <a:normAutofit lnSpcReduction="10000"/>
          </a:bodyPr>
          <a:lstStyle/>
          <a:p>
            <a:r>
              <a:rPr lang="nb-NO" dirty="0" smtClean="0"/>
              <a:t>Fysisk vold</a:t>
            </a:r>
          </a:p>
          <a:p>
            <a:r>
              <a:rPr lang="nb-NO" dirty="0" smtClean="0"/>
              <a:t>Psykisk vold</a:t>
            </a:r>
          </a:p>
          <a:p>
            <a:r>
              <a:rPr lang="nb-NO" dirty="0" smtClean="0"/>
              <a:t>Latent vold(</a:t>
            </a:r>
            <a:r>
              <a:rPr lang="nb-NO" sz="1800" dirty="0" smtClean="0"/>
              <a:t>frykt for gjentagelse</a:t>
            </a:r>
            <a:r>
              <a:rPr lang="nb-NO" dirty="0" smtClean="0"/>
              <a:t>)</a:t>
            </a:r>
          </a:p>
          <a:p>
            <a:r>
              <a:rPr lang="nb-NO" dirty="0" smtClean="0"/>
              <a:t>Kjærestevold (ofte unge)</a:t>
            </a:r>
          </a:p>
          <a:p>
            <a:r>
              <a:rPr lang="nb-NO" dirty="0" smtClean="0"/>
              <a:t>Nettovergrep/digital vold(</a:t>
            </a:r>
            <a:r>
              <a:rPr lang="nb-NO" sz="1800" dirty="0" err="1" smtClean="0"/>
              <a:t>inkl</a:t>
            </a:r>
            <a:r>
              <a:rPr lang="nb-NO" sz="1800" dirty="0" smtClean="0"/>
              <a:t> mobil</a:t>
            </a:r>
            <a:r>
              <a:rPr lang="nb-NO" dirty="0" smtClean="0"/>
              <a:t>)</a:t>
            </a:r>
          </a:p>
          <a:p>
            <a:r>
              <a:rPr lang="nb-NO" dirty="0" smtClean="0"/>
              <a:t>Omsorgssvikt</a:t>
            </a:r>
          </a:p>
          <a:p>
            <a:r>
              <a:rPr lang="nb-NO" dirty="0" smtClean="0"/>
              <a:t>Økonomisk overgrep</a:t>
            </a:r>
          </a:p>
          <a:p>
            <a:r>
              <a:rPr lang="nb-NO" dirty="0" smtClean="0"/>
              <a:t>Materielle overgrep</a:t>
            </a:r>
          </a:p>
          <a:p>
            <a:r>
              <a:rPr lang="nb-NO" dirty="0" smtClean="0"/>
              <a:t>Negativ sosial </a:t>
            </a:r>
            <a:r>
              <a:rPr lang="nb-NO" sz="2200" dirty="0" smtClean="0"/>
              <a:t>kontroll(</a:t>
            </a:r>
            <a:r>
              <a:rPr lang="nb-NO" sz="1500" dirty="0" smtClean="0"/>
              <a:t>frata rett til å bestemme over eget liv)</a:t>
            </a:r>
          </a:p>
          <a:p>
            <a:r>
              <a:rPr lang="nb-NO" dirty="0" smtClean="0"/>
              <a:t>Tvangsekteskap</a:t>
            </a:r>
          </a:p>
          <a:p>
            <a:r>
              <a:rPr lang="nb-NO" dirty="0" smtClean="0"/>
              <a:t>Kjønnslemlestelse</a:t>
            </a:r>
          </a:p>
          <a:p>
            <a:r>
              <a:rPr lang="nb-NO" dirty="0" smtClean="0"/>
              <a:t>Seksuelle overgrep(</a:t>
            </a:r>
            <a:r>
              <a:rPr lang="nb-NO" sz="1700" dirty="0" err="1" smtClean="0"/>
              <a:t>Spesialisthelsetj</a:t>
            </a:r>
            <a:r>
              <a:rPr lang="nb-NO" sz="1700" dirty="0" smtClean="0"/>
              <a:t> </a:t>
            </a:r>
            <a:r>
              <a:rPr lang="nb-NO" sz="1700" dirty="0" err="1" smtClean="0"/>
              <a:t>fom</a:t>
            </a:r>
            <a:r>
              <a:rPr lang="nb-NO" sz="1700" dirty="0" smtClean="0"/>
              <a:t> 2016</a:t>
            </a:r>
            <a:r>
              <a:rPr lang="nb-NO" dirty="0" smtClean="0"/>
              <a:t>)</a:t>
            </a:r>
            <a:endParaRPr lang="nb-NO" dirty="0"/>
          </a:p>
        </p:txBody>
      </p:sp>
      <p:sp>
        <p:nvSpPr>
          <p:cNvPr id="4" name="Plassholder for tekst 3"/>
          <p:cNvSpPr>
            <a:spLocks noGrp="1"/>
          </p:cNvSpPr>
          <p:nvPr>
            <p:ph type="body" sz="half" idx="2"/>
          </p:nvPr>
        </p:nvSpPr>
        <p:spPr>
          <a:xfrm>
            <a:off x="497541" y="2500969"/>
            <a:ext cx="4625787" cy="3975847"/>
          </a:xfrm>
        </p:spPr>
        <p:txBody>
          <a:bodyPr>
            <a:noAutofit/>
          </a:bodyPr>
          <a:lstStyle/>
          <a:p>
            <a:r>
              <a:rPr lang="nb-NO" sz="2400" dirty="0"/>
              <a:t>Vold i nære relasjoner er et overordnet begrep som dekker fysisk og psykisk vold, seksuelle overgrep, materielle</a:t>
            </a:r>
            <a:r>
              <a:rPr lang="nb-NO" sz="2400" dirty="0" smtClean="0"/>
              <a:t>/ økonomiske </a:t>
            </a:r>
            <a:r>
              <a:rPr lang="nb-NO" sz="2400" dirty="0"/>
              <a:t>overgrep og omsorgssvikt. I tillegg inngår handlinger som betegnes som </a:t>
            </a:r>
            <a:r>
              <a:rPr lang="nb-NO" sz="2400" dirty="0" err="1"/>
              <a:t>æresrelatert</a:t>
            </a:r>
            <a:r>
              <a:rPr lang="nb-NO" sz="2400" dirty="0"/>
              <a:t> vold, tvangsekteskap og kjønnslemlestelse i begrepet. </a:t>
            </a:r>
            <a:endParaRPr lang="nb-NO" sz="1800" dirty="0"/>
          </a:p>
        </p:txBody>
      </p:sp>
      <p:sp>
        <p:nvSpPr>
          <p:cNvPr id="5" name="TekstSylinder 4"/>
          <p:cNvSpPr txBox="1"/>
          <p:nvPr/>
        </p:nvSpPr>
        <p:spPr>
          <a:xfrm>
            <a:off x="8393080" y="214456"/>
            <a:ext cx="2706699" cy="954107"/>
          </a:xfrm>
          <a:prstGeom prst="rect">
            <a:avLst/>
          </a:prstGeom>
          <a:noFill/>
        </p:spPr>
        <p:txBody>
          <a:bodyPr wrap="square" rtlCol="0">
            <a:spAutoFit/>
          </a:bodyPr>
          <a:lstStyle/>
          <a:p>
            <a:r>
              <a:rPr lang="nb-NO" sz="2800" b="1" dirty="0" smtClean="0"/>
              <a:t>…tilbake til krava:</a:t>
            </a:r>
            <a:endParaRPr lang="nb-NO" sz="2800" b="1" dirty="0"/>
          </a:p>
        </p:txBody>
      </p:sp>
    </p:spTree>
    <p:extLst>
      <p:ext uri="{BB962C8B-B14F-4D97-AF65-F5344CB8AC3E}">
        <p14:creationId xmlns:p14="http://schemas.microsoft.com/office/powerpoint/2010/main" val="238345236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txDef>
      <a:spPr>
        <a:noFill/>
      </a:spPr>
      <a:bodyPr wrap="square" rtlCol="0">
        <a:spAutoFit/>
      </a:bodyPr>
      <a:lstStyle>
        <a:defPPr>
          <a:defRPr dirty="0"/>
        </a:defPPr>
      </a:lstStyle>
    </a:txDef>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3619</TotalTime>
  <Words>3426</Words>
  <Application>Microsoft Office PowerPoint</Application>
  <PresentationFormat>Widescreen</PresentationFormat>
  <Paragraphs>270</Paragraphs>
  <Slides>35</Slides>
  <Notes>0</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35</vt:i4>
      </vt:variant>
    </vt:vector>
  </HeadingPairs>
  <TitlesOfParts>
    <vt:vector size="43" baseType="lpstr">
      <vt:lpstr>Amnesty Trade Gothic</vt:lpstr>
      <vt:lpstr>Arial</vt:lpstr>
      <vt:lpstr>Calibri</vt:lpstr>
      <vt:lpstr>Century Gothic</vt:lpstr>
      <vt:lpstr>Open Sans</vt:lpstr>
      <vt:lpstr>Programme</vt:lpstr>
      <vt:lpstr>Wingdings 3</vt:lpstr>
      <vt:lpstr>Ion</vt:lpstr>
      <vt:lpstr>Krøvel Velle Voll i ville Volle:</vt:lpstr>
      <vt:lpstr>8. Oktober 1964</vt:lpstr>
      <vt:lpstr>Peter Daniel</vt:lpstr>
      <vt:lpstr>Erica</vt:lpstr>
      <vt:lpstr>Marita</vt:lpstr>
      <vt:lpstr>Ivar</vt:lpstr>
      <vt:lpstr>PowerPoint-presentasjon</vt:lpstr>
      <vt:lpstr>…de kan da vel legevakta ta seg av!? Skulle ikke være så vanskelig det!? …og så har vi Krisesenteret!</vt:lpstr>
      <vt:lpstr>VOLD  i Nære Relasjoner</vt:lpstr>
      <vt:lpstr>FOREKOMST/ OMFANG KVINNER</vt:lpstr>
      <vt:lpstr>FOREKOMST/ OMFANG MENN</vt:lpstr>
      <vt:lpstr>OPPSUMMERING av UTFORDRING!</vt:lpstr>
      <vt:lpstr>PowerPoint-presentasjon</vt:lpstr>
      <vt:lpstr> POLITIET – NOEN TALL Straffesaksprotokoll/rapport Politidirektoratet 29.1.2020</vt:lpstr>
      <vt:lpstr>HVORDAN HEVE KVALITETEN OG BEDRE TILBUDET TIL VOLDSUTSATTE?</vt:lpstr>
      <vt:lpstr>Veileder …og HVA SÅ?</vt:lpstr>
      <vt:lpstr>ORGANISERING, BEREDSKAP, BEMANNING, FINANSIERING…..</vt:lpstr>
      <vt:lpstr>PowerPoint-presentasjon</vt:lpstr>
      <vt:lpstr>Veien videre for oss i «Ville Volle!»</vt:lpstr>
      <vt:lpstr>Forventninger til ny Handlingsplan for legevakt! «…er hjelpa nærmast!» </vt:lpstr>
      <vt:lpstr>Nytt lovverk innen helse – kanskje da???</vt:lpstr>
      <vt:lpstr>Hva skal Krøvel Velle Voll gjøre?? Opp eller ned?? </vt:lpstr>
      <vt:lpstr>Evaluering fra Nordlandsforskning  2012 da??</vt:lpstr>
      <vt:lpstr>…men kanskje i denne:  En legevakt for alle, men ikke for alt Legeforeningens innspillsrapport for en bedre legevakt (des 2014)</vt:lpstr>
      <vt:lpstr>Kanskje NKLM tar med noe i sin rapport? (2015)</vt:lpstr>
      <vt:lpstr>PowerPoint-presentasjon</vt:lpstr>
      <vt:lpstr>Her er det da noe!:  Høringsnotat – Nasjonale faglige retningslinjer for Overgrepsmottak Norsk Forening for Allmennmedisin   okt.2018</vt:lpstr>
      <vt:lpstr>..årene er 2015 -2018</vt:lpstr>
      <vt:lpstr>PowerPoint-presentasjon</vt:lpstr>
      <vt:lpstr>PowerPoint-presentasjon</vt:lpstr>
      <vt:lpstr>Noen andre referanser:</vt:lpstr>
      <vt:lpstr>….året er 2019</vt:lpstr>
      <vt:lpstr>Ad extremum = Til slutt </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Valde Volle i ville valle!</dc:title>
  <dc:creator>Peter Daniel Aune</dc:creator>
  <cp:lastModifiedBy>Peter Daniel Aune</cp:lastModifiedBy>
  <cp:revision>125</cp:revision>
  <dcterms:created xsi:type="dcterms:W3CDTF">2020-02-21T14:22:48Z</dcterms:created>
  <dcterms:modified xsi:type="dcterms:W3CDTF">2020-03-01T16:25:22Z</dcterms:modified>
</cp:coreProperties>
</file>