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98" r:id="rId2"/>
    <p:sldId id="297" r:id="rId3"/>
    <p:sldId id="287" r:id="rId4"/>
    <p:sldId id="260" r:id="rId5"/>
    <p:sldId id="261" r:id="rId6"/>
    <p:sldId id="267" r:id="rId7"/>
    <p:sldId id="301" r:id="rId8"/>
    <p:sldId id="299" r:id="rId9"/>
    <p:sldId id="300" r:id="rId10"/>
    <p:sldId id="293" r:id="rId11"/>
    <p:sldId id="277" r:id="rId12"/>
    <p:sldId id="274" r:id="rId13"/>
    <p:sldId id="288" r:id="rId14"/>
    <p:sldId id="276" r:id="rId15"/>
    <p:sldId id="290" r:id="rId16"/>
    <p:sldId id="280" r:id="rId17"/>
    <p:sldId id="275" r:id="rId18"/>
    <p:sldId id="271" r:id="rId19"/>
    <p:sldId id="291" r:id="rId20"/>
    <p:sldId id="289" r:id="rId21"/>
    <p:sldId id="278" r:id="rId22"/>
    <p:sldId id="294" r:id="rId23"/>
    <p:sldId id="270" r:id="rId24"/>
    <p:sldId id="292" r:id="rId25"/>
    <p:sldId id="279" r:id="rId26"/>
    <p:sldId id="273" r:id="rId27"/>
    <p:sldId id="303" r:id="rId28"/>
    <p:sldId id="283" r:id="rId29"/>
    <p:sldId id="302" r:id="rId30"/>
  </p:sldIdLst>
  <p:sldSz cx="9144000" cy="6858000" type="screen4x3"/>
  <p:notesSz cx="6724650" cy="9774238"/>
  <p:defaultTextStyle>
    <a:defPPr>
      <a:defRPr lang="nn-NO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156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n-NO" dirty="0">
              <a:latin typeface="Arial" pitchFamily="34" charset="0"/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510E7342-4673-48F3-A312-291235E49FD9}" type="datetime1">
              <a:rPr lang="nn-NO">
                <a:latin typeface="Arial" pitchFamily="34" charset="0"/>
              </a:rPr>
              <a:pPr/>
              <a:t>02.03.2020</a:t>
            </a:fld>
            <a:endParaRPr lang="nn-NO" dirty="0">
              <a:latin typeface="Arial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nn-NO" dirty="0">
              <a:latin typeface="Arial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BF7B519-3ADB-429A-9F2A-4A6C47698012}" type="slidenum">
              <a:rPr lang="nn-NO">
                <a:latin typeface="Arial" pitchFamily="34" charset="0"/>
              </a:rPr>
              <a:pPr/>
              <a:t>‹#›</a:t>
            </a:fld>
            <a:endParaRPr lang="nn-NO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1927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nn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04EB60CC-B24A-472F-8524-AE3BC8DB8CF9}" type="datetime1">
              <a:rPr lang="nn-NO" smtClean="0"/>
              <a:pPr/>
              <a:t>02.03.2020</a:t>
            </a:fld>
            <a:endParaRPr lang="nn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n-NO" noProof="0" dirty="0" smtClean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 smtClean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nn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600F8E68-F9BC-46D8-B849-4A3808FB851D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8701741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0000" y="2520000"/>
            <a:ext cx="8424000" cy="964800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0000" y="3599999"/>
            <a:ext cx="8424000" cy="2880175"/>
          </a:xfrm>
        </p:spPr>
        <p:txBody>
          <a:bodyPr>
            <a:noAutofit/>
          </a:bodyPr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A949D8-4D52-438C-A413-4C2EDEEA23D4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C56A4-9C0D-4C89-B4D5-90CB3071F6AA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kule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Klikk for å redigere tittelstil</a:t>
            </a:r>
            <a:endParaRPr lang="nb-NO" noProof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Font typeface="Arial"/>
              <a:buChar char="•"/>
              <a:defRPr sz="2200" b="0" i="0">
                <a:latin typeface="Arial"/>
                <a:cs typeface="Arial"/>
              </a:defRPr>
            </a:lvl1pPr>
            <a:lvl2pPr>
              <a:buFont typeface="Arial"/>
              <a:buChar char="•"/>
              <a:defRPr sz="1800" b="0" i="0">
                <a:latin typeface="Arial"/>
                <a:cs typeface="Arial"/>
              </a:defRPr>
            </a:lvl2pPr>
            <a:lvl3pPr>
              <a:buFont typeface="Arial"/>
              <a:buChar char="•"/>
              <a:defRPr sz="1800" b="0" i="0">
                <a:latin typeface="Arial"/>
                <a:cs typeface="Arial"/>
              </a:defRPr>
            </a:lvl3pPr>
            <a:lvl4pPr>
              <a:buFont typeface="Arial"/>
              <a:buChar char="•"/>
              <a:defRPr sz="1800" b="0" i="0">
                <a:latin typeface="Arial"/>
                <a:cs typeface="Arial"/>
              </a:defRPr>
            </a:lvl4pPr>
            <a:lvl5pPr>
              <a:buFont typeface="Arial"/>
              <a:buChar char="•"/>
              <a:defRPr sz="1800" b="0" i="0">
                <a:latin typeface="Arial"/>
                <a:cs typeface="Arial"/>
              </a:defRPr>
            </a:lvl5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4A01D-4E84-4D49-ACFD-A0A9F13796E4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Klikk for å redigere tittelstil</a:t>
            </a:r>
            <a:endParaRPr lang="nb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60000" y="2520000"/>
            <a:ext cx="4111200" cy="3960000"/>
          </a:xfrm>
        </p:spPr>
        <p:txBody>
          <a:bodyPr>
            <a:noAutofit/>
          </a:bodyPr>
          <a:lstStyle>
            <a:lvl1pPr>
              <a:buFont typeface="Arial"/>
              <a:buChar char="•"/>
              <a:defRPr sz="2200" b="0" i="0">
                <a:latin typeface="Arial"/>
                <a:cs typeface="Arial"/>
              </a:defRPr>
            </a:lvl1pPr>
            <a:lvl2pPr>
              <a:buFont typeface="Arial"/>
              <a:buChar char="•"/>
              <a:defRPr sz="1800" b="0" i="0">
                <a:latin typeface="Arial"/>
                <a:cs typeface="Arial"/>
              </a:defRPr>
            </a:lvl2pPr>
            <a:lvl3pPr>
              <a:buFont typeface="Arial"/>
              <a:buChar char="•"/>
              <a:defRPr sz="1800" b="0" i="0">
                <a:latin typeface="Arial"/>
                <a:cs typeface="Arial"/>
              </a:defRPr>
            </a:lvl3pPr>
            <a:lvl4pPr>
              <a:buFont typeface="Arial"/>
              <a:buChar char="•"/>
              <a:defRPr sz="1800" b="0" i="0">
                <a:latin typeface="Arial"/>
                <a:cs typeface="Arial"/>
              </a:defRPr>
            </a:lvl4pPr>
            <a:lvl5pPr>
              <a:buFont typeface="Arial"/>
              <a:buChar char="•"/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80000" y="2519999"/>
            <a:ext cx="4111200" cy="3960000"/>
          </a:xfrm>
        </p:spPr>
        <p:txBody>
          <a:bodyPr/>
          <a:lstStyle>
            <a:lvl1pPr>
              <a:buFont typeface="Arial"/>
              <a:buChar char="•"/>
              <a:defRPr sz="2200" b="0" i="0">
                <a:latin typeface="Arial"/>
                <a:cs typeface="Arial"/>
              </a:defRPr>
            </a:lvl1pPr>
            <a:lvl2pPr>
              <a:buFont typeface="Arial"/>
              <a:buChar char="•"/>
              <a:defRPr sz="1800" b="0" i="0">
                <a:latin typeface="Arial"/>
                <a:cs typeface="Arial"/>
              </a:defRPr>
            </a:lvl2pPr>
            <a:lvl3pPr>
              <a:buFont typeface="Arial"/>
              <a:buChar char="•"/>
              <a:defRPr sz="1800" b="0" i="0">
                <a:latin typeface="Arial"/>
                <a:cs typeface="Arial"/>
              </a:defRPr>
            </a:lvl3pPr>
            <a:lvl4pPr>
              <a:buFont typeface="Arial"/>
              <a:buChar char="•"/>
              <a:defRPr sz="1800" b="0" i="0">
                <a:latin typeface="Arial"/>
                <a:cs typeface="Arial"/>
              </a:defRPr>
            </a:lvl4pPr>
            <a:lvl5pPr>
              <a:buFont typeface="Arial"/>
              <a:buChar char="•"/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0A95A6-BFEF-4DE7-A35D-F4235EB918C4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C01E7-D748-45C9-8C37-0A626AB0308D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noProof="0" smtClean="0"/>
              <a:t>Klikk for å redigere tittelstil</a:t>
            </a:r>
            <a:endParaRPr lang="nb-NO" noProof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60000" y="2520000"/>
            <a:ext cx="4111200" cy="7200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360000" y="3420000"/>
            <a:ext cx="4111200" cy="3060000"/>
          </a:xfrm>
        </p:spPr>
        <p:txBody>
          <a:bodyPr>
            <a:normAutofit/>
          </a:bodyPr>
          <a:lstStyle>
            <a:lvl1pPr>
              <a:buFont typeface="Arial"/>
              <a:buChar char="•"/>
              <a:defRPr sz="1800"/>
            </a:lvl1pPr>
            <a:lvl2pPr>
              <a:buFont typeface="Arial"/>
              <a:buChar char="•"/>
              <a:defRPr sz="1800">
                <a:latin typeface="Arial" pitchFamily="34" charset="0"/>
              </a:defRPr>
            </a:lvl2pPr>
            <a:lvl3pPr>
              <a:buFont typeface="Arial"/>
              <a:buChar char="•"/>
              <a:defRPr sz="1800">
                <a:latin typeface="Arial" pitchFamily="34" charset="0"/>
              </a:defRPr>
            </a:lvl3pPr>
            <a:lvl4pPr>
              <a:buFont typeface="Arial"/>
              <a:buChar char="•"/>
              <a:defRPr sz="1800">
                <a:latin typeface="Arial" pitchFamily="34" charset="0"/>
              </a:defRPr>
            </a:lvl4pPr>
            <a:lvl5pPr>
              <a:buFont typeface="Arial"/>
              <a:buChar char="•"/>
              <a:defRPr sz="18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80000" y="2520000"/>
            <a:ext cx="4111200" cy="720000"/>
          </a:xfr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80000" y="3420000"/>
            <a:ext cx="4111200" cy="3060000"/>
          </a:xfrm>
        </p:spPr>
        <p:txBody>
          <a:bodyPr>
            <a:noAutofit/>
          </a:bodyPr>
          <a:lstStyle>
            <a:lvl1pPr>
              <a:buFont typeface="Arial"/>
              <a:buChar char="•"/>
              <a:defRPr sz="1800" b="0" i="0">
                <a:latin typeface="Arial"/>
                <a:cs typeface="Arial"/>
              </a:defRPr>
            </a:lvl1pPr>
            <a:lvl2pPr>
              <a:buFont typeface="Arial"/>
              <a:buChar char="•"/>
              <a:defRPr sz="1800" b="0" i="0">
                <a:latin typeface="Arial"/>
                <a:cs typeface="Arial"/>
              </a:defRPr>
            </a:lvl2pPr>
            <a:lvl3pPr>
              <a:buFont typeface="Arial"/>
              <a:buChar char="•"/>
              <a:defRPr sz="1800" b="0" i="0">
                <a:latin typeface="Arial"/>
                <a:cs typeface="Arial"/>
              </a:defRPr>
            </a:lvl3pPr>
            <a:lvl4pPr>
              <a:buFont typeface="Arial"/>
              <a:buChar char="•"/>
              <a:defRPr sz="1800" b="0" i="0">
                <a:latin typeface="Arial"/>
                <a:cs typeface="Arial"/>
              </a:defRPr>
            </a:lvl4pPr>
            <a:lvl5pPr>
              <a:buFont typeface="Arial"/>
              <a:buChar char="•"/>
              <a:defRPr sz="1800" b="0" i="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 smtClean="0"/>
              <a:t>Rediger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FF21BF-4FBA-450C-8225-0CCA3BD5B928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5D930-5EFD-4161-9552-32825A1DF310}" type="slidenum">
              <a:rPr lang="nb-NO" noProof="0" smtClean="0"/>
              <a:pPr/>
              <a:t>‹#›</a:t>
            </a:fld>
            <a:endParaRPr lang="nb-NO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360363" y="1439863"/>
            <a:ext cx="84232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dirty="0" smtClean="0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360363" y="2519363"/>
            <a:ext cx="84312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60363" y="6538913"/>
            <a:ext cx="2159000" cy="17938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cs typeface="Arial" charset="0"/>
              </a:defRPr>
            </a:lvl1pPr>
          </a:lstStyle>
          <a:p>
            <a:fld id="{5DBE6A9C-89C1-47DD-89E2-E5FDBAB1EC92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519363" y="6538913"/>
            <a:ext cx="4111625" cy="17938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cs typeface="Arial" charset="0"/>
              </a:defRPr>
            </a:lvl1pPr>
          </a:lstStyle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630988" y="6538913"/>
            <a:ext cx="2160587" cy="17938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cs typeface="Arial" charset="0"/>
              </a:defRPr>
            </a:lvl1pPr>
          </a:lstStyle>
          <a:p>
            <a:fld id="{D5F78CE0-4685-4390-894A-8766B4D942C7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60363" y="360363"/>
            <a:ext cx="6657076" cy="539750"/>
          </a:xfrm>
          <a:prstGeom prst="rect">
            <a:avLst/>
          </a:prstGeom>
          <a:solidFill>
            <a:srgbClr val="F3F3F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nb-NO" noProof="0" dirty="0">
              <a:latin typeface="Arial" pitchFamily="34" charset="0"/>
              <a:ea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668064" y="360363"/>
            <a:ext cx="1349375" cy="539750"/>
            <a:chOff x="5634038" y="360363"/>
            <a:chExt cx="1349375" cy="539750"/>
          </a:xfrm>
        </p:grpSpPr>
        <p:sp>
          <p:nvSpPr>
            <p:cNvPr id="8" name="Rectangle 12"/>
            <p:cNvSpPr>
              <a:spLocks noChangeArrowheads="1"/>
            </p:cNvSpPr>
            <p:nvPr userDrawn="1"/>
          </p:nvSpPr>
          <p:spPr bwMode="auto">
            <a:xfrm>
              <a:off x="6713538" y="360363"/>
              <a:ext cx="269875" cy="269875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noProof="0" dirty="0">
                <a:latin typeface="Arial" pitchFamily="34" charset="0"/>
                <a:ea typeface="+mn-ea"/>
              </a:endParaRPr>
            </a:p>
          </p:txBody>
        </p:sp>
        <p:sp>
          <p:nvSpPr>
            <p:cNvPr id="9" name="Rectangle 13"/>
            <p:cNvSpPr>
              <a:spLocks noChangeArrowheads="1"/>
            </p:cNvSpPr>
            <p:nvPr userDrawn="1"/>
          </p:nvSpPr>
          <p:spPr bwMode="auto">
            <a:xfrm>
              <a:off x="6443663" y="360363"/>
              <a:ext cx="269875" cy="26987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noProof="0" dirty="0">
                <a:latin typeface="Arial" pitchFamily="34" charset="0"/>
                <a:ea typeface="+mn-ea"/>
              </a:endParaRPr>
            </a:p>
          </p:txBody>
        </p:sp>
        <p:sp>
          <p:nvSpPr>
            <p:cNvPr id="10" name="Rectangle 14"/>
            <p:cNvSpPr>
              <a:spLocks noChangeArrowheads="1"/>
            </p:cNvSpPr>
            <p:nvPr userDrawn="1"/>
          </p:nvSpPr>
          <p:spPr bwMode="auto">
            <a:xfrm>
              <a:off x="6173788" y="360363"/>
              <a:ext cx="269875" cy="269875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noProof="0" dirty="0">
                <a:latin typeface="Arial" pitchFamily="34" charset="0"/>
                <a:ea typeface="+mn-ea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 userDrawn="1"/>
          </p:nvSpPr>
          <p:spPr bwMode="auto">
            <a:xfrm>
              <a:off x="5903913" y="360363"/>
              <a:ext cx="269875" cy="269875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noProof="0" dirty="0">
                <a:latin typeface="Arial" pitchFamily="34" charset="0"/>
                <a:ea typeface="+mn-ea"/>
              </a:endParaRPr>
            </a:p>
          </p:txBody>
        </p:sp>
        <p:sp>
          <p:nvSpPr>
            <p:cNvPr id="12" name="Rectangle 16"/>
            <p:cNvSpPr>
              <a:spLocks noChangeArrowheads="1"/>
            </p:cNvSpPr>
            <p:nvPr userDrawn="1"/>
          </p:nvSpPr>
          <p:spPr bwMode="auto">
            <a:xfrm>
              <a:off x="5634038" y="360363"/>
              <a:ext cx="269875" cy="269875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noProof="0" dirty="0">
                <a:latin typeface="Arial" pitchFamily="34" charset="0"/>
                <a:ea typeface="+mn-ea"/>
              </a:endParaRPr>
            </a:p>
          </p:txBody>
        </p:sp>
        <p:sp>
          <p:nvSpPr>
            <p:cNvPr id="13" name="Rectangle 18"/>
            <p:cNvSpPr>
              <a:spLocks noChangeArrowheads="1"/>
            </p:cNvSpPr>
            <p:nvPr userDrawn="1"/>
          </p:nvSpPr>
          <p:spPr bwMode="auto">
            <a:xfrm>
              <a:off x="6713538" y="630238"/>
              <a:ext cx="269875" cy="26987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noProof="0" dirty="0">
                <a:latin typeface="Arial" pitchFamily="34" charset="0"/>
                <a:ea typeface="+mn-ea"/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 userDrawn="1"/>
          </p:nvSpPr>
          <p:spPr bwMode="auto">
            <a:xfrm>
              <a:off x="6443663" y="630238"/>
              <a:ext cx="269875" cy="269875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noProof="0" dirty="0">
                <a:latin typeface="Arial" pitchFamily="34" charset="0"/>
                <a:ea typeface="+mn-ea"/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 userDrawn="1"/>
          </p:nvSpPr>
          <p:spPr bwMode="auto">
            <a:xfrm>
              <a:off x="6173788" y="630238"/>
              <a:ext cx="269875" cy="269875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noProof="0" dirty="0">
                <a:latin typeface="Arial" pitchFamily="34" charset="0"/>
                <a:ea typeface="+mn-ea"/>
              </a:endParaRPr>
            </a:p>
          </p:txBody>
        </p:sp>
        <p:sp>
          <p:nvSpPr>
            <p:cNvPr id="16" name="Rectangle 21"/>
            <p:cNvSpPr>
              <a:spLocks noChangeArrowheads="1"/>
            </p:cNvSpPr>
            <p:nvPr userDrawn="1"/>
          </p:nvSpPr>
          <p:spPr bwMode="auto">
            <a:xfrm>
              <a:off x="5903913" y="630238"/>
              <a:ext cx="269875" cy="269875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noProof="0" dirty="0">
                <a:latin typeface="Arial" pitchFamily="34" charset="0"/>
                <a:ea typeface="+mn-ea"/>
              </a:endParaRPr>
            </a:p>
          </p:txBody>
        </p:sp>
      </p:grpSp>
      <p:pic>
        <p:nvPicPr>
          <p:cNvPr id="1041" name="Bilde 17" descr="BM_Logo_undertekst_2_rgb_1795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7439" y="360364"/>
            <a:ext cx="1774136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defRPr sz="22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ah@helsetilsynet.n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0000" y="1943928"/>
            <a:ext cx="8424000" cy="964800"/>
          </a:xfrm>
        </p:spPr>
        <p:txBody>
          <a:bodyPr/>
          <a:lstStyle/>
          <a:p>
            <a:r>
              <a:rPr lang="nb-NO" dirty="0" smtClean="0"/>
              <a:t>Beredskapsplanlegging for legevakt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0000" y="3051359"/>
            <a:ext cx="8424000" cy="2880175"/>
          </a:xfrm>
        </p:spPr>
        <p:txBody>
          <a:bodyPr/>
          <a:lstStyle/>
          <a:p>
            <a:r>
              <a:rPr lang="nb-NO" u="sng" dirty="0" smtClean="0">
                <a:solidFill>
                  <a:schemeClr val="tx2"/>
                </a:solidFill>
              </a:rPr>
              <a:t>Foredraget basert på erfaringer som;</a:t>
            </a:r>
            <a:endParaRPr lang="nb-NO" u="sng" dirty="0">
              <a:solidFill>
                <a:schemeClr val="tx2"/>
              </a:solidFill>
            </a:endParaRPr>
          </a:p>
          <a:p>
            <a:r>
              <a:rPr lang="nb-NO" dirty="0" smtClean="0">
                <a:solidFill>
                  <a:schemeClr val="tx2"/>
                </a:solidFill>
              </a:rPr>
              <a:t>-   Kommuneoverlege i 92-94 og 2010-15</a:t>
            </a:r>
          </a:p>
          <a:p>
            <a:pPr marL="342900" indent="-342900">
              <a:buFontTx/>
              <a:buChar char="-"/>
            </a:pPr>
            <a:r>
              <a:rPr lang="nb-NO" dirty="0" smtClean="0">
                <a:solidFill>
                  <a:schemeClr val="tx2"/>
                </a:solidFill>
              </a:rPr>
              <a:t>Helseberedskap planlegging til OL-94</a:t>
            </a:r>
          </a:p>
          <a:p>
            <a:pPr marL="342900" indent="-342900">
              <a:buFontTx/>
              <a:buChar char="-"/>
            </a:pPr>
            <a:r>
              <a:rPr lang="nb-NO" dirty="0">
                <a:solidFill>
                  <a:schemeClr val="tx2"/>
                </a:solidFill>
              </a:rPr>
              <a:t>L</a:t>
            </a:r>
            <a:r>
              <a:rPr lang="nb-NO" dirty="0" smtClean="0">
                <a:solidFill>
                  <a:schemeClr val="tx2"/>
                </a:solidFill>
              </a:rPr>
              <a:t>edelse av Lillehammer interkommunale legevakt </a:t>
            </a:r>
          </a:p>
          <a:p>
            <a:pPr marL="342900" indent="-342900">
              <a:buFontTx/>
              <a:buChar char="-"/>
            </a:pPr>
            <a:r>
              <a:rPr lang="nb-NO" smtClean="0">
                <a:solidFill>
                  <a:schemeClr val="tx2"/>
                </a:solidFill>
              </a:rPr>
              <a:t>Evaluering av Nasjonale </a:t>
            </a:r>
            <a:r>
              <a:rPr lang="nb-NO" dirty="0">
                <a:solidFill>
                  <a:schemeClr val="tx2"/>
                </a:solidFill>
              </a:rPr>
              <a:t>helseøvelser </a:t>
            </a:r>
            <a:r>
              <a:rPr lang="nb-NO" dirty="0" smtClean="0">
                <a:solidFill>
                  <a:schemeClr val="tx2"/>
                </a:solidFill>
              </a:rPr>
              <a:t>2018</a:t>
            </a:r>
          </a:p>
          <a:p>
            <a:pPr marL="342900" indent="-342900">
              <a:buFontTx/>
              <a:buChar char="-"/>
            </a:pPr>
            <a:r>
              <a:rPr lang="nb-NO" dirty="0" smtClean="0">
                <a:solidFill>
                  <a:schemeClr val="tx2"/>
                </a:solidFill>
              </a:rPr>
              <a:t>Arbeide i Statens helsetilsyn med beredskap tilsyn 2015-20              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9D8-4D52-438C-A413-4C2EDEEA23D4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56A4-9C0D-4C89-B4D5-90CB3071F6AA}" type="slidenum">
              <a:rPr lang="nb-NO" noProof="0" smtClean="0"/>
              <a:pPr/>
              <a:t>1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76278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Planlegge legevakten i b-perspektiv </a:t>
            </a:r>
            <a:r>
              <a:rPr lang="nb-NO" u="sng" dirty="0" smtClean="0"/>
              <a:t>sammen med </a:t>
            </a:r>
            <a:r>
              <a:rPr lang="nb-NO" dirty="0" smtClean="0"/>
              <a:t>HF for samarbeide om helsehjelpen?</a:t>
            </a:r>
            <a:br>
              <a:rPr lang="nb-NO" dirty="0" smtClean="0"/>
            </a:b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35428" y="2519363"/>
            <a:ext cx="5281082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10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84388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Planlegge lokaler for egnethet og kapasitet </a:t>
            </a:r>
            <a:br>
              <a:rPr lang="nb-NO" dirty="0" smtClean="0"/>
            </a:br>
            <a:r>
              <a:rPr lang="nb-NO" sz="1600" b="0" dirty="0" smtClean="0"/>
              <a:t>Omstilling fra ambulerende daglegevakt lokaler til kapasitet i kriser </a:t>
            </a:r>
            <a:endParaRPr lang="nb-NO" sz="160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35428" y="2519363"/>
            <a:ext cx="5281082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11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735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Øve på skadested innsats</a:t>
            </a:r>
            <a:br>
              <a:rPr lang="nb-NO" dirty="0" smtClean="0"/>
            </a:br>
            <a:r>
              <a:rPr lang="nb-NO" sz="1600" b="0" dirty="0" smtClean="0"/>
              <a:t>Nødnett  – utrykning- samhandling – ledelse</a:t>
            </a:r>
            <a:br>
              <a:rPr lang="nb-NO" sz="1600" b="0" dirty="0" smtClean="0"/>
            </a:br>
            <a:r>
              <a:rPr lang="nb-NO" sz="1200" b="0" dirty="0" smtClean="0"/>
              <a:t>Nasjonale veiledere for skadested organisering og masseskadetriage</a:t>
            </a:r>
            <a:endParaRPr lang="nb-NO" sz="1200" b="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28" y="2519363"/>
            <a:ext cx="5281082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12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84408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Øve på sivil/militær samhandling</a:t>
            </a:r>
            <a:br>
              <a:rPr lang="nb-NO" dirty="0" smtClean="0"/>
            </a:br>
            <a:r>
              <a:rPr lang="nb-NO" sz="1600" b="0" dirty="0" smtClean="0"/>
              <a:t>Farlig vs. trygg sone – samleplass samhandling</a:t>
            </a:r>
            <a:r>
              <a:rPr lang="nb-NO" sz="1600" dirty="0" smtClean="0"/>
              <a:t> </a:t>
            </a:r>
            <a:endParaRPr lang="nb-NO" sz="160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35" y="2519363"/>
            <a:ext cx="5942668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13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1304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Øve samarbeide med HF/nødetater</a:t>
            </a:r>
            <a:br>
              <a:rPr lang="nb-NO" dirty="0" smtClean="0"/>
            </a:br>
            <a:endParaRPr lang="nb-NO" sz="180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28" y="2519363"/>
            <a:ext cx="5281082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14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94983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Ha ressursoversikt </a:t>
            </a:r>
            <a:br>
              <a:rPr lang="nb-NO" dirty="0" smtClean="0"/>
            </a:br>
            <a:r>
              <a:rPr lang="nb-NO" sz="1600" b="0" dirty="0" smtClean="0"/>
              <a:t>Luftambulansen transporterer alvorlig skadde til sykehus traumesenter</a:t>
            </a:r>
            <a:endParaRPr lang="nb-NO" sz="160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28" y="2519363"/>
            <a:ext cx="5281082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15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5796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Planlegge for CBRNE hendelse</a:t>
            </a:r>
            <a:br>
              <a:rPr lang="nb-NO" dirty="0" smtClean="0"/>
            </a:br>
            <a:r>
              <a:rPr lang="nb-NO" sz="1600" b="0" dirty="0"/>
              <a:t>K</a:t>
            </a:r>
            <a:r>
              <a:rPr lang="nb-NO" sz="1600" b="0" dirty="0" smtClean="0"/>
              <a:t>jemiske – biologiske(smitte) – radioaktive – nukleære – eksplosive hendelser – </a:t>
            </a:r>
            <a:r>
              <a:rPr lang="nb-NO" sz="1600" b="0" dirty="0"/>
              <a:t/>
            </a:r>
            <a:br>
              <a:rPr lang="nb-NO" sz="1600" b="0" dirty="0"/>
            </a:br>
            <a:r>
              <a:rPr lang="nb-NO" sz="1600" b="0" dirty="0" smtClean="0"/>
              <a:t>kjenne til meldeplikten til FHI og til nasjonal veileder/innsatsressurser</a:t>
            </a:r>
            <a:endParaRPr lang="nb-NO" sz="1600" b="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45" y="2519363"/>
            <a:ext cx="6938648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16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6912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Beredt CBRNE rensing» før inntak i legevakt ?</a:t>
            </a:r>
            <a:br>
              <a:rPr lang="nb-NO" dirty="0" smtClean="0"/>
            </a:br>
            <a:r>
              <a:rPr lang="nb-NO" sz="1600" b="0" dirty="0" smtClean="0"/>
              <a:t>Beskytte friske mot nervegass, se Nasjonal CBRNE- veileder</a:t>
            </a:r>
            <a:endParaRPr lang="nb-NO" sz="160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604" y="2519363"/>
            <a:ext cx="3564730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17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64708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Øve på bruk av verneutstyr</a:t>
            </a:r>
            <a:br>
              <a:rPr lang="nb-NO" dirty="0" smtClean="0"/>
            </a:br>
            <a:r>
              <a:rPr lang="nb-NO" sz="1600" b="0" dirty="0" smtClean="0"/>
              <a:t>Beskyttelsesutstyr ved smitte/CBRNE – egen inngang/legevakter for smittede og friske?</a:t>
            </a:r>
            <a:r>
              <a:rPr lang="nb-NO" sz="1600" dirty="0" smtClean="0"/>
              <a:t> </a:t>
            </a:r>
            <a:endParaRPr lang="nb-NO" sz="160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64" y="2519363"/>
            <a:ext cx="2970609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18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0388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Operative ledelse ha dialog med kriseledelsen</a:t>
            </a:r>
            <a:br>
              <a:rPr lang="nb-NO" dirty="0" smtClean="0"/>
            </a:br>
            <a:r>
              <a:rPr lang="nb-NO" sz="1600" b="0" dirty="0" smtClean="0"/>
              <a:t>Tidlig varsling av hendelser – få ressursstøtte i krisen – samhandle om tiltak</a:t>
            </a:r>
            <a:endParaRPr lang="nb-NO" sz="160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28" y="2519363"/>
            <a:ext cx="5281082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19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43253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7575" y="1834200"/>
            <a:ext cx="8424000" cy="964800"/>
          </a:xfrm>
        </p:spPr>
        <p:txBody>
          <a:bodyPr/>
          <a:lstStyle/>
          <a:p>
            <a:r>
              <a:rPr lang="nb-NO" dirty="0" smtClean="0"/>
              <a:t>God beredskap bygger </a:t>
            </a:r>
            <a:r>
              <a:rPr lang="nb-NO" dirty="0"/>
              <a:t>på </a:t>
            </a:r>
            <a:r>
              <a:rPr lang="nb-NO" dirty="0" smtClean="0"/>
              <a:t>daglige legevakt </a:t>
            </a:r>
            <a:r>
              <a:rPr lang="nb-NO" dirty="0"/>
              <a:t>kultur  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95992" y="2621591"/>
            <a:ext cx="8424000" cy="28801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u="sng" dirty="0" smtClean="0"/>
              <a:t>Lederansvar</a:t>
            </a:r>
            <a:r>
              <a:rPr lang="nb-NO" dirty="0" smtClean="0"/>
              <a:t> å ha styringssystem/rutiner slik at tre døgnskift personell og vikarleger gir forsvarlige tjenester (f. kval-ledelse)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u="sng" dirty="0" smtClean="0"/>
              <a:t>Vaktplaner </a:t>
            </a:r>
            <a:r>
              <a:rPr lang="nb-NO" dirty="0" smtClean="0"/>
              <a:t>i LVS og hos leger i samsvar med </a:t>
            </a:r>
            <a:r>
              <a:rPr lang="nb-NO" dirty="0" smtClean="0"/>
              <a:t>pasientpågang </a:t>
            </a:r>
            <a:endParaRPr lang="nb-NO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u="sng" dirty="0" smtClean="0"/>
              <a:t>Kompetanse</a:t>
            </a:r>
            <a:r>
              <a:rPr lang="nb-NO" dirty="0" smtClean="0"/>
              <a:t>, opplæring, fagmiljø og bakvaktordning på </a:t>
            </a:r>
            <a:r>
              <a:rPr lang="nb-NO" dirty="0" smtClean="0"/>
              <a:t>plass</a:t>
            </a:r>
            <a:endParaRPr lang="nb-NO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u="sng" dirty="0" smtClean="0"/>
              <a:t>Øvet</a:t>
            </a:r>
            <a:r>
              <a:rPr lang="nb-NO" dirty="0" smtClean="0"/>
              <a:t> i nødnett, utrykning med ambulanse til skadested, skade-stedsinnsats, krisehåndtering og samhandling int./</a:t>
            </a:r>
            <a:r>
              <a:rPr lang="nb-NO" dirty="0" smtClean="0"/>
              <a:t>eksternt</a:t>
            </a:r>
            <a:endParaRPr lang="nb-NO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u="sng" dirty="0" smtClean="0"/>
              <a:t>Avvik system </a:t>
            </a:r>
            <a:r>
              <a:rPr lang="nb-NO" dirty="0" smtClean="0"/>
              <a:t>som gir refleksjon, læring og </a:t>
            </a:r>
            <a:r>
              <a:rPr lang="nb-NO" dirty="0" smtClean="0"/>
              <a:t>oppdatering</a:t>
            </a:r>
            <a:endParaRPr lang="nb-NO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u="sng" dirty="0" smtClean="0"/>
              <a:t>Oppdatert samarbeidsavtale </a:t>
            </a:r>
            <a:r>
              <a:rPr lang="nb-NO" dirty="0" smtClean="0"/>
              <a:t>mellom </a:t>
            </a:r>
            <a:r>
              <a:rPr lang="nb-NO" dirty="0" smtClean="0"/>
              <a:t>kommune </a:t>
            </a:r>
            <a:r>
              <a:rPr lang="nb-NO" dirty="0" smtClean="0"/>
              <a:t>og </a:t>
            </a:r>
            <a:r>
              <a:rPr lang="nb-NO" dirty="0" smtClean="0"/>
              <a:t>HF 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9D8-4D52-438C-A413-4C2EDEEA23D4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56A4-9C0D-4C89-B4D5-90CB3071F6AA}" type="slidenum">
              <a:rPr lang="nb-NO" noProof="0" smtClean="0"/>
              <a:pPr/>
              <a:t>2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95414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Mobilisert til innsats</a:t>
            </a:r>
            <a:br>
              <a:rPr lang="nb-NO" dirty="0" smtClean="0"/>
            </a:br>
            <a:r>
              <a:rPr lang="nb-NO" sz="1600" b="0" dirty="0" smtClean="0"/>
              <a:t>Prosedyre for ressursomstilling?</a:t>
            </a:r>
            <a:r>
              <a:rPr lang="nb-NO" sz="1600" dirty="0" smtClean="0"/>
              <a:t> </a:t>
            </a:r>
            <a:endParaRPr lang="nb-NO" sz="16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20</a:t>
            </a:fld>
            <a:endParaRPr lang="nb-NO" noProof="0" dirty="0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35" y="2519363"/>
            <a:ext cx="5279067" cy="3960812"/>
          </a:xfrm>
        </p:spPr>
      </p:pic>
    </p:spTree>
    <p:extLst>
      <p:ext uri="{BB962C8B-B14F-4D97-AF65-F5344CB8AC3E}">
        <p14:creationId xmlns:p14="http://schemas.microsoft.com/office/powerpoint/2010/main" val="39535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Når kapasitet må økes 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28" y="2519363"/>
            <a:ext cx="5281082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21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7307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Forberedte på håndtering av masseskade</a:t>
            </a:r>
            <a:br>
              <a:rPr lang="nb-NO" dirty="0" smtClean="0"/>
            </a:b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28" y="2519363"/>
            <a:ext cx="5281082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22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26641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Planlegge helsehjelp i skademottak</a:t>
            </a:r>
            <a:br>
              <a:rPr lang="nb-NO" dirty="0" smtClean="0"/>
            </a:br>
            <a:r>
              <a:rPr lang="nb-NO" sz="1600" b="0" dirty="0" smtClean="0"/>
              <a:t>Triagere og følge opp </a:t>
            </a:r>
            <a:endParaRPr lang="nb-NO" sz="160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64" y="2519363"/>
            <a:ext cx="2970609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23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8621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Planlegge samarbeide med andre aktører</a:t>
            </a:r>
            <a:br>
              <a:rPr lang="nb-NO" dirty="0" smtClean="0"/>
            </a:br>
            <a:r>
              <a:rPr lang="nb-NO" sz="1600" b="0" dirty="0" smtClean="0"/>
              <a:t>Nødetater, sivilforsvaret, Forsvaret, frivillige organisasjoner, hoteller mm.</a:t>
            </a:r>
            <a:br>
              <a:rPr lang="nb-NO" sz="1600" b="0" dirty="0" smtClean="0"/>
            </a:br>
            <a:r>
              <a:rPr lang="nb-NO" sz="1600" b="0" dirty="0" smtClean="0"/>
              <a:t>Samarbeide på lokalt, regionalt og nasjonalt nivå</a:t>
            </a:r>
            <a:endParaRPr lang="nb-NO" sz="160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28" y="2519363"/>
            <a:ext cx="5281082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24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95441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Planlegge evakuering og pårørende senter </a:t>
            </a:r>
            <a:br>
              <a:rPr lang="nb-NO" dirty="0" smtClean="0"/>
            </a:br>
            <a:r>
              <a:rPr lang="nb-NO" sz="1800" b="0" dirty="0" smtClean="0"/>
              <a:t> </a:t>
            </a:r>
            <a:r>
              <a:rPr lang="nb-NO" sz="1600" b="0" dirty="0" smtClean="0"/>
              <a:t>Mottak – registrering – informasjon – videre omsorg – samarbeide med frivillige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35428" y="2519363"/>
            <a:ext cx="5281082" cy="3960812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25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9417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Planlegge psykososial krisehjelp</a:t>
            </a:r>
            <a:br>
              <a:rPr lang="nb-NO" dirty="0" smtClean="0"/>
            </a:br>
            <a:r>
              <a:rPr lang="nb-NO" sz="1600" b="0" dirty="0" smtClean="0"/>
              <a:t>Nasjonal veileder – organisering –gi helsehjelp - støtte av frivillige</a:t>
            </a:r>
            <a:endParaRPr lang="nb-NO" sz="1600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5563" y="3014464"/>
            <a:ext cx="3960812" cy="2970609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26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0516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28187" y="1530144"/>
            <a:ext cx="8424000" cy="964800"/>
          </a:xfrm>
        </p:spPr>
        <p:txBody>
          <a:bodyPr/>
          <a:lstStyle/>
          <a:p>
            <a:r>
              <a:rPr lang="nb-NO" dirty="0" smtClean="0"/>
              <a:t>Oppsummering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28187" y="2392991"/>
            <a:ext cx="8424000" cy="2880175"/>
          </a:xfrm>
        </p:spPr>
        <p:txBody>
          <a:bodyPr/>
          <a:lstStyle/>
          <a:p>
            <a:r>
              <a:rPr lang="nb-NO" sz="2000" b="1" dirty="0"/>
              <a:t>Helseberedskapsplan </a:t>
            </a:r>
            <a:r>
              <a:rPr lang="nb-NO" sz="2000" dirty="0"/>
              <a:t>kan utarbeides </a:t>
            </a:r>
            <a:r>
              <a:rPr lang="nb-NO" sz="2000" dirty="0" smtClean="0"/>
              <a:t>som en samlet </a:t>
            </a:r>
            <a:r>
              <a:rPr lang="nb-NO" sz="2000" dirty="0"/>
              <a:t>plan, eller som delplaner for </a:t>
            </a:r>
            <a:r>
              <a:rPr lang="nb-NO" sz="2000" dirty="0" smtClean="0"/>
              <a:t>kommunens helsetjenester</a:t>
            </a:r>
            <a:r>
              <a:rPr lang="nb-NO" sz="2000" dirty="0"/>
              <a:t>,</a:t>
            </a:r>
            <a:r>
              <a:rPr lang="nb-NO" sz="2000" b="1" dirty="0"/>
              <a:t> </a:t>
            </a:r>
            <a:r>
              <a:rPr lang="nb-NO" sz="2000" dirty="0"/>
              <a:t>smittevern og </a:t>
            </a:r>
            <a:r>
              <a:rPr lang="nb-NO" sz="2000" dirty="0" smtClean="0"/>
              <a:t>folkehelseområdet</a:t>
            </a:r>
          </a:p>
          <a:p>
            <a:endParaRPr lang="nb-NO" sz="2000" dirty="0"/>
          </a:p>
          <a:p>
            <a:r>
              <a:rPr lang="nb-NO" sz="2000" b="1" dirty="0" smtClean="0"/>
              <a:t>Legevaktens </a:t>
            </a:r>
            <a:r>
              <a:rPr lang="nb-NO" sz="2000" b="1" dirty="0"/>
              <a:t>beredskapsplan </a:t>
            </a:r>
            <a:r>
              <a:rPr lang="nb-NO" sz="2000" dirty="0"/>
              <a:t>skal </a:t>
            </a:r>
            <a:r>
              <a:rPr lang="nb-NO" sz="2000" dirty="0" smtClean="0"/>
              <a:t>baseres på «legevakt ROS-analyse», ha </a:t>
            </a:r>
            <a:r>
              <a:rPr lang="nb-NO" sz="2000" u="sng" dirty="0">
                <a:solidFill>
                  <a:srgbClr val="FF0000"/>
                </a:solidFill>
              </a:rPr>
              <a:t>prosedyrer for operativ ledelse, </a:t>
            </a:r>
            <a:r>
              <a:rPr lang="nb-NO" sz="2000" u="sng" dirty="0" smtClean="0">
                <a:solidFill>
                  <a:srgbClr val="FF0000"/>
                </a:solidFill>
              </a:rPr>
              <a:t>ressursdisponering og omlegging </a:t>
            </a:r>
            <a:r>
              <a:rPr lang="nb-NO" sz="2000" u="sng" dirty="0">
                <a:solidFill>
                  <a:srgbClr val="FF0000"/>
                </a:solidFill>
              </a:rPr>
              <a:t>av drift </a:t>
            </a:r>
            <a:r>
              <a:rPr lang="nb-NO" sz="2000" dirty="0" smtClean="0"/>
              <a:t>for </a:t>
            </a:r>
            <a:r>
              <a:rPr lang="nb-NO" sz="2000" dirty="0"/>
              <a:t>å sikre </a:t>
            </a:r>
            <a:r>
              <a:rPr lang="nb-NO" sz="2000" dirty="0" smtClean="0"/>
              <a:t>ytelse av helsehjelp; </a:t>
            </a:r>
            <a:endParaRPr lang="nb-NO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sz="2000" i="1" dirty="0">
                <a:solidFill>
                  <a:srgbClr val="0070C0"/>
                </a:solidFill>
              </a:rPr>
              <a:t>Ved hendelser som kan true virksomhet drift </a:t>
            </a:r>
            <a:r>
              <a:rPr lang="nb-NO" sz="2000" i="1" dirty="0">
                <a:solidFill>
                  <a:schemeClr val="tx1"/>
                </a:solidFill>
              </a:rPr>
              <a:t>som tap av strøm, IKT, vann, lokaler, personell, ambulansetransport mm</a:t>
            </a:r>
            <a:r>
              <a:rPr lang="nb-NO" sz="2000" i="1" dirty="0"/>
              <a:t>.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2000" i="1" dirty="0">
                <a:solidFill>
                  <a:srgbClr val="0070C0"/>
                </a:solidFill>
              </a:rPr>
              <a:t>Ved eksterne hendelser som krever økt kapasitet av helsehjelp </a:t>
            </a:r>
            <a:r>
              <a:rPr lang="nb-NO" sz="2000" i="1" dirty="0">
                <a:solidFill>
                  <a:schemeClr val="tx1"/>
                </a:solidFill>
              </a:rPr>
              <a:t>som masseskade ulykker, CBRNE-hendelser og </a:t>
            </a:r>
            <a:r>
              <a:rPr lang="nb-NO" sz="2000" b="1" i="1" dirty="0">
                <a:solidFill>
                  <a:schemeClr val="tx1"/>
                </a:solidFill>
              </a:rPr>
              <a:t>smitteutbrudd</a:t>
            </a:r>
          </a:p>
          <a:p>
            <a:pPr marL="800100" lvl="1" indent="-342900">
              <a:buFont typeface="+mj-lt"/>
              <a:buAutoNum type="arabicPeriod"/>
            </a:pPr>
            <a:endParaRPr lang="nb-NO" i="1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9D8-4D52-438C-A413-4C2EDEEA23D4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56A4-9C0D-4C89-B4D5-90CB3071F6AA}" type="slidenum">
              <a:rPr lang="nb-NO" noProof="0" smtClean="0"/>
              <a:pPr/>
              <a:t>27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66445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Referanseliste;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H-dir. 2019 Pandemiplanlegging</a:t>
            </a:r>
          </a:p>
          <a:p>
            <a:r>
              <a:rPr lang="nb-NO" dirty="0" smtClean="0"/>
              <a:t>Nasjonal pandemiplan</a:t>
            </a:r>
          </a:p>
          <a:p>
            <a:r>
              <a:rPr lang="nb-NO" dirty="0" smtClean="0"/>
              <a:t>Nasjonal helseberedskapsplan, HOD 2018</a:t>
            </a:r>
          </a:p>
          <a:p>
            <a:r>
              <a:rPr lang="nb-NO" dirty="0" smtClean="0"/>
              <a:t>Legevakt veileder, H-dir. 2020</a:t>
            </a:r>
          </a:p>
          <a:p>
            <a:r>
              <a:rPr lang="nb-NO" dirty="0" smtClean="0"/>
              <a:t>Nasjonal </a:t>
            </a:r>
            <a:r>
              <a:rPr lang="nb-NO" dirty="0"/>
              <a:t>beredskapsplan mot utbrudd av alvorlig smittsomme sykdommer, HOD 2019</a:t>
            </a:r>
          </a:p>
          <a:p>
            <a:r>
              <a:rPr lang="nb-NO" dirty="0" smtClean="0"/>
              <a:t>Nasjonale helseøvelser 2018, rapporter fra H-dir.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28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949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 smtClean="0"/>
              <a:t/>
            </a:r>
            <a:br>
              <a:rPr lang="nb-NO" b="0" dirty="0" smtClean="0"/>
            </a:br>
            <a:r>
              <a:rPr lang="nb-NO" b="0" dirty="0" smtClean="0"/>
              <a:t>Takk for oppmerksomheten!</a:t>
            </a:r>
            <a:endParaRPr lang="nb-NO" b="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>
              <a:hlinkClick r:id="rId2"/>
            </a:endParaRPr>
          </a:p>
          <a:p>
            <a:endParaRPr lang="nb-NO" dirty="0">
              <a:hlinkClick r:id="rId2"/>
            </a:endParaRPr>
          </a:p>
          <a:p>
            <a:r>
              <a:rPr lang="nb-NO" dirty="0" smtClean="0">
                <a:hlinkClick r:id="rId2"/>
              </a:rPr>
              <a:t>Øystein Andre Hveding</a:t>
            </a:r>
          </a:p>
          <a:p>
            <a:endParaRPr lang="nb-NO" dirty="0">
              <a:hlinkClick r:id="rId2"/>
            </a:endParaRPr>
          </a:p>
          <a:p>
            <a:r>
              <a:rPr lang="nb-NO" dirty="0" smtClean="0">
                <a:hlinkClick r:id="rId2"/>
              </a:rPr>
              <a:t>www.oah@helsetilsynet.no</a:t>
            </a:r>
            <a:r>
              <a:rPr lang="nb-NO" dirty="0" smtClean="0"/>
              <a:t> </a:t>
            </a:r>
          </a:p>
          <a:p>
            <a:endParaRPr lang="nb-NO" dirty="0"/>
          </a:p>
          <a:p>
            <a:r>
              <a:rPr lang="nb-NO" dirty="0" smtClean="0"/>
              <a:t>Telefon; 97 58 43 22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29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0261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Erfaringer fra legevakt tilsynssaker</a:t>
            </a:r>
            <a:br>
              <a:rPr lang="nb-NO" dirty="0" smtClean="0"/>
            </a:br>
            <a:r>
              <a:rPr lang="nb-NO" sz="1600" b="0" dirty="0"/>
              <a:t>H</a:t>
            </a:r>
            <a:r>
              <a:rPr lang="nb-NO" sz="1600" b="0" dirty="0" smtClean="0"/>
              <a:t>øringsuttalelse til </a:t>
            </a:r>
            <a:r>
              <a:rPr lang="nb-NO" sz="1600" b="0" dirty="0" smtClean="0"/>
              <a:t>nye nasjonale </a:t>
            </a:r>
            <a:r>
              <a:rPr lang="nb-NO" sz="1600" b="0" dirty="0" smtClean="0"/>
              <a:t>veileder for legevakt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sz="1800" dirty="0" smtClean="0"/>
          </a:p>
          <a:p>
            <a:pPr marL="0" indent="0">
              <a:buNone/>
            </a:pPr>
            <a:r>
              <a:rPr lang="nb-NO" sz="1800" dirty="0" smtClean="0"/>
              <a:t>Fylkesmennene </a:t>
            </a:r>
            <a:r>
              <a:rPr lang="nb-NO" sz="1800" dirty="0"/>
              <a:t>behandlet </a:t>
            </a:r>
            <a:r>
              <a:rPr lang="nb-NO" sz="1800" dirty="0" smtClean="0"/>
              <a:t>550 </a:t>
            </a:r>
            <a:r>
              <a:rPr lang="nb-NO" sz="1800" dirty="0"/>
              <a:t>individsaker og </a:t>
            </a:r>
            <a:r>
              <a:rPr lang="nb-NO" sz="1800" dirty="0" smtClean="0"/>
              <a:t>700 virksomhetsaker </a:t>
            </a:r>
            <a:r>
              <a:rPr lang="nb-NO" sz="1800" dirty="0"/>
              <a:t>i </a:t>
            </a:r>
            <a:r>
              <a:rPr lang="nb-NO" sz="1800" dirty="0" smtClean="0"/>
              <a:t>2015-19.</a:t>
            </a:r>
            <a:endParaRPr lang="nb-NO" sz="1800" dirty="0"/>
          </a:p>
          <a:p>
            <a:pPr marL="0" indent="0">
              <a:buNone/>
            </a:pPr>
            <a:r>
              <a:rPr lang="nb-NO" sz="1800" dirty="0" smtClean="0"/>
              <a:t>Legevakt forbedrings </a:t>
            </a:r>
            <a:r>
              <a:rPr lang="nb-NO" sz="1800" dirty="0" smtClean="0"/>
              <a:t>områder </a:t>
            </a:r>
            <a:r>
              <a:rPr lang="nb-NO" sz="1800" dirty="0" smtClean="0"/>
              <a:t>er;</a:t>
            </a:r>
            <a:endParaRPr lang="nb-NO" sz="1800" dirty="0" smtClean="0"/>
          </a:p>
          <a:p>
            <a:endParaRPr lang="nb-NO" sz="1800" dirty="0"/>
          </a:p>
          <a:p>
            <a:r>
              <a:rPr lang="nb-NO" sz="1800" dirty="0" smtClean="0"/>
              <a:t>S</a:t>
            </a:r>
            <a:r>
              <a:rPr lang="nb-NO" sz="1800" dirty="0" smtClean="0"/>
              <a:t>tyringssystemer og ledelse </a:t>
            </a:r>
            <a:endParaRPr lang="nb-NO" sz="1800" dirty="0" smtClean="0"/>
          </a:p>
          <a:p>
            <a:r>
              <a:rPr lang="nb-NO" sz="1800" dirty="0" smtClean="0"/>
              <a:t>Implementering av rutiner </a:t>
            </a:r>
          </a:p>
          <a:p>
            <a:r>
              <a:rPr lang="nb-NO" sz="1800" dirty="0" smtClean="0"/>
              <a:t>Ha vaktplaner og bemanning i </a:t>
            </a:r>
            <a:r>
              <a:rPr lang="nb-NO" sz="1800" dirty="0" smtClean="0"/>
              <a:t>samsvar med pasientpågang </a:t>
            </a:r>
          </a:p>
          <a:p>
            <a:r>
              <a:rPr lang="nb-NO" sz="1800" dirty="0" smtClean="0"/>
              <a:t>Kompetanse i LVS til å identifisere den alvorlig syke </a:t>
            </a:r>
          </a:p>
          <a:p>
            <a:r>
              <a:rPr lang="nb-NO" sz="1800" dirty="0" smtClean="0"/>
              <a:t>Ledelsen ha kontroll på legenes vaktbytter, og ha bakvaktordning </a:t>
            </a:r>
          </a:p>
          <a:p>
            <a:r>
              <a:rPr lang="nb-NO" sz="1800" dirty="0" smtClean="0"/>
              <a:t>Samhandling </a:t>
            </a:r>
            <a:r>
              <a:rPr lang="nb-NO" sz="1800" dirty="0" smtClean="0"/>
              <a:t>med AMK og ambulansetjenesten</a:t>
            </a:r>
          </a:p>
          <a:p>
            <a:pPr marL="0" indent="0">
              <a:buNone/>
            </a:pPr>
            <a:endParaRPr lang="nb-NO" sz="1800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3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6597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360000" y="2078182"/>
            <a:ext cx="8424000" cy="997527"/>
          </a:xfrm>
        </p:spPr>
        <p:txBody>
          <a:bodyPr/>
          <a:lstStyle/>
          <a:p>
            <a:r>
              <a:rPr lang="nb-NO" dirty="0" smtClean="0"/>
              <a:t>Beredskapsplanlegging lov og forskrifter;</a:t>
            </a:r>
            <a:endParaRPr lang="nb-NO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367575" y="3075709"/>
            <a:ext cx="8424000" cy="310520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 smtClean="0">
                <a:solidFill>
                  <a:srgbClr val="FF0000"/>
                </a:solidFill>
              </a:rPr>
              <a:t>Lov om kommunal beredskapsplikt </a:t>
            </a:r>
            <a:r>
              <a:rPr lang="nb-NO" sz="1800" dirty="0" smtClean="0">
                <a:solidFill>
                  <a:srgbClr val="FF0000"/>
                </a:solidFill>
              </a:rPr>
              <a:t>med forskrift </a:t>
            </a:r>
            <a:r>
              <a:rPr lang="nb-NO" sz="1800" dirty="0" smtClean="0"/>
              <a:t>– </a:t>
            </a:r>
            <a:r>
              <a:rPr lang="nb-NO" sz="1800" dirty="0" smtClean="0">
                <a:solidFill>
                  <a:srgbClr val="00B050"/>
                </a:solidFill>
              </a:rPr>
              <a:t>kommunens helhet</a:t>
            </a:r>
            <a:r>
              <a:rPr lang="nb-NO" dirty="0"/>
              <a:t>	</a:t>
            </a:r>
            <a:r>
              <a:rPr lang="nb-NO" dirty="0" smtClean="0"/>
              <a:t> 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u="sng" dirty="0" smtClean="0">
                <a:solidFill>
                  <a:srgbClr val="FF0000"/>
                </a:solidFill>
              </a:rPr>
              <a:t>Lov om helsemessig- og sosial beredskap </a:t>
            </a:r>
            <a:r>
              <a:rPr lang="nb-NO" sz="1800" u="sng" dirty="0" smtClean="0">
                <a:solidFill>
                  <a:srgbClr val="FF0000"/>
                </a:solidFill>
              </a:rPr>
              <a:t>med forskrift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smtClean="0"/>
              <a:t>– </a:t>
            </a:r>
            <a:r>
              <a:rPr lang="nb-NO" sz="1800" dirty="0" smtClean="0">
                <a:solidFill>
                  <a:srgbClr val="00B050"/>
                </a:solidFill>
              </a:rPr>
              <a:t>legevakten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b-NO" sz="1800" dirty="0" smtClean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 smtClean="0"/>
              <a:t>To «parallelle» lover/forskrifter som stiller krav til kommunens overordnede beredskapsplanlegging og helseberedskapsplan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 smtClean="0"/>
              <a:t>Helse- og omsorgstjenestelov, smittevernlov, folkehelselov og akuttmedisinforskrift utfyller kravene til helseberedskapen</a:t>
            </a:r>
          </a:p>
          <a:p>
            <a:r>
              <a:rPr lang="nb-NO" dirty="0" smtClean="0"/>
              <a:t> </a:t>
            </a:r>
            <a:r>
              <a:rPr lang="nb-NO" sz="1800" dirty="0" smtClean="0"/>
              <a:t> </a:t>
            </a:r>
            <a:endParaRPr lang="nb-NO" sz="1800" dirty="0"/>
          </a:p>
        </p:txBody>
      </p:sp>
      <p:sp>
        <p:nvSpPr>
          <p:cNvPr id="9221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Foredrag av Statens helsetilsyn</a:t>
            </a:r>
            <a:endParaRPr lang="nn-NO" dirty="0"/>
          </a:p>
        </p:txBody>
      </p:sp>
      <p:sp>
        <p:nvSpPr>
          <p:cNvPr id="9222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27A1A-326A-43F3-85E5-411C3C027E4F}" type="slidenum">
              <a:rPr lang="nn-NO" smtClean="0"/>
              <a:pPr/>
              <a:t>4</a:t>
            </a:fld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097" y="1314710"/>
            <a:ext cx="8423275" cy="965200"/>
          </a:xfrm>
        </p:spPr>
        <p:txBody>
          <a:bodyPr/>
          <a:lstStyle/>
          <a:p>
            <a:r>
              <a:rPr lang="nb-NO" dirty="0" smtClean="0"/>
              <a:t>Samlede krav til kommunens b-planlegging;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376" y="1925834"/>
            <a:ext cx="8431212" cy="39608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 smtClean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rgbClr val="FF0000"/>
                </a:solidFill>
              </a:rPr>
              <a:t>Gjennomføre overordnet ROS-analyse og helse ROS-analyser </a:t>
            </a:r>
            <a:r>
              <a:rPr lang="nb-NO" dirty="0" smtClean="0"/>
              <a:t>for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smtClean="0"/>
              <a:t>helsevirksomheter, smittevernet og folkehelseområdet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FF0000"/>
                </a:solidFill>
              </a:rPr>
              <a:t>O</a:t>
            </a:r>
            <a:r>
              <a:rPr lang="nb-NO" dirty="0" smtClean="0">
                <a:solidFill>
                  <a:srgbClr val="FF0000"/>
                </a:solidFill>
              </a:rPr>
              <a:t>ppfølgende kommunal beredskapsprosess </a:t>
            </a:r>
            <a:r>
              <a:rPr lang="nb-NO" dirty="0" smtClean="0"/>
              <a:t>med risikoreduserende tiltak, politiske valg/prioriteringer, utarbeidelse av </a:t>
            </a:r>
            <a:r>
              <a:rPr lang="nb-NO" u="sng" dirty="0" smtClean="0"/>
              <a:t>beredskapsplaner med krav til kriseledelse</a:t>
            </a:r>
            <a:r>
              <a:rPr lang="nb-NO" dirty="0" smtClean="0"/>
              <a:t>,</a:t>
            </a:r>
            <a:r>
              <a:rPr lang="nb-NO" dirty="0" smtClean="0">
                <a:solidFill>
                  <a:srgbClr val="00B050"/>
                </a:solidFill>
              </a:rPr>
              <a:t> </a:t>
            </a:r>
            <a:r>
              <a:rPr lang="nb-NO" dirty="0" smtClean="0"/>
              <a:t>øving av beredskapsplaner og oppdateringer </a:t>
            </a:r>
            <a:endParaRPr lang="nb-NO" dirty="0"/>
          </a:p>
          <a:p>
            <a:r>
              <a:rPr lang="nb-NO" dirty="0" smtClean="0">
                <a:solidFill>
                  <a:srgbClr val="FF0000"/>
                </a:solidFill>
              </a:rPr>
              <a:t>Overordnede b-plan </a:t>
            </a:r>
            <a:r>
              <a:rPr lang="nb-NO" dirty="0" smtClean="0"/>
              <a:t>skal ha tiltak for ROS-risikoer og delplaner for </a:t>
            </a:r>
            <a:r>
              <a:rPr lang="nb-NO" dirty="0" smtClean="0">
                <a:solidFill>
                  <a:srgbClr val="0070C0"/>
                </a:solidFill>
              </a:rPr>
              <a:t>kriseledelse</a:t>
            </a:r>
            <a:r>
              <a:rPr lang="nb-NO" dirty="0"/>
              <a:t>, </a:t>
            </a:r>
            <a:r>
              <a:rPr lang="nb-NO" dirty="0" smtClean="0"/>
              <a:t>ressursoversikter, varsling, evakuering, informasjon til media/befolkning og samordne b-planer  </a:t>
            </a:r>
            <a:endParaRPr lang="nb-NO" dirty="0"/>
          </a:p>
          <a:p>
            <a:r>
              <a:rPr lang="nb-NO" dirty="0" smtClean="0">
                <a:solidFill>
                  <a:srgbClr val="FF0000"/>
                </a:solidFill>
              </a:rPr>
              <a:t>Helseberedskapsplan</a:t>
            </a:r>
            <a:r>
              <a:rPr lang="nb-NO" dirty="0" smtClean="0"/>
              <a:t> for </a:t>
            </a:r>
            <a:r>
              <a:rPr lang="nb-NO" u="sng" dirty="0" smtClean="0"/>
              <a:t>helsetjenestene</a:t>
            </a:r>
            <a:r>
              <a:rPr lang="nb-NO" dirty="0" smtClean="0"/>
              <a:t>, smittevern og folkehelse område m. tiltak for intern svikt, økt helsehjelp og </a:t>
            </a:r>
            <a:r>
              <a:rPr lang="nb-NO" dirty="0" smtClean="0">
                <a:solidFill>
                  <a:srgbClr val="0070C0"/>
                </a:solidFill>
              </a:rPr>
              <a:t>operativ ledelse</a:t>
            </a:r>
          </a:p>
          <a:p>
            <a:r>
              <a:rPr lang="nb-NO" dirty="0" smtClean="0">
                <a:solidFill>
                  <a:srgbClr val="FF0000"/>
                </a:solidFill>
              </a:rPr>
              <a:t>Øvrige krav </a:t>
            </a:r>
            <a:r>
              <a:rPr lang="nb-NO" dirty="0" smtClean="0"/>
              <a:t>om samordning av b-planer med HF, samarbeide med andre aktører, øving, evaluering og oppdatering  </a:t>
            </a:r>
            <a:endParaRPr lang="nb-NO" dirty="0"/>
          </a:p>
          <a:p>
            <a:endParaRPr lang="nb-NO" u="sn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5</a:t>
            </a:fld>
            <a:endParaRPr lang="nb-NO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Helseberedskapsplanen 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60363" y="2329181"/>
            <a:ext cx="8633633" cy="4285615"/>
          </a:xfrm>
        </p:spPr>
        <p:txBody>
          <a:bodyPr/>
          <a:lstStyle/>
          <a:p>
            <a:pPr marL="0" indent="0">
              <a:buNone/>
            </a:pPr>
            <a:r>
              <a:rPr lang="nb-NO" sz="2000" b="1" dirty="0" smtClean="0"/>
              <a:t>Helseberedskapsplanen </a:t>
            </a:r>
            <a:r>
              <a:rPr lang="nb-NO" sz="2000" dirty="0" smtClean="0"/>
              <a:t>kan organiseres som en samlet plan, eller som delplaner for helsetjenester,</a:t>
            </a:r>
            <a:r>
              <a:rPr lang="nb-NO" sz="2000" b="1" dirty="0" smtClean="0"/>
              <a:t> </a:t>
            </a:r>
            <a:r>
              <a:rPr lang="nb-NO" sz="2000" dirty="0" smtClean="0"/>
              <a:t>smittevernet og folkehelseområdet, og skal </a:t>
            </a:r>
            <a:r>
              <a:rPr lang="nb-NO" sz="2000" u="sng" dirty="0" smtClean="0"/>
              <a:t>baseres på ROS-analyse </a:t>
            </a:r>
            <a:r>
              <a:rPr lang="nb-NO" sz="2000" dirty="0" smtClean="0"/>
              <a:t>av virksomheten og dens ansvarsområde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b="1" dirty="0" smtClean="0"/>
              <a:t>Legevaktens beredskapsplan </a:t>
            </a:r>
            <a:r>
              <a:rPr lang="nb-NO" sz="2000" dirty="0" smtClean="0"/>
              <a:t>skal ha </a:t>
            </a:r>
            <a:r>
              <a:rPr lang="nb-NO" sz="2000" u="sng" dirty="0" smtClean="0">
                <a:solidFill>
                  <a:srgbClr val="FF0000"/>
                </a:solidFill>
              </a:rPr>
              <a:t>prosedyrer </a:t>
            </a:r>
            <a:r>
              <a:rPr lang="nb-NO" sz="2000" u="sng" dirty="0">
                <a:solidFill>
                  <a:srgbClr val="FF0000"/>
                </a:solidFill>
              </a:rPr>
              <a:t>for operativ </a:t>
            </a:r>
            <a:r>
              <a:rPr lang="nb-NO" sz="2000" u="sng" dirty="0" smtClean="0">
                <a:solidFill>
                  <a:srgbClr val="FF0000"/>
                </a:solidFill>
              </a:rPr>
              <a:t>ledelse, ressursdisponering og omlegging </a:t>
            </a:r>
            <a:r>
              <a:rPr lang="nb-NO" sz="2000" u="sng" dirty="0">
                <a:solidFill>
                  <a:srgbClr val="FF0000"/>
                </a:solidFill>
              </a:rPr>
              <a:t>av </a:t>
            </a:r>
            <a:r>
              <a:rPr lang="nb-NO" sz="2000" u="sng" dirty="0" smtClean="0">
                <a:solidFill>
                  <a:srgbClr val="FF0000"/>
                </a:solidFill>
              </a:rPr>
              <a:t>drift </a:t>
            </a:r>
            <a:r>
              <a:rPr lang="nb-NO" sz="2000" dirty="0" smtClean="0"/>
              <a:t>for å sikre tjeneste ytelse;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2000" i="1" dirty="0" smtClean="0">
                <a:solidFill>
                  <a:srgbClr val="0070C0"/>
                </a:solidFill>
              </a:rPr>
              <a:t>Ved hendelser som kan true </a:t>
            </a:r>
            <a:r>
              <a:rPr lang="nb-NO" sz="2000" i="1" dirty="0">
                <a:solidFill>
                  <a:srgbClr val="0070C0"/>
                </a:solidFill>
              </a:rPr>
              <a:t>virksomhet </a:t>
            </a:r>
            <a:r>
              <a:rPr lang="nb-NO" sz="2000" i="1" dirty="0" smtClean="0">
                <a:solidFill>
                  <a:srgbClr val="0070C0"/>
                </a:solidFill>
              </a:rPr>
              <a:t>drift </a:t>
            </a:r>
            <a:r>
              <a:rPr lang="nb-NO" sz="2000" i="1" dirty="0" smtClean="0"/>
              <a:t>som tap av strøm, IKT, vann, lokaler, personell, ambulansetransport mm.  </a:t>
            </a:r>
            <a:endParaRPr lang="nb-NO" sz="2000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sz="2000" i="1" dirty="0" smtClean="0">
                <a:solidFill>
                  <a:srgbClr val="0070C0"/>
                </a:solidFill>
              </a:rPr>
              <a:t>Ved eksterne hendelser som krever økt kapasitet av helsehjelp </a:t>
            </a:r>
            <a:r>
              <a:rPr lang="nb-NO" sz="2000" i="1" dirty="0" smtClean="0"/>
              <a:t>som masseskade ulykker, CBRNE-hendelser og </a:t>
            </a:r>
            <a:r>
              <a:rPr lang="nb-NO" sz="2000" b="1" i="1" dirty="0" smtClean="0"/>
              <a:t>smitteutbrudd</a:t>
            </a:r>
          </a:p>
          <a:p>
            <a:pPr marL="800100" lvl="1" indent="-342900">
              <a:buFont typeface="+mj-lt"/>
              <a:buAutoNum type="arabicPeriod"/>
            </a:pPr>
            <a:endParaRPr lang="nb-NO" i="1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6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6652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Legevakt operative ledelse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Organisering med stedfortredere for krisehåndtering over tid </a:t>
            </a:r>
          </a:p>
          <a:p>
            <a:r>
              <a:rPr lang="nb-NO" dirty="0" smtClean="0"/>
              <a:t>Forberedte rutiner for informasjonstilgang</a:t>
            </a:r>
          </a:p>
          <a:p>
            <a:r>
              <a:rPr lang="nb-NO" dirty="0" smtClean="0"/>
              <a:t>Etablere situasjonsoversikt</a:t>
            </a:r>
          </a:p>
          <a:p>
            <a:r>
              <a:rPr lang="nb-NO" dirty="0" smtClean="0"/>
              <a:t>Iverksette tiltak og ressurs omdisponeringer </a:t>
            </a:r>
            <a:r>
              <a:rPr lang="nb-NO" dirty="0"/>
              <a:t>i dialog med kommunens </a:t>
            </a:r>
            <a:r>
              <a:rPr lang="nb-NO" dirty="0" smtClean="0"/>
              <a:t>kriseledelse og med støtte i beredskapsplan </a:t>
            </a:r>
          </a:p>
          <a:p>
            <a:r>
              <a:rPr lang="nb-NO" dirty="0" smtClean="0"/>
              <a:t>Samarbeide med nødetater, frivillige, forsvar m. flere</a:t>
            </a:r>
          </a:p>
          <a:p>
            <a:r>
              <a:rPr lang="nb-NO" dirty="0" smtClean="0"/>
              <a:t>Rapportere og informere til kriseledelsen 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BF52-328A-44B4-A0D2-5078395810D0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4A01D-4E84-4D49-ACFD-A0A9F13796E4}" type="slidenum">
              <a:rPr lang="nb-NO" noProof="0" smtClean="0"/>
              <a:pPr/>
              <a:t>7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79933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82508" y="1657891"/>
            <a:ext cx="8424000" cy="964800"/>
          </a:xfrm>
        </p:spPr>
        <p:txBody>
          <a:bodyPr/>
          <a:lstStyle/>
          <a:p>
            <a:r>
              <a:rPr lang="nb-NO" dirty="0" smtClean="0"/>
              <a:t>Forberedte tiltak for robust virksomhet drift;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82508" y="2651880"/>
            <a:ext cx="8424000" cy="28801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Nødstrøm tilgang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IKT og nødnett «nødløsninger»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Reservevann og nød vann tilførsel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Reservelegevakt planlagt i annet (fastlege) lokale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Personell sykdom instrukser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Ekstrapersonell oversikter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Tiltak ved ambulansemangel og vold 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9D8-4D52-438C-A413-4C2EDEEA23D4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56A4-9C0D-4C89-B4D5-90CB3071F6AA}" type="slidenum">
              <a:rPr lang="nb-NO" noProof="0" smtClean="0"/>
              <a:pPr/>
              <a:t>8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9808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98007" y="1696885"/>
            <a:ext cx="8424000" cy="964800"/>
          </a:xfrm>
        </p:spPr>
        <p:txBody>
          <a:bodyPr/>
          <a:lstStyle/>
          <a:p>
            <a:r>
              <a:rPr lang="nb-NO" dirty="0" smtClean="0"/>
              <a:t>Planer for økt helsehjelp kapasitet ved masseskade, smitteutbrudd mm.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98007" y="3160211"/>
            <a:ext cx="8424000" cy="28801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H-dir. har myndighet i smittevernloven § 4-1 til å treffe smitte-vern tiltak, og fikk 31.1.20 delegert myndighet til å koordinere helsetjenestens innsats i håndtering av coronavirus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Kommuner/HF planlegge evakuering av pasienter fra sykehus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Kommuner organisere en legevakt for friske og en for smittede?</a:t>
            </a:r>
          </a:p>
          <a:p>
            <a:r>
              <a:rPr lang="nb-NO" dirty="0" smtClean="0"/>
              <a:t>Viser lysbilder </a:t>
            </a:r>
            <a:r>
              <a:rPr lang="nb-NO" dirty="0"/>
              <a:t>fra Nasjonale Helseøvelser 2018 </a:t>
            </a:r>
            <a:r>
              <a:rPr lang="nb-NO" dirty="0" smtClean="0"/>
              <a:t>for å illustrere b-krav og omstillinger 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49D8-4D52-438C-A413-4C2EDEEA23D4}" type="datetime2">
              <a:rPr lang="nb-NO" noProof="0" smtClean="0"/>
              <a:pPr/>
              <a:t>mandag 2. mars 2020</a:t>
            </a:fld>
            <a:endParaRPr lang="nb-NO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noProof="0" dirty="0" smtClean="0"/>
              <a:t>Foredrag av Statens helsetilsyn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56A4-9C0D-4C89-B4D5-90CB3071F6AA}" type="slidenum">
              <a:rPr lang="nb-NO" noProof="0" smtClean="0"/>
              <a:pPr/>
              <a:t>9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46798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elsetilsynet_2007">
  <a:themeElements>
    <a:clrScheme name="Helsetilynet">
      <a:dk1>
        <a:sysClr val="windowText" lastClr="000000"/>
      </a:dk1>
      <a:lt1>
        <a:sysClr val="window" lastClr="FFFFFF"/>
      </a:lt1>
      <a:dk2>
        <a:srgbClr val="041A1D"/>
      </a:dk2>
      <a:lt2>
        <a:srgbClr val="DCDCDC"/>
      </a:lt2>
      <a:accent1>
        <a:srgbClr val="CC0033"/>
      </a:accent1>
      <a:accent2>
        <a:srgbClr val="06180F"/>
      </a:accent2>
      <a:accent3>
        <a:srgbClr val="509325"/>
      </a:accent3>
      <a:accent4>
        <a:srgbClr val="525051"/>
      </a:accent4>
      <a:accent5>
        <a:srgbClr val="958F8F"/>
      </a:accent5>
      <a:accent6>
        <a:srgbClr val="DCDCDC"/>
      </a:accent6>
      <a:hlink>
        <a:srgbClr val="CC0033"/>
      </a:hlink>
      <a:folHlink>
        <a:srgbClr val="041A1D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bg2"/>
            </a:gs>
          </a:gsLst>
        </a:gra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elsetilsynet [Skrivebeskyttet]" id="{9F306EF5-9950-4B7A-BA4D-6FA90B6C9D41}" vid="{9EF0D368-BF1E-419F-BE19-46C8ED608FB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Helsetilsynet</Template>
  <TotalTime>2676</TotalTime>
  <Words>1139</Words>
  <Application>Microsoft Office PowerPoint</Application>
  <PresentationFormat>Skjermfremvisning (4:3)</PresentationFormat>
  <Paragraphs>188</Paragraphs>
  <Slides>29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3" baseType="lpstr">
      <vt:lpstr>ＭＳ Ｐゴシック</vt:lpstr>
      <vt:lpstr>Arial</vt:lpstr>
      <vt:lpstr>Wingdings</vt:lpstr>
      <vt:lpstr>Helsetilsynet_2007</vt:lpstr>
      <vt:lpstr>Beredskapsplanlegging for legevakt</vt:lpstr>
      <vt:lpstr>God beredskap bygger på daglige legevakt kultur  </vt:lpstr>
      <vt:lpstr>Erfaringer fra legevakt tilsynssaker Høringsuttalelse til nye nasjonale veileder for legevakt</vt:lpstr>
      <vt:lpstr>Beredskapsplanlegging lov og forskrifter;</vt:lpstr>
      <vt:lpstr>Samlede krav til kommunens b-planlegging; </vt:lpstr>
      <vt:lpstr>Helseberedskapsplanen  </vt:lpstr>
      <vt:lpstr>Legevakt operative ledelse </vt:lpstr>
      <vt:lpstr>Forberedte tiltak for robust virksomhet drift;</vt:lpstr>
      <vt:lpstr>Planer for økt helsehjelp kapasitet ved masseskade, smitteutbrudd mm.</vt:lpstr>
      <vt:lpstr>Planlegge legevakten i b-perspektiv sammen med HF for samarbeide om helsehjelpen? </vt:lpstr>
      <vt:lpstr>Planlegge lokaler for egnethet og kapasitet  Omstilling fra ambulerende daglegevakt lokaler til kapasitet i kriser </vt:lpstr>
      <vt:lpstr>Øve på skadested innsats Nødnett  – utrykning- samhandling – ledelse Nasjonale veiledere for skadested organisering og masseskadetriage</vt:lpstr>
      <vt:lpstr>Øve på sivil/militær samhandling Farlig vs. trygg sone – samleplass samhandling </vt:lpstr>
      <vt:lpstr>Øve samarbeide med HF/nødetater </vt:lpstr>
      <vt:lpstr>Ha ressursoversikt  Luftambulansen transporterer alvorlig skadde til sykehus traumesenter</vt:lpstr>
      <vt:lpstr>Planlegge for CBRNE hendelse Kjemiske – biologiske(smitte) – radioaktive – nukleære – eksplosive hendelser –  kjenne til meldeplikten til FHI og til nasjonal veileder/innsatsressurser</vt:lpstr>
      <vt:lpstr>Beredt CBRNE rensing» før inntak i legevakt ? Beskytte friske mot nervegass, se Nasjonal CBRNE- veileder</vt:lpstr>
      <vt:lpstr>Øve på bruk av verneutstyr Beskyttelsesutstyr ved smitte/CBRNE – egen inngang/legevakter for smittede og friske? </vt:lpstr>
      <vt:lpstr>Operative ledelse ha dialog med kriseledelsen Tidlig varsling av hendelser – få ressursstøtte i krisen – samhandle om tiltak</vt:lpstr>
      <vt:lpstr>Mobilisert til innsats Prosedyre for ressursomstilling? </vt:lpstr>
      <vt:lpstr>Når kapasitet må økes </vt:lpstr>
      <vt:lpstr>Forberedte på håndtering av masseskade  </vt:lpstr>
      <vt:lpstr>Planlegge helsehjelp i skademottak Triagere og følge opp </vt:lpstr>
      <vt:lpstr>Planlegge samarbeide med andre aktører Nødetater, sivilforsvaret, Forsvaret, frivillige organisasjoner, hoteller mm. Samarbeide på lokalt, regionalt og nasjonalt nivå</vt:lpstr>
      <vt:lpstr>Planlegge evakuering og pårørende senter   Mottak – registrering – informasjon – videre omsorg – samarbeide med frivillige</vt:lpstr>
      <vt:lpstr>Planlegge psykososial krisehjelp Nasjonal veileder – organisering –gi helsehjelp - støtte av frivillige</vt:lpstr>
      <vt:lpstr>Oppsummering</vt:lpstr>
      <vt:lpstr>Referanseliste;</vt:lpstr>
      <vt:lpstr> Takk for oppmerksomheten!</vt:lpstr>
    </vt:vector>
  </TitlesOfParts>
  <Company>Helsetilsynet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Beredskapsplanlegging i kommunen og i legevakten</dc:title>
  <dc:creator>Øystein Andre Hveding</dc:creator>
  <cp:lastModifiedBy>Øystein Andre Hveding</cp:lastModifiedBy>
  <cp:revision>321</cp:revision>
  <cp:lastPrinted>2020-03-02T09:06:09Z</cp:lastPrinted>
  <dcterms:created xsi:type="dcterms:W3CDTF">2020-01-09T07:53:34Z</dcterms:created>
  <dcterms:modified xsi:type="dcterms:W3CDTF">2020-03-02T09:19:06Z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