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</p:sldMasterIdLst>
  <p:notesMasterIdLst>
    <p:notesMasterId r:id="rId26"/>
  </p:notesMasterIdLst>
  <p:sldIdLst>
    <p:sldId id="341" r:id="rId3"/>
    <p:sldId id="560" r:id="rId4"/>
    <p:sldId id="396" r:id="rId5"/>
    <p:sldId id="302" r:id="rId6"/>
    <p:sldId id="334" r:id="rId7"/>
    <p:sldId id="305" r:id="rId8"/>
    <p:sldId id="904" r:id="rId9"/>
    <p:sldId id="910" r:id="rId10"/>
    <p:sldId id="902" r:id="rId11"/>
    <p:sldId id="561" r:id="rId12"/>
    <p:sldId id="264" r:id="rId13"/>
    <p:sldId id="906" r:id="rId14"/>
    <p:sldId id="641" r:id="rId15"/>
    <p:sldId id="899" r:id="rId16"/>
    <p:sldId id="653" r:id="rId17"/>
    <p:sldId id="642" r:id="rId18"/>
    <p:sldId id="340" r:id="rId19"/>
    <p:sldId id="654" r:id="rId20"/>
    <p:sldId id="559" r:id="rId21"/>
    <p:sldId id="907" r:id="rId22"/>
    <p:sldId id="908" r:id="rId23"/>
    <p:sldId id="909" r:id="rId24"/>
    <p:sldId id="358" r:id="rId25"/>
  </p:sldIdLst>
  <p:sldSz cx="12192000" cy="6858000"/>
  <p:notesSz cx="6858000" cy="9144000"/>
  <p:defaultTextStyle>
    <a:defPPr>
      <a:defRPr lang="en-US"/>
    </a:defPPr>
    <a:lvl1pPr marL="0" algn="l" defTabSz="2285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566" algn="l" defTabSz="2285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132" algn="l" defTabSz="2285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697" algn="l" defTabSz="2285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263" algn="l" defTabSz="2285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2829" algn="l" defTabSz="2285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395" algn="l" defTabSz="2285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599960" algn="l" defTabSz="2285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526" algn="l" defTabSz="2285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ADB2"/>
    <a:srgbClr val="3FEFDD"/>
    <a:srgbClr val="C7FFE0"/>
    <a:srgbClr val="E2FFFC"/>
    <a:srgbClr val="64F0DE"/>
    <a:srgbClr val="3207AA"/>
    <a:srgbClr val="B9FFF7"/>
    <a:srgbClr val="FF5959"/>
    <a:srgbClr val="30FFA3"/>
    <a:srgbClr val="384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FF35B0-789A-4429-B6C9-77AD80014C3B}" v="139" dt="2022-05-13T05:38:50.2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75" autoAdjust="0"/>
    <p:restoredTop sz="72188" autoAdjust="0"/>
  </p:normalViewPr>
  <p:slideViewPr>
    <p:cSldViewPr snapToGrid="0">
      <p:cViewPr varScale="1">
        <p:scale>
          <a:sx n="63" d="100"/>
          <a:sy n="63" d="100"/>
        </p:scale>
        <p:origin x="941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15" d="100"/>
        <a:sy n="11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6" d="100"/>
          <a:sy n="106" d="100"/>
        </p:scale>
        <p:origin x="31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D9F43-64A9-4A62-B430-F148DD714787}" type="datetimeFigureOut">
              <a:rPr lang="nb-NO" smtClean="0"/>
              <a:t>13.05.2022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075F2-2622-4E86-8C25-29A6D05C35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038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Presentere Jesper.</a:t>
            </a:r>
          </a:p>
          <a:p>
            <a:endParaRPr lang="nb-NO" dirty="0"/>
          </a:p>
          <a:p>
            <a:r>
              <a:rPr lang="nb-NO" dirty="0"/>
              <a:t>Takk for i går. Kjekt. </a:t>
            </a:r>
          </a:p>
          <a:p>
            <a:endParaRPr lang="nb-NO" dirty="0"/>
          </a:p>
          <a:p>
            <a:r>
              <a:rPr lang="nb-NO" dirty="0"/>
              <a:t>Nasjonalt kompetansesenter for legevaktmedisin. En del av et stort forskningskonsern NORCE.</a:t>
            </a:r>
          </a:p>
          <a:p>
            <a:endParaRPr lang="nb-NO" dirty="0"/>
          </a:p>
          <a:p>
            <a:r>
              <a:rPr lang="nb-NO" dirty="0"/>
              <a:t>NKLM driver med legevakt, og har fått i oppdrag fra Helsedirektoratet, forskning, fagutvikling og formidling innenfor legevaktmedisin og vold og overgrepshåndtering. </a:t>
            </a: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Ca</a:t>
            </a:r>
            <a:r>
              <a:rPr lang="nb-NO" dirty="0"/>
              <a:t> 28 ansatte. Delte stillinger, mange jobber også i legevakt.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NKLM – NORCE.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Nytt fra NKLM, ta med nyttige verktøy, noe 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075F2-2622-4E86-8C25-29A6D05C3579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1166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Et prosjekt i 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075F2-2622-4E86-8C25-29A6D05C3579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346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Legevakt er teamarbeid. </a:t>
            </a:r>
          </a:p>
          <a:p>
            <a:endParaRPr lang="nb-NO" dirty="0"/>
          </a:p>
          <a:p>
            <a:r>
              <a:rPr lang="nb-NO" dirty="0"/>
              <a:t>Akutte situasjoner. Også i det daglige. Kanskje også i de mindre alvorlige tilfellene som Sverre Håkon fortalte om etter maten i går. </a:t>
            </a:r>
          </a:p>
          <a:p>
            <a:r>
              <a:rPr lang="nb-NO" dirty="0"/>
              <a:t>Sykepleierne: legevaktsentral. Samarbeid om pasienter. Bedre på </a:t>
            </a:r>
            <a:r>
              <a:rPr lang="nb-NO" dirty="0" err="1"/>
              <a:t>knottologien</a:t>
            </a:r>
            <a:r>
              <a:rPr lang="nb-NO" dirty="0"/>
              <a:t> på den nye radioterminalen. Limet i legevakt. Magien ligger i når vi gjør hverandre trygge og gode. </a:t>
            </a:r>
          </a:p>
          <a:p>
            <a:endParaRPr lang="nb-NO" dirty="0"/>
          </a:p>
          <a:p>
            <a:r>
              <a:rPr lang="nb-NO" dirty="0"/>
              <a:t>Rekruttering av sykepleiere. Hele stillinger. Utdanningen.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075F2-2622-4E86-8C25-29A6D05C3579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0968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Så noe om fastlegenes betydning for akutt-tjenesten utenfor sykehus. </a:t>
            </a: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Fastlegene er ryggraden i legebemanningen av legevakt.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Dersom fastlegeordningen rakner blir det en bemanningskrise i legevakt.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tillegg utfører fastlegene en akuttberedskap ved sitt øyeblikkelig hjelp-tilbud på fastlegekontoret. I volum tilsvarer dette legevakt på kveld, natt og helg.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Fastlegeordningen er avgjørende for det akuttmedisinske tilbudet utenfor sykehus.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Jeg har lyst til å dra en liten sammenligning for å beskrive noe av grunnlaget for problemene vi er i dag.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075F2-2622-4E86-8C25-29A6D05C3579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9575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075F2-2622-4E86-8C25-29A6D05C3579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8994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002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Hvis vi sammenligner en fastlege med en trailersjåfør er rammene for arbeidet snudd på hodet. Begge har ansvarsfulle jobber der det kan være </a:t>
            </a:r>
            <a:r>
              <a:rPr lang="nb-NO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sjebensvangert</a:t>
            </a: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å gjøre feil. Men mens trailersjåføren skal ha minimum </a:t>
            </a:r>
            <a:r>
              <a:rPr lang="nb-NO" sz="1200" dirty="0"/>
              <a:t>45 min. / 4,5 t og 11 t </a:t>
            </a:r>
            <a:r>
              <a:rPr lang="nb-NO" sz="1200" dirty="0" err="1"/>
              <a:t>sammenh</a:t>
            </a:r>
            <a:r>
              <a:rPr lang="nb-NO" sz="1200" dirty="0"/>
              <a:t> hvile per døgn/døgn</a:t>
            </a:r>
          </a:p>
          <a:p>
            <a:pPr>
              <a:buFont typeface="Arial" panose="020B0604020202020204" pitchFamily="34" charset="0"/>
              <a:buNone/>
            </a:pPr>
            <a:r>
              <a:rPr lang="nb-NO" sz="1200" dirty="0"/>
              <a:t>Er Fastlegen styrt av : </a:t>
            </a:r>
          </a:p>
          <a:p>
            <a:pPr>
              <a:buFont typeface="Arial" panose="020B0604020202020204" pitchFamily="34" charset="0"/>
              <a:buNone/>
            </a:pPr>
            <a:r>
              <a:rPr lang="nb-NO" sz="1200" dirty="0"/>
              <a:t>Krav til kontinuerlig og omfattende oppfølging og </a:t>
            </a:r>
            <a:r>
              <a:rPr lang="nb-NO" sz="1200" dirty="0" err="1"/>
              <a:t>tilgjegelighet</a:t>
            </a:r>
            <a:r>
              <a:rPr lang="nb-NO" sz="1200" dirty="0"/>
              <a:t>. </a:t>
            </a:r>
          </a:p>
          <a:p>
            <a:pPr>
              <a:buFont typeface="Arial" panose="020B0604020202020204" pitchFamily="34" charset="0"/>
              <a:buNone/>
            </a:pPr>
            <a:r>
              <a:rPr lang="nb-NO" sz="1200" dirty="0"/>
              <a:t>Et artig sammentreff er at: mens yrkessjåføren skal ha maksimalt 56 timer kjøring per uke, så er 56 timer gjennomsnittlig arbeidstid for fastleger ved </a:t>
            </a:r>
            <a:r>
              <a:rPr lang="nb-NO" sz="1200" dirty="0" err="1"/>
              <a:t>tidsbruksunderøskelsen</a:t>
            </a:r>
            <a:r>
              <a:rPr lang="nb-NO" sz="1200" dirty="0"/>
              <a:t>. </a:t>
            </a:r>
          </a:p>
          <a:p>
            <a:pPr>
              <a:buFont typeface="Arial" panose="020B0604020202020204" pitchFamily="34" charset="0"/>
              <a:buNone/>
            </a:pPr>
            <a:r>
              <a:rPr lang="nb-NO" sz="1200" dirty="0"/>
              <a:t>Dette leder oss til første forslag til tiltak: 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075F2-2622-4E86-8C25-29A6D05C3579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3229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nb-N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Dagens og morgendagens leger ønsker forutsigbar arbeidstid, og det er totalarbeidstiden som teller. </a:t>
            </a:r>
          </a:p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r>
              <a:rPr lang="nb-N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Derfor trengs en helhetlig arbeidsplan for fastlegene som bør vær en del av fastlegeavtalen med kommunen og omfatte:</a:t>
            </a:r>
          </a:p>
          <a:p>
            <a:pPr marL="685800" lvl="1" indent="-228600">
              <a:lnSpc>
                <a:spcPct val="107000"/>
              </a:lnSpc>
              <a:buFont typeface="+mj-lt"/>
              <a:buAutoNum type="alphaLcPeriod"/>
            </a:pPr>
            <a:r>
              <a:rPr lang="nb-N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Klinisk arbeid på fastlegekontoret</a:t>
            </a:r>
          </a:p>
          <a:p>
            <a:pPr marL="685800" lvl="1" indent="-228600">
              <a:lnSpc>
                <a:spcPct val="107000"/>
              </a:lnSpc>
              <a:buFont typeface="+mj-lt"/>
              <a:buAutoNum type="alphaLcPeriod"/>
            </a:pPr>
            <a:r>
              <a:rPr lang="nb-N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Offentlig legearbeid</a:t>
            </a:r>
          </a:p>
          <a:p>
            <a:pPr marL="685800" lvl="1" indent="-228600">
              <a:lnSpc>
                <a:spcPct val="107000"/>
              </a:lnSpc>
              <a:buFont typeface="+mj-lt"/>
              <a:buAutoNum type="alphaLcPeriod"/>
            </a:pPr>
            <a:r>
              <a:rPr lang="nb-N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Legevakt, som bør være en del av det offentlige legearbeidet, ikke komme i tillegg</a:t>
            </a:r>
          </a:p>
          <a:p>
            <a:pPr marL="228600" lvl="0" indent="-228600">
              <a:lnSpc>
                <a:spcPct val="107000"/>
              </a:lnSpc>
              <a:buFont typeface="+mj-lt"/>
              <a:buAutoNum type="alphaLcPeriod"/>
            </a:pPr>
            <a:r>
              <a:rPr lang="nb-N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å få dette til innenfor brukbare rammer trengs:</a:t>
            </a:r>
          </a:p>
          <a:p>
            <a:pPr marL="685800" lvl="1" indent="-228600">
              <a:lnSpc>
                <a:spcPct val="107000"/>
              </a:lnSpc>
              <a:buFont typeface="+mj-lt"/>
              <a:buAutoNum type="alphaLcPeriod"/>
            </a:pPr>
            <a:r>
              <a:rPr lang="nb-N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Kortere fastlegelister</a:t>
            </a:r>
          </a:p>
          <a:p>
            <a:pPr marL="685800" lvl="1" indent="-228600">
              <a:lnSpc>
                <a:spcPct val="107000"/>
              </a:lnSpc>
              <a:buFont typeface="+mj-lt"/>
              <a:buAutoNum type="alphaLcPeriod"/>
            </a:pPr>
            <a:r>
              <a:rPr lang="nb-N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Flere fastleger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075F2-2622-4E86-8C25-29A6D05C3579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92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Hva kan vi lære? </a:t>
            </a:r>
            <a:r>
              <a:rPr lang="nb-NO" dirty="0" err="1"/>
              <a:t>Telefonhpndtering</a:t>
            </a:r>
            <a:r>
              <a:rPr lang="nb-NO" dirty="0"/>
              <a:t>. Kan legge om rutinene. </a:t>
            </a:r>
            <a:r>
              <a:rPr lang="nb-NO" dirty="0" err="1"/>
              <a:t>Oveføringsverdi</a:t>
            </a:r>
            <a:r>
              <a:rPr lang="nb-NO" dirty="0"/>
              <a:t> til andre prosjekter dere ønsker å få gjennomført.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075F2-2622-4E86-8C25-29A6D05C3579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4182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/>
              <a:t>Hva skal vi gjøre når koronaperioden er over, har dere tenkt på det? </a:t>
            </a:r>
          </a:p>
          <a:p>
            <a:endParaRPr lang="nb-NO" baseline="0" dirty="0"/>
          </a:p>
          <a:p>
            <a:r>
              <a:rPr lang="nb-NO" baseline="0" dirty="0"/>
              <a:t>Da er det kanskje tid for å gjøre brukerundersøkelse. </a:t>
            </a:r>
          </a:p>
          <a:p>
            <a:endParaRPr lang="nb-NO" baseline="0" dirty="0"/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Legevakten som skal gjennomføre den digitale brukerundersøkelsen har bistand fra NKLM i </a:t>
            </a:r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hele 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prosessen; før igangsetting, mens undersøkelsen pågår,  og etterpå- når data analyseres, og i sammenfatningen av rapporten. NKLM har laget en </a:t>
            </a:r>
            <a:b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rapport -mal , som tilpasses hver enkelt legevakt. </a:t>
            </a:r>
            <a:b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nb-NO" baseline="0" dirty="0"/>
              <a:t>Rapporten er legevaktens  eiendom, og NKLM får kopi til internt bruk. Status nå: det er  3 legevakter som har gjennomført brukerundersøkelsen.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075F2-2622-4E86-8C25-29A6D05C3579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1114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b-NO" dirty="0"/>
              <a:t>Så vi har mål i RE-AIMED å:</a:t>
            </a:r>
          </a:p>
          <a:p>
            <a:pPr marL="371429" indent="-371429">
              <a:buFont typeface="Arial" panose="020B0604020202020204" pitchFamily="34" charset="0"/>
              <a:buChar char="•"/>
            </a:pPr>
            <a:r>
              <a:rPr lang="nb-NO" dirty="0"/>
              <a:t>Automatisere og standardisere dokumentasjonen</a:t>
            </a:r>
          </a:p>
          <a:p>
            <a:pPr marL="371429" indent="-371429">
              <a:buFont typeface="Arial" panose="020B0604020202020204" pitchFamily="34" charset="0"/>
              <a:buChar char="•"/>
            </a:pPr>
            <a:r>
              <a:rPr lang="nb-NO" dirty="0"/>
              <a:t>Hjelpe operatøren med å prioritere hvilke spørsmål som skal stilles for å kunne ta raske og riktige avgjørelser</a:t>
            </a:r>
          </a:p>
          <a:p>
            <a:pPr marL="371429" indent="-371429">
              <a:buFont typeface="Arial" panose="020B0604020202020204" pitchFamily="34" charset="0"/>
              <a:buChar char="•"/>
            </a:pPr>
            <a:r>
              <a:rPr lang="nb-NO" dirty="0"/>
              <a:t>Avlaste – slik at operatøren kan ha mer fokus på samtalen</a:t>
            </a:r>
          </a:p>
        </p:txBody>
      </p:sp>
    </p:spTree>
    <p:extLst>
      <p:ext uri="{BB962C8B-B14F-4D97-AF65-F5344CB8AC3E}">
        <p14:creationId xmlns:p14="http://schemas.microsoft.com/office/powerpoint/2010/main" val="42370199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4043D-4558-4051-BA6A-8445264D7FD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926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Finansiert av helsedirektoratet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075F2-2622-4E86-8C25-29A6D05C3579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8806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95239"/>
            <a:r>
              <a:rPr lang="nb-NO" dirty="0"/>
              <a:t>Siri-Linn viser dere gjerne både klikkbar legevaktindeks og RE-AIMED. Hun står i gangen i pausene, ta gjerne kontakt. </a:t>
            </a:r>
          </a:p>
        </p:txBody>
      </p:sp>
    </p:spTree>
    <p:extLst>
      <p:ext uri="{BB962C8B-B14F-4D97-AF65-F5344CB8AC3E}">
        <p14:creationId xmlns:p14="http://schemas.microsoft.com/office/powerpoint/2010/main" val="2180286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Et register om legevaktorganiseringen i Norge. </a:t>
            </a:r>
          </a:p>
          <a:p>
            <a:endParaRPr lang="nb-NO" dirty="0"/>
          </a:p>
          <a:p>
            <a:r>
              <a:rPr lang="nb-NO" dirty="0"/>
              <a:t>Hilse fra Merete Allertsen. Mange av dere har svart på i vinter. </a:t>
            </a:r>
          </a:p>
          <a:p>
            <a:endParaRPr lang="nb-NO" dirty="0"/>
          </a:p>
          <a:p>
            <a:r>
              <a:rPr lang="nb-NO" dirty="0"/>
              <a:t>Organisering av legevakten.  Viktig for beslutningstakere, ekspertgruppen, og i forskningsprosjekter. </a:t>
            </a:r>
          </a:p>
          <a:p>
            <a:r>
              <a:rPr lang="nb-NO" dirty="0" err="1"/>
              <a:t>Kalitetsindikatorer</a:t>
            </a:r>
            <a:r>
              <a:rPr lang="nb-NO" dirty="0"/>
              <a:t> for legevakt. </a:t>
            </a:r>
          </a:p>
          <a:p>
            <a:endParaRPr lang="nb-NO" dirty="0"/>
          </a:p>
          <a:p>
            <a:r>
              <a:rPr lang="nb-NO" dirty="0"/>
              <a:t>Hva fant vi i fjor sommer.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075F2-2622-4E86-8C25-29A6D05C3579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6157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Denne figuren viser oversikt over kommunale og interkommunale legevakter.. </a:t>
            </a:r>
          </a:p>
          <a:p>
            <a:r>
              <a:rPr lang="nb-NO" dirty="0"/>
              <a:t>Den grå linjen en viser at totalt antall  legevakter nå er 168. Blant de 168 legevaktene er det 85 legevakter (50 %) som dekker en kommune (den blå linjen), 83 legevakter (49 %) (den røde linjen)  er interkommunale. </a:t>
            </a:r>
          </a:p>
          <a:p>
            <a:r>
              <a:rPr lang="nb-NO" dirty="0"/>
              <a:t>De interkommunale legevaktene dekker alt fra 2- 12 kommuner. Det er blitt færre legevakter fra 2007 frem til 2020, deretter en utflating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075F2-2622-4E86-8C25-29A6D05C3579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0886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Tabellen her viser legevakter fordelt på helseregion og fylker. Fylkesvis er det Nordland, Troms og Finnmark  i Helseregion  nord som har flest legevakter med sine 53.  De dekker </a:t>
            </a:r>
            <a:r>
              <a:rPr lang="nb-NO" dirty="0" err="1"/>
              <a:t>ca</a:t>
            </a:r>
            <a:r>
              <a:rPr lang="nb-NO" dirty="0"/>
              <a:t> 610 000 innbyggere.</a:t>
            </a:r>
          </a:p>
          <a:p>
            <a:r>
              <a:rPr lang="nb-NO" dirty="0"/>
              <a:t>Helseregion sørøst har 55 legevakter som dekker nesten 3000 0000 innbyggere.  Det er omtrent like mange legevakter i nord og søre, men  Helse sør dekker 5 ganger flere innbyggere. </a:t>
            </a:r>
            <a:br>
              <a:rPr lang="nb-NO" dirty="0"/>
            </a:br>
            <a:r>
              <a:rPr lang="nb-NO" dirty="0"/>
              <a:t>Arealet i helse nord er betydelig større enn i helse sør.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075F2-2622-4E86-8C25-29A6D05C3579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1279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Denne figuren viser at det i dag er 77 legevakter som defineres som små. Definisjonen på små legevakter er legevakter som dekker et befolkningstall mindre enn 10.000 innbyggere.</a:t>
            </a:r>
          </a:p>
          <a:p>
            <a:r>
              <a:rPr lang="nb-NO" dirty="0"/>
              <a:t>Gjennomsnittlig folketall for de 77 legevaktene er  4000. Nesten halvparten av legevaktene dekker altså et folketall på mindre enn 10 000 innbyggere. Og det er en betydelig del.</a:t>
            </a:r>
          </a:p>
          <a:p>
            <a:r>
              <a:rPr lang="nb-NO" dirty="0"/>
              <a:t>Vi ser også at 43 av disse legevaktene befinner seg i Helseregion nord. 3 legevakter der har et befolkningstall på  under 500. Disse befinner seg er i Nordland fylke.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075F2-2622-4E86-8C25-29A6D05C3579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8497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Legevakt er risikosone i helsetjenesten. </a:t>
            </a:r>
          </a:p>
          <a:p>
            <a:r>
              <a:rPr lang="nb-NO" dirty="0"/>
              <a:t>Endringer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Legevaktspesifikke utfordringer hos eldre pasienter og vurderinger ved forskjellige symptomer på akutt funksjonssvikt.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Legevaktindeks oppslag med tips til når det kan være nyttig med bruk av video. </a:t>
            </a:r>
          </a:p>
          <a:p>
            <a:endParaRPr lang="nb-NO" dirty="0"/>
          </a:p>
          <a:p>
            <a:r>
              <a:rPr lang="nb-NO" dirty="0"/>
              <a:t>Legevaktindeks for legevakter og fastlegekontorer, helsesekretærer. Legevaktene kan inspirer.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075F2-2622-4E86-8C25-29A6D05C3579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8337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075F2-2622-4E86-8C25-29A6D05C3579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0511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Gjennomført </a:t>
            </a:r>
            <a:r>
              <a:rPr lang="nb-NO" dirty="0" err="1"/>
              <a:t>Akuttmed</a:t>
            </a:r>
            <a:r>
              <a:rPr lang="nb-NO" dirty="0"/>
              <a:t> kurset 13.000</a:t>
            </a:r>
          </a:p>
          <a:p>
            <a:r>
              <a:rPr lang="nb-NO" dirty="0"/>
              <a:t>Overgrep nesten 7000</a:t>
            </a:r>
          </a:p>
          <a:p>
            <a:endParaRPr lang="nb-NO" dirty="0"/>
          </a:p>
          <a:p>
            <a:r>
              <a:rPr lang="nb-NO" dirty="0"/>
              <a:t>Atypisk sykdomspresentasjon. Eldre i den akuttmedisinske kjede. </a:t>
            </a:r>
          </a:p>
          <a:p>
            <a:r>
              <a:rPr lang="nb-NO" dirty="0"/>
              <a:t>Opplæring legevaktindeks. Også fastlegekontor. </a:t>
            </a:r>
          </a:p>
          <a:p>
            <a:r>
              <a:rPr lang="nb-NO" dirty="0"/>
              <a:t>Video – opplæring er lurt. </a:t>
            </a:r>
          </a:p>
          <a:p>
            <a:endParaRPr lang="nb-NO" dirty="0"/>
          </a:p>
          <a:p>
            <a:r>
              <a:rPr lang="nb-NO" dirty="0"/>
              <a:t>Luftveisinfeksjoner i legevakt. 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075F2-2622-4E86-8C25-29A6D05C3579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0792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37709" y="1729790"/>
            <a:ext cx="6956349" cy="1751142"/>
          </a:xfrm>
        </p:spPr>
        <p:txBody>
          <a:bodyPr anchor="b"/>
          <a:lstStyle>
            <a:lvl1pPr algn="l">
              <a:defRPr sz="440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Presentasjonstittel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37709" y="3732682"/>
            <a:ext cx="5964895" cy="1655762"/>
          </a:xfrm>
        </p:spPr>
        <p:txBody>
          <a:bodyPr/>
          <a:lstStyle>
            <a:lvl1pPr marL="0" indent="0" algn="l">
              <a:buNone/>
              <a:defRPr sz="2501">
                <a:solidFill>
                  <a:srgbClr val="3FEFDD"/>
                </a:solidFill>
                <a:latin typeface="+mj-lt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  <a:endParaRPr lang="en-US" dirty="0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D22D0D4-5E57-4588-90FF-1A42A3AA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cap="all" spc="130" baseline="0"/>
            </a:lvl1pPr>
          </a:lstStyle>
          <a:p>
            <a:fld id="{13665DBF-9772-4AF9-82E6-46D135327CB2}" type="datetime4">
              <a:rPr lang="nb-NO" smtClean="0"/>
              <a:pPr/>
              <a:t>13. mai 2022</a:t>
            </a:fld>
            <a:endParaRPr lang="nb-NO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3C5675A5-5C14-489D-9B37-0A1AB1A29F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654" y="576856"/>
            <a:ext cx="4682347" cy="6281144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 userDrawn="1"/>
        </p:nvSpPr>
        <p:spPr>
          <a:xfrm>
            <a:off x="1037709" y="605190"/>
            <a:ext cx="5964895" cy="1124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None/>
              <a:defRPr sz="2501" kern="1200">
                <a:solidFill>
                  <a:srgbClr val="3FEFDD"/>
                </a:solidFill>
                <a:latin typeface="+mj-lt"/>
                <a:ea typeface="+mn-ea"/>
                <a:cs typeface="+mn-cs"/>
              </a:defRPr>
            </a:lvl1pPr>
            <a:lvl2pPr marL="457223" indent="0" algn="ctr" defTabSz="914446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None/>
              <a:defRPr sz="2000" kern="1200">
                <a:solidFill>
                  <a:srgbClr val="1CADB2"/>
                </a:solidFill>
                <a:latin typeface="+mn-lt"/>
                <a:ea typeface="+mn-ea"/>
                <a:cs typeface="+mn-cs"/>
              </a:defRPr>
            </a:lvl2pPr>
            <a:lvl3pPr marL="914446" indent="0" algn="ctr" defTabSz="914446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None/>
              <a:defRPr sz="1800" kern="1200">
                <a:solidFill>
                  <a:srgbClr val="3842E2"/>
                </a:solidFill>
                <a:latin typeface="+mn-lt"/>
                <a:ea typeface="+mn-ea"/>
                <a:cs typeface="+mn-cs"/>
              </a:defRPr>
            </a:lvl3pPr>
            <a:lvl4pPr marL="1371669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91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114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337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560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783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 b="1" spc="110" baseline="0" dirty="0">
                <a:solidFill>
                  <a:schemeClr val="bg1"/>
                </a:solidFill>
                <a:latin typeface="+mn-lt"/>
              </a:rPr>
              <a:t>NORCE</a:t>
            </a:r>
            <a:br>
              <a:rPr lang="nb-NO" sz="1800" b="1" dirty="0">
                <a:solidFill>
                  <a:schemeClr val="bg1"/>
                </a:solidFill>
                <a:latin typeface="+mn-lt"/>
              </a:rPr>
            </a:br>
            <a:r>
              <a:rPr lang="nb-NO" sz="1800" b="1" dirty="0">
                <a:solidFill>
                  <a:schemeClr val="bg1"/>
                </a:solidFill>
                <a:latin typeface="+mn-lt"/>
              </a:rPr>
              <a:t>Nasjonalt </a:t>
            </a:r>
            <a:r>
              <a:rPr lang="nb-NO" sz="1800" b="1" baseline="0" dirty="0">
                <a:solidFill>
                  <a:schemeClr val="bg1"/>
                </a:solidFill>
                <a:latin typeface="+mn-lt"/>
              </a:rPr>
              <a:t>kompetansesenter</a:t>
            </a:r>
            <a:br>
              <a:rPr lang="nb-NO" sz="1800" b="1" baseline="0" dirty="0">
                <a:solidFill>
                  <a:schemeClr val="bg1"/>
                </a:solidFill>
                <a:latin typeface="+mn-lt"/>
              </a:rPr>
            </a:br>
            <a:r>
              <a:rPr lang="nb-NO" sz="1800" b="1" baseline="0" dirty="0">
                <a:solidFill>
                  <a:schemeClr val="bg1"/>
                </a:solidFill>
                <a:latin typeface="+mn-lt"/>
              </a:rPr>
              <a:t>for legevaktmedisin</a:t>
            </a:r>
            <a:endParaRPr lang="en-US" sz="1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1241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liggende bilde ka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535" y="1952399"/>
            <a:ext cx="3870318" cy="39623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66591B1-68F6-4923-9883-FCA8A803A2FB}"/>
              </a:ext>
            </a:extLst>
          </p:cNvPr>
          <p:cNvSpPr/>
          <p:nvPr userDrawn="1"/>
        </p:nvSpPr>
        <p:spPr>
          <a:xfrm>
            <a:off x="5303735" y="1756613"/>
            <a:ext cx="5975334" cy="4151952"/>
          </a:xfrm>
          <a:prstGeom prst="rect">
            <a:avLst/>
          </a:prstGeom>
          <a:solidFill>
            <a:srgbClr val="64F0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B1F0BDAA-41BA-4525-B867-6E2F0ED8F2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6085" y="1644205"/>
            <a:ext cx="5975334" cy="41519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6852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innhold og stående bilde var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536" y="540265"/>
            <a:ext cx="5170919" cy="8795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536" y="1952399"/>
            <a:ext cx="5170919" cy="39623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66591B1-68F6-4923-9883-FCA8A803A2FB}"/>
              </a:ext>
            </a:extLst>
          </p:cNvPr>
          <p:cNvSpPr/>
          <p:nvPr userDrawn="1"/>
        </p:nvSpPr>
        <p:spPr>
          <a:xfrm>
            <a:off x="7121818" y="838297"/>
            <a:ext cx="4157251" cy="51898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B1F0BDAA-41BA-4525-B867-6E2F0ED8F2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4168" y="727317"/>
            <a:ext cx="4157251" cy="518982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6475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innhold og stående bilde ka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535" y="540265"/>
            <a:ext cx="5171231" cy="8795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535" y="1952399"/>
            <a:ext cx="5171231" cy="39623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66591B1-68F6-4923-9883-FCA8A803A2FB}"/>
              </a:ext>
            </a:extLst>
          </p:cNvPr>
          <p:cNvSpPr/>
          <p:nvPr userDrawn="1"/>
        </p:nvSpPr>
        <p:spPr>
          <a:xfrm>
            <a:off x="7121818" y="838297"/>
            <a:ext cx="4157251" cy="5189820"/>
          </a:xfrm>
          <a:prstGeom prst="rect">
            <a:avLst/>
          </a:prstGeom>
          <a:solidFill>
            <a:srgbClr val="64F0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B1F0BDAA-41BA-4525-B867-6E2F0ED8F2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4168" y="727317"/>
            <a:ext cx="4157251" cy="518982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6185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innhold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535" y="540265"/>
            <a:ext cx="3870318" cy="8795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535" y="1952399"/>
            <a:ext cx="3870318" cy="39623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0BDAA54-4E48-41E3-9CF3-34BC873B9687}"/>
              </a:ext>
            </a:extLst>
          </p:cNvPr>
          <p:cNvSpPr/>
          <p:nvPr userDrawn="1"/>
        </p:nvSpPr>
        <p:spPr>
          <a:xfrm>
            <a:off x="5333504" y="0"/>
            <a:ext cx="6858496" cy="6858000"/>
          </a:xfrm>
          <a:prstGeom prst="rect">
            <a:avLst/>
          </a:prstGeom>
          <a:solidFill>
            <a:srgbClr val="E2F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8" name="Plassholder for diagram 7">
            <a:extLst>
              <a:ext uri="{FF2B5EF4-FFF2-40B4-BE49-F238E27FC236}">
                <a16:creationId xmlns:a16="http://schemas.microsoft.com/office/drawing/2014/main" id="{AB8FEA4C-4F85-4444-9512-8A1D27491CC9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096002" y="540607"/>
            <a:ext cx="5320405" cy="5374309"/>
          </a:xfrm>
        </p:spPr>
        <p:txBody>
          <a:bodyPr/>
          <a:lstStyle/>
          <a:p>
            <a:r>
              <a:rPr lang="en-US"/>
              <a:t>Click icon to add chart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629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535" y="540265"/>
            <a:ext cx="3870318" cy="8795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535" y="1952399"/>
            <a:ext cx="3870318" cy="39623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D43551AD-401B-45C0-B760-897789E381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3504" y="0"/>
            <a:ext cx="685849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440" tIns="45720" rIns="91440" bIns="45720"/>
          <a:lstStyle/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003C39E7-8484-44A6-8917-006E61D6FC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24116" y="576431"/>
            <a:ext cx="1533217" cy="4267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5954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runnsbilde mør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utendørs, vann, himmel, natur&#10;&#10;Beskrivelse som er generert med svært høy visshet">
            <a:extLst>
              <a:ext uri="{FF2B5EF4-FFF2-40B4-BE49-F238E27FC236}">
                <a16:creationId xmlns:a16="http://schemas.microsoft.com/office/drawing/2014/main" id="{2E68BBD8-74C5-4F5B-92A1-9A28800C65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B40A2E4-C616-4BB3-8784-1516527E5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535" y="540265"/>
            <a:ext cx="7008139" cy="8795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7BE5A7-534A-491E-A7B4-C92D1F10D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535" y="1952398"/>
            <a:ext cx="10115798" cy="3991890"/>
          </a:xfrm>
        </p:spPr>
        <p:txBody>
          <a:bodyPr/>
          <a:lstStyle>
            <a:lvl1pPr marL="279056" indent="-270054"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1pPr>
            <a:lvl2pPr marL="540108" indent="-252050"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2pPr>
            <a:lvl3pPr marL="837167" indent="-243049"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0FAB33A3-D96B-4A0C-A706-82514383F44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116" y="576431"/>
            <a:ext cx="1533217" cy="42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17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runnsbilde mørkt nummerert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utendørs, vann, himmel, natur&#10;&#10;Beskrivelse som er generert med svært høy visshet">
            <a:extLst>
              <a:ext uri="{FF2B5EF4-FFF2-40B4-BE49-F238E27FC236}">
                <a16:creationId xmlns:a16="http://schemas.microsoft.com/office/drawing/2014/main" id="{02EE8A0F-B86E-4F1C-B63B-96C9AE2C6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B40A2E4-C616-4BB3-8784-1516527E5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535" y="540265"/>
            <a:ext cx="7008139" cy="8795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37033E-B465-47FA-B4A7-D8DBB50C71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1535" y="1962377"/>
            <a:ext cx="10115798" cy="3981910"/>
          </a:xfrm>
        </p:spPr>
        <p:txBody>
          <a:bodyPr/>
          <a:lstStyle>
            <a:lvl1pPr marL="252050" indent="-288058"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531106" indent="-252050"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864173" indent="-288058"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Nivå 1</a:t>
            </a:r>
          </a:p>
          <a:p>
            <a:pPr lvl="1"/>
            <a:r>
              <a:rPr lang="nb-NO" dirty="0"/>
              <a:t>Nivå 2</a:t>
            </a:r>
          </a:p>
          <a:p>
            <a:pPr lvl="2"/>
            <a:r>
              <a:rPr lang="nb-NO" dirty="0"/>
              <a:t>Nivå 3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54C6D80-8829-4D0D-8373-A4F8A76D3B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116" y="576431"/>
            <a:ext cx="1533217" cy="42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29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runnsbilde ly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himmel&#10;&#10;Beskrivelse som er generert med høy visshet">
            <a:extLst>
              <a:ext uri="{FF2B5EF4-FFF2-40B4-BE49-F238E27FC236}">
                <a16:creationId xmlns:a16="http://schemas.microsoft.com/office/drawing/2014/main" id="{F2FBB670-5083-47CC-BC95-2FA831980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C87DACE-ABCF-48A0-B47D-799AAF42D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535" y="540265"/>
            <a:ext cx="7008139" cy="8795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2D5103A-E3E7-4190-8F70-7E79C0190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535" y="1952398"/>
            <a:ext cx="8021803" cy="39918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219F514A-7443-4CE4-A971-D865B79C30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48" y="0"/>
            <a:ext cx="2594953" cy="10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70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runnsbilde lyst nummerert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himmel&#10;&#10;Beskrivelse som er generert med høy visshet">
            <a:extLst>
              <a:ext uri="{FF2B5EF4-FFF2-40B4-BE49-F238E27FC236}">
                <a16:creationId xmlns:a16="http://schemas.microsoft.com/office/drawing/2014/main" id="{0AB030F8-FACA-40D4-9356-AA72C8C9F7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C87DACE-ABCF-48A0-B47D-799AAF42D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535" y="540265"/>
            <a:ext cx="7008139" cy="8795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112172A-ABC4-4BB3-9809-C1ED9D33E3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1535" y="1962377"/>
            <a:ext cx="8021803" cy="3981910"/>
          </a:xfrm>
        </p:spPr>
        <p:txBody>
          <a:bodyPr/>
          <a:lstStyle>
            <a:lvl1pPr marL="252050" indent="-288058">
              <a:buSzPct val="100000"/>
              <a:buFont typeface="+mj-lt"/>
              <a:buAutoNum type="arabicPeriod"/>
              <a:defRPr/>
            </a:lvl1pPr>
            <a:lvl2pPr marL="531106" indent="-252050">
              <a:buSzPct val="100000"/>
              <a:buFont typeface="+mj-lt"/>
              <a:buAutoNum type="arabicPeriod"/>
              <a:defRPr/>
            </a:lvl2pPr>
            <a:lvl3pPr marL="864173" indent="-288058">
              <a:buSzPct val="100000"/>
              <a:buFont typeface="+mj-lt"/>
              <a:buAutoNum type="arabicPeriod"/>
              <a:defRPr/>
            </a:lvl3pPr>
          </a:lstStyle>
          <a:p>
            <a:pPr lvl="0"/>
            <a:r>
              <a:rPr lang="nb-NO" dirty="0"/>
              <a:t>Nivå 1</a:t>
            </a:r>
          </a:p>
          <a:p>
            <a:pPr lvl="1"/>
            <a:r>
              <a:rPr lang="nb-NO" dirty="0"/>
              <a:t>Nivå 2</a:t>
            </a:r>
          </a:p>
          <a:p>
            <a:pPr lvl="2"/>
            <a:r>
              <a:rPr lang="nb-NO" dirty="0"/>
              <a:t>Nivå 3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B82ECAE-7B7F-45AA-A118-5FD971EC6F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48" y="0"/>
            <a:ext cx="2594953" cy="10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56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tning m/ kontaktinformaj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ekst 10">
            <a:extLst>
              <a:ext uri="{FF2B5EF4-FFF2-40B4-BE49-F238E27FC236}">
                <a16:creationId xmlns:a16="http://schemas.microsoft.com/office/drawing/2014/main" id="{8BAB11D8-3887-454C-B2E6-8ED13149E3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0857" y="5135924"/>
            <a:ext cx="5951812" cy="384765"/>
          </a:xfrm>
          <a:prstGeom prst="rect">
            <a:avLst/>
          </a:prstGeom>
        </p:spPr>
        <p:txBody>
          <a:bodyPr lIns="0" tIns="0" rIns="0" bIns="0"/>
          <a:lstStyle>
            <a:lvl1pPr marL="9002" indent="0">
              <a:buNone/>
              <a:defRPr sz="2501">
                <a:solidFill>
                  <a:srgbClr val="64F0DE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Web</a:t>
            </a:r>
          </a:p>
        </p:txBody>
      </p:sp>
      <p:sp>
        <p:nvSpPr>
          <p:cNvPr id="13" name="Plassholder for tekst 10">
            <a:extLst>
              <a:ext uri="{FF2B5EF4-FFF2-40B4-BE49-F238E27FC236}">
                <a16:creationId xmlns:a16="http://schemas.microsoft.com/office/drawing/2014/main" id="{76EAC3C8-5321-4FBD-85D5-9E9DA6D0E9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90857" y="5612229"/>
            <a:ext cx="5951812" cy="384765"/>
          </a:xfrm>
          <a:prstGeom prst="rect">
            <a:avLst/>
          </a:prstGeom>
        </p:spPr>
        <p:txBody>
          <a:bodyPr lIns="0" tIns="0" rIns="0" bIns="0"/>
          <a:lstStyle>
            <a:lvl1pPr marL="9002" indent="0">
              <a:buNone/>
              <a:defRPr sz="2501">
                <a:solidFill>
                  <a:srgbClr val="64F0DE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@Handle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4566" y="1682496"/>
            <a:ext cx="6956349" cy="1798436"/>
          </a:xfrm>
        </p:spPr>
        <p:txBody>
          <a:bodyPr anchor="b"/>
          <a:lstStyle>
            <a:lvl1pPr algn="l">
              <a:defRPr sz="440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37709" y="4116045"/>
            <a:ext cx="5964895" cy="384765"/>
          </a:xfrm>
        </p:spPr>
        <p:txBody>
          <a:bodyPr>
            <a:spAutoFit/>
          </a:bodyPr>
          <a:lstStyle>
            <a:lvl1pPr marL="0" indent="0" algn="l">
              <a:buNone/>
              <a:defRPr sz="2501" b="1" cap="all" spc="220" baseline="0">
                <a:solidFill>
                  <a:srgbClr val="3FEFDD"/>
                </a:solidFill>
                <a:latin typeface="+mn-lt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</a:t>
            </a:r>
            <a:r>
              <a:rPr lang="en-US" dirty="0"/>
              <a:t> </a:t>
            </a:r>
            <a:r>
              <a:rPr lang="nb-NO" noProof="0" dirty="0"/>
              <a:t>etternavn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3C5675A5-5C14-489D-9B37-0A1AB1A29F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654" y="576856"/>
            <a:ext cx="4682347" cy="6281144"/>
          </a:xfrm>
          <a:prstGeom prst="rect">
            <a:avLst/>
          </a:prstGeom>
        </p:spPr>
      </p:pic>
      <p:pic>
        <p:nvPicPr>
          <p:cNvPr id="5" name="Bilde 4" descr="Et bilde som inneholder vindu&#10;&#10;Beskrivelse som er generert med høy visshet">
            <a:extLst>
              <a:ext uri="{FF2B5EF4-FFF2-40B4-BE49-F238E27FC236}">
                <a16:creationId xmlns:a16="http://schemas.microsoft.com/office/drawing/2014/main" id="{A7C137EE-2FE0-4B7C-8973-2BF93BD39C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66" y="4699068"/>
            <a:ext cx="332276" cy="1310794"/>
          </a:xfrm>
          <a:prstGeom prst="rect">
            <a:avLst/>
          </a:prstGeom>
        </p:spPr>
      </p:pic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0719F7F7-ABD3-43F0-8561-6093104CD9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0857" y="4663429"/>
            <a:ext cx="5951812" cy="384765"/>
          </a:xfrm>
          <a:prstGeom prst="rect">
            <a:avLst/>
          </a:prstGeom>
        </p:spPr>
        <p:txBody>
          <a:bodyPr lIns="0" tIns="0" rIns="0" bIns="0"/>
          <a:lstStyle>
            <a:lvl1pPr marL="9002" indent="0">
              <a:buNone/>
              <a:defRPr sz="2501">
                <a:solidFill>
                  <a:srgbClr val="64F0DE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E-post</a:t>
            </a:r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1037709" y="605190"/>
            <a:ext cx="5964895" cy="1124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None/>
              <a:defRPr sz="2501" kern="1200">
                <a:solidFill>
                  <a:srgbClr val="3FEFDD"/>
                </a:solidFill>
                <a:latin typeface="+mj-lt"/>
                <a:ea typeface="+mn-ea"/>
                <a:cs typeface="+mn-cs"/>
              </a:defRPr>
            </a:lvl1pPr>
            <a:lvl2pPr marL="457223" indent="0" algn="ctr" defTabSz="914446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None/>
              <a:defRPr sz="2000" kern="1200">
                <a:solidFill>
                  <a:srgbClr val="1CADB2"/>
                </a:solidFill>
                <a:latin typeface="+mn-lt"/>
                <a:ea typeface="+mn-ea"/>
                <a:cs typeface="+mn-cs"/>
              </a:defRPr>
            </a:lvl2pPr>
            <a:lvl3pPr marL="914446" indent="0" algn="ctr" defTabSz="914446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None/>
              <a:defRPr sz="1800" kern="1200">
                <a:solidFill>
                  <a:srgbClr val="3842E2"/>
                </a:solidFill>
                <a:latin typeface="+mn-lt"/>
                <a:ea typeface="+mn-ea"/>
                <a:cs typeface="+mn-cs"/>
              </a:defRPr>
            </a:lvl3pPr>
            <a:lvl4pPr marL="1371669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91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114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337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560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783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 b="1" spc="110" baseline="0" dirty="0">
                <a:solidFill>
                  <a:schemeClr val="bg1"/>
                </a:solidFill>
                <a:latin typeface="+mn-lt"/>
              </a:rPr>
              <a:t>NORCE</a:t>
            </a:r>
            <a:br>
              <a:rPr lang="nb-NO" sz="1800" b="1" dirty="0">
                <a:solidFill>
                  <a:schemeClr val="bg1"/>
                </a:solidFill>
                <a:latin typeface="+mn-lt"/>
              </a:rPr>
            </a:br>
            <a:r>
              <a:rPr lang="nb-NO" sz="1800" b="1" dirty="0">
                <a:solidFill>
                  <a:schemeClr val="bg1"/>
                </a:solidFill>
                <a:latin typeface="+mn-lt"/>
              </a:rPr>
              <a:t>Nasjonalt </a:t>
            </a:r>
            <a:r>
              <a:rPr lang="nb-NO" sz="1800" b="1" baseline="0" dirty="0">
                <a:solidFill>
                  <a:schemeClr val="bg1"/>
                </a:solidFill>
                <a:latin typeface="+mn-lt"/>
              </a:rPr>
              <a:t>kompetansesenter</a:t>
            </a:r>
            <a:br>
              <a:rPr lang="nb-NO" sz="1800" b="1" baseline="0" dirty="0">
                <a:solidFill>
                  <a:schemeClr val="bg1"/>
                </a:solidFill>
                <a:latin typeface="+mn-lt"/>
              </a:rPr>
            </a:br>
            <a:r>
              <a:rPr lang="nb-NO" sz="1800" b="1" baseline="0" dirty="0">
                <a:solidFill>
                  <a:schemeClr val="bg1"/>
                </a:solidFill>
                <a:latin typeface="+mn-lt"/>
              </a:rPr>
              <a:t>for legevaktmedisin</a:t>
            </a:r>
            <a:endParaRPr lang="en-US" sz="1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5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telskille mø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37709" y="1729788"/>
            <a:ext cx="6956349" cy="1751143"/>
          </a:xfrm>
        </p:spPr>
        <p:txBody>
          <a:bodyPr anchor="b"/>
          <a:lstStyle>
            <a:lvl1pPr algn="l">
              <a:defRPr sz="440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Mellomsidetittel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37709" y="3732682"/>
            <a:ext cx="5964895" cy="1655762"/>
          </a:xfrm>
        </p:spPr>
        <p:txBody>
          <a:bodyPr/>
          <a:lstStyle>
            <a:lvl1pPr marL="0" indent="0" algn="l">
              <a:buNone/>
              <a:defRPr sz="2501">
                <a:solidFill>
                  <a:srgbClr val="30FFA3"/>
                </a:solidFill>
                <a:latin typeface="+mj-lt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C9EB822-E864-4129-8632-8D9ED507EA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654" y="576856"/>
            <a:ext cx="4682347" cy="6281144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 userDrawn="1"/>
        </p:nvSpPr>
        <p:spPr>
          <a:xfrm>
            <a:off x="1037709" y="605190"/>
            <a:ext cx="5964895" cy="1124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None/>
              <a:defRPr sz="2501" kern="1200">
                <a:solidFill>
                  <a:srgbClr val="3FEFDD"/>
                </a:solidFill>
                <a:latin typeface="+mj-lt"/>
                <a:ea typeface="+mn-ea"/>
                <a:cs typeface="+mn-cs"/>
              </a:defRPr>
            </a:lvl1pPr>
            <a:lvl2pPr marL="457223" indent="0" algn="ctr" defTabSz="914446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None/>
              <a:defRPr sz="2000" kern="1200">
                <a:solidFill>
                  <a:srgbClr val="1CADB2"/>
                </a:solidFill>
                <a:latin typeface="+mn-lt"/>
                <a:ea typeface="+mn-ea"/>
                <a:cs typeface="+mn-cs"/>
              </a:defRPr>
            </a:lvl2pPr>
            <a:lvl3pPr marL="914446" indent="0" algn="ctr" defTabSz="914446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None/>
              <a:defRPr sz="1800" kern="1200">
                <a:solidFill>
                  <a:srgbClr val="3842E2"/>
                </a:solidFill>
                <a:latin typeface="+mn-lt"/>
                <a:ea typeface="+mn-ea"/>
                <a:cs typeface="+mn-cs"/>
              </a:defRPr>
            </a:lvl3pPr>
            <a:lvl4pPr marL="1371669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91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114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337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560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783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 b="1" spc="110" baseline="0" dirty="0">
                <a:solidFill>
                  <a:schemeClr val="bg1"/>
                </a:solidFill>
                <a:latin typeface="+mn-lt"/>
              </a:rPr>
              <a:t>NORCE</a:t>
            </a:r>
            <a:br>
              <a:rPr lang="nb-NO" sz="1800" b="1" dirty="0">
                <a:solidFill>
                  <a:schemeClr val="bg1"/>
                </a:solidFill>
                <a:latin typeface="+mn-lt"/>
              </a:rPr>
            </a:br>
            <a:r>
              <a:rPr lang="nb-NO" sz="1800" b="1" dirty="0">
                <a:solidFill>
                  <a:schemeClr val="bg1"/>
                </a:solidFill>
                <a:latin typeface="+mn-lt"/>
              </a:rPr>
              <a:t>Nasjonalt </a:t>
            </a:r>
            <a:r>
              <a:rPr lang="nb-NO" sz="1800" b="1" baseline="0" dirty="0">
                <a:solidFill>
                  <a:schemeClr val="bg1"/>
                </a:solidFill>
                <a:latin typeface="+mn-lt"/>
              </a:rPr>
              <a:t>kompetansesenter</a:t>
            </a:r>
            <a:br>
              <a:rPr lang="nb-NO" sz="1800" b="1" baseline="0" dirty="0">
                <a:solidFill>
                  <a:schemeClr val="bg1"/>
                </a:solidFill>
                <a:latin typeface="+mn-lt"/>
              </a:rPr>
            </a:br>
            <a:r>
              <a:rPr lang="nb-NO" sz="1800" b="1" baseline="0" dirty="0">
                <a:solidFill>
                  <a:schemeClr val="bg1"/>
                </a:solidFill>
                <a:latin typeface="+mn-lt"/>
              </a:rPr>
              <a:t>for legevaktmedisin</a:t>
            </a:r>
            <a:endParaRPr lang="en-US" sz="1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3434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tning u/ kontaktinformasj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2225" y="1093332"/>
            <a:ext cx="6956349" cy="2387600"/>
          </a:xfrm>
        </p:spPr>
        <p:txBody>
          <a:bodyPr anchor="b"/>
          <a:lstStyle>
            <a:lvl1pPr algn="l">
              <a:defRPr sz="440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3C5675A5-5C14-489D-9B37-0A1AB1A29F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654" y="576856"/>
            <a:ext cx="4682347" cy="62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43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rt mø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F7DA1C4E-E377-4199-ADEE-16A7F1A2DA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892" y="256664"/>
            <a:ext cx="4448023" cy="603435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F0AB618-FC6D-4AB1-8E49-8E5F03050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535" y="540265"/>
            <a:ext cx="3896868" cy="8795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2464FF0-E32B-40F1-BAE6-E569A59E16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654" y="576856"/>
            <a:ext cx="4682347" cy="62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74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t ly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676393C-057E-41F6-94E6-3700533BCD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892" y="256663"/>
            <a:ext cx="4447136" cy="603435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F0AB618-FC6D-4AB1-8E49-8E5F03050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535" y="540265"/>
            <a:ext cx="3896868" cy="8795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8112B225-76A6-4947-B080-C964669BE0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2203206"/>
            <a:ext cx="4673600" cy="465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27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304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555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680233" y="1"/>
            <a:ext cx="551176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3976" y="2292503"/>
            <a:ext cx="5384800" cy="359665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1976" y="2292503"/>
            <a:ext cx="5384800" cy="359665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1AA-9E4F-D14B-A6DA-2B445EC69DFE}" type="datetimeFigureOut">
              <a:rPr lang="en-US"/>
              <a:pPr/>
              <a:t>5/13/2022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529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>
            <a:spLocks noGrp="1"/>
          </p:cNvSpPr>
          <p:nvPr>
            <p:ph type="pic" idx="13"/>
          </p:nvPr>
        </p:nvSpPr>
        <p:spPr>
          <a:xfrm>
            <a:off x="5651500" y="-19050"/>
            <a:ext cx="6878251" cy="68867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622300" y="431800"/>
            <a:ext cx="4762500" cy="13017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2300" y="1981200"/>
            <a:ext cx="4762500" cy="4260850"/>
          </a:xfrm>
          <a:prstGeom prst="rect">
            <a:avLst/>
          </a:prstGeom>
        </p:spPr>
        <p:txBody>
          <a:bodyPr/>
          <a:lstStyle>
            <a:lvl1pPr marL="273050" indent="-273050">
              <a:spcBef>
                <a:spcPts val="2250"/>
              </a:spcBef>
              <a:buClr>
                <a:srgbClr val="646464"/>
              </a:buClr>
              <a:defRPr sz="2100"/>
            </a:lvl1pPr>
            <a:lvl2pPr marL="546100" indent="-273050">
              <a:spcBef>
                <a:spcPts val="2250"/>
              </a:spcBef>
              <a:buClr>
                <a:srgbClr val="646464"/>
              </a:buClr>
              <a:defRPr sz="2100"/>
            </a:lvl2pPr>
            <a:lvl3pPr marL="819150" indent="-273050">
              <a:spcBef>
                <a:spcPts val="2250"/>
              </a:spcBef>
              <a:buClr>
                <a:srgbClr val="646464"/>
              </a:buClr>
              <a:defRPr sz="2100"/>
            </a:lvl3pPr>
            <a:lvl4pPr marL="1092200" indent="-273050">
              <a:spcBef>
                <a:spcPts val="2250"/>
              </a:spcBef>
              <a:buClr>
                <a:srgbClr val="646464"/>
              </a:buClr>
              <a:defRPr sz="2100"/>
            </a:lvl4pPr>
            <a:lvl5pPr marL="1365250" indent="-273050">
              <a:spcBef>
                <a:spcPts val="2250"/>
              </a:spcBef>
              <a:buClr>
                <a:srgbClr val="646464"/>
              </a:buClr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417617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0" y="-793750"/>
            <a:ext cx="12191999" cy="84298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15950" y="704850"/>
            <a:ext cx="10953750" cy="1028700"/>
          </a:xfrm>
          <a:prstGeom prst="rect">
            <a:avLst/>
          </a:prstGeom>
        </p:spPr>
        <p:txBody>
          <a:bodyPr/>
          <a:lstStyle>
            <a:lvl1pPr>
              <a:defRPr sz="4300" spc="688"/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15950" y="349250"/>
            <a:ext cx="10953750" cy="355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082827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>
            <a:spLocks noGrp="1"/>
          </p:cNvSpPr>
          <p:nvPr>
            <p:ph type="pic" idx="13"/>
          </p:nvPr>
        </p:nvSpPr>
        <p:spPr>
          <a:xfrm>
            <a:off x="0" y="1340346"/>
            <a:ext cx="12217400" cy="665393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615950" y="704850"/>
            <a:ext cx="10953750" cy="1028700"/>
          </a:xfrm>
          <a:prstGeom prst="rect">
            <a:avLst/>
          </a:prstGeom>
        </p:spPr>
        <p:txBody>
          <a:bodyPr/>
          <a:lstStyle>
            <a:lvl1pPr>
              <a:defRPr sz="4300" spc="688"/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15950" y="349250"/>
            <a:ext cx="10953750" cy="355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1131946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615950" y="2647950"/>
            <a:ext cx="10953750" cy="1562100"/>
          </a:xfrm>
          <a:prstGeom prst="rect">
            <a:avLst/>
          </a:prstGeom>
        </p:spPr>
        <p:txBody>
          <a:bodyPr anchor="ctr"/>
          <a:lstStyle>
            <a:lvl1pPr>
              <a:defRPr sz="4300" spc="688"/>
            </a:lvl1pPr>
          </a:lstStyle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586969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telskille lys">
    <p:bg>
      <p:bgPr>
        <a:solidFill>
          <a:srgbClr val="B9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37709" y="1729788"/>
            <a:ext cx="6956349" cy="1751143"/>
          </a:xfrm>
        </p:spPr>
        <p:txBody>
          <a:bodyPr anchor="b"/>
          <a:lstStyle>
            <a:lvl1pPr algn="l">
              <a:defRPr sz="4401">
                <a:solidFill>
                  <a:srgbClr val="3207AA"/>
                </a:solidFill>
              </a:defRPr>
            </a:lvl1pPr>
          </a:lstStyle>
          <a:p>
            <a:r>
              <a:rPr lang="nb-NO" dirty="0"/>
              <a:t>Mellomsidetittel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37709" y="3732682"/>
            <a:ext cx="5964895" cy="1655762"/>
          </a:xfrm>
        </p:spPr>
        <p:txBody>
          <a:bodyPr/>
          <a:lstStyle>
            <a:lvl1pPr marL="0" indent="0" algn="l">
              <a:buNone/>
              <a:defRPr sz="2501">
                <a:solidFill>
                  <a:srgbClr val="FF5959"/>
                </a:solidFill>
                <a:latin typeface="+mj-lt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  <a:endParaRPr lang="en-US" dirty="0"/>
          </a:p>
        </p:txBody>
      </p:sp>
      <p:pic>
        <p:nvPicPr>
          <p:cNvPr id="9" name="Bilde 8" descr="Et bilde som inneholder utendørs, himmel, lys, trafikk&#10;&#10;Beskrivelse som er generert med høy visshet">
            <a:extLst>
              <a:ext uri="{FF2B5EF4-FFF2-40B4-BE49-F238E27FC236}">
                <a16:creationId xmlns:a16="http://schemas.microsoft.com/office/drawing/2014/main" id="{0F1C039F-7078-4D3C-B70A-D05B750673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654" y="2194012"/>
            <a:ext cx="4682347" cy="4663989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 userDrawn="1"/>
        </p:nvSpPr>
        <p:spPr>
          <a:xfrm>
            <a:off x="1037709" y="605190"/>
            <a:ext cx="5964895" cy="1124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None/>
              <a:defRPr sz="2501" kern="1200">
                <a:solidFill>
                  <a:srgbClr val="3FEFDD"/>
                </a:solidFill>
                <a:latin typeface="+mj-lt"/>
                <a:ea typeface="+mn-ea"/>
                <a:cs typeface="+mn-cs"/>
              </a:defRPr>
            </a:lvl1pPr>
            <a:lvl2pPr marL="457223" indent="0" algn="ctr" defTabSz="914446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None/>
              <a:defRPr sz="2000" kern="1200">
                <a:solidFill>
                  <a:srgbClr val="1CADB2"/>
                </a:solidFill>
                <a:latin typeface="+mn-lt"/>
                <a:ea typeface="+mn-ea"/>
                <a:cs typeface="+mn-cs"/>
              </a:defRPr>
            </a:lvl2pPr>
            <a:lvl3pPr marL="914446" indent="0" algn="ctr" defTabSz="914446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None/>
              <a:defRPr sz="1800" kern="1200">
                <a:solidFill>
                  <a:srgbClr val="3842E2"/>
                </a:solidFill>
                <a:latin typeface="+mn-lt"/>
                <a:ea typeface="+mn-ea"/>
                <a:cs typeface="+mn-cs"/>
              </a:defRPr>
            </a:lvl3pPr>
            <a:lvl4pPr marL="1371669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91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114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337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560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783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 b="1" spc="110" baseline="0" dirty="0">
                <a:solidFill>
                  <a:srgbClr val="3207AA"/>
                </a:solidFill>
                <a:latin typeface="+mn-lt"/>
              </a:rPr>
              <a:t>NORCE</a:t>
            </a:r>
            <a:br>
              <a:rPr lang="nb-NO" sz="1800" b="1" dirty="0">
                <a:solidFill>
                  <a:srgbClr val="3207AA"/>
                </a:solidFill>
                <a:latin typeface="+mn-lt"/>
              </a:rPr>
            </a:br>
            <a:r>
              <a:rPr lang="nb-NO" sz="1800" b="1" dirty="0">
                <a:solidFill>
                  <a:srgbClr val="3207AA"/>
                </a:solidFill>
                <a:latin typeface="+mn-lt"/>
              </a:rPr>
              <a:t>Nasjonalt </a:t>
            </a:r>
            <a:r>
              <a:rPr lang="nb-NO" sz="1800" b="1" baseline="0" dirty="0">
                <a:solidFill>
                  <a:srgbClr val="3207AA"/>
                </a:solidFill>
                <a:latin typeface="+mn-lt"/>
              </a:rPr>
              <a:t>kompetansesenter</a:t>
            </a:r>
            <a:br>
              <a:rPr lang="nb-NO" sz="1800" b="1" baseline="0" dirty="0">
                <a:solidFill>
                  <a:srgbClr val="3207AA"/>
                </a:solidFill>
                <a:latin typeface="+mn-lt"/>
              </a:rPr>
            </a:br>
            <a:r>
              <a:rPr lang="nb-NO" sz="1800" b="1" baseline="0" dirty="0">
                <a:solidFill>
                  <a:srgbClr val="3207AA"/>
                </a:solidFill>
                <a:latin typeface="+mn-lt"/>
              </a:rPr>
              <a:t>for legevaktmedisin</a:t>
            </a:r>
            <a:endParaRPr lang="en-US" sz="1800" b="1" dirty="0">
              <a:solidFill>
                <a:srgbClr val="3207AA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13506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8353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400876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>
            <a:spLocks noGrp="1"/>
          </p:cNvSpPr>
          <p:nvPr>
            <p:ph type="pic" idx="13"/>
          </p:nvPr>
        </p:nvSpPr>
        <p:spPr>
          <a:xfrm>
            <a:off x="5651500" y="-19050"/>
            <a:ext cx="6878251" cy="68867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622300" y="431800"/>
            <a:ext cx="4762500" cy="13017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2300" y="1981200"/>
            <a:ext cx="4762500" cy="4260850"/>
          </a:xfrm>
          <a:prstGeom prst="rect">
            <a:avLst/>
          </a:prstGeom>
        </p:spPr>
        <p:txBody>
          <a:bodyPr/>
          <a:lstStyle>
            <a:lvl1pPr marL="273050" indent="-273050">
              <a:spcBef>
                <a:spcPts val="2250"/>
              </a:spcBef>
              <a:buClr>
                <a:srgbClr val="646464"/>
              </a:buClr>
              <a:defRPr sz="2100"/>
            </a:lvl1pPr>
            <a:lvl2pPr marL="546100" indent="-273050">
              <a:spcBef>
                <a:spcPts val="2250"/>
              </a:spcBef>
              <a:buClr>
                <a:srgbClr val="646464"/>
              </a:buClr>
              <a:defRPr sz="2100"/>
            </a:lvl2pPr>
            <a:lvl3pPr marL="819150" indent="-273050">
              <a:spcBef>
                <a:spcPts val="2250"/>
              </a:spcBef>
              <a:buClr>
                <a:srgbClr val="646464"/>
              </a:buClr>
              <a:defRPr sz="2100"/>
            </a:lvl3pPr>
            <a:lvl4pPr marL="1092200" indent="-273050">
              <a:spcBef>
                <a:spcPts val="2250"/>
              </a:spcBef>
              <a:buClr>
                <a:srgbClr val="646464"/>
              </a:buClr>
              <a:defRPr sz="2100"/>
            </a:lvl4pPr>
            <a:lvl5pPr marL="1365250" indent="-273050">
              <a:spcBef>
                <a:spcPts val="2250"/>
              </a:spcBef>
              <a:buClr>
                <a:srgbClr val="646464"/>
              </a:buClr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993672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>
            <a:spLocks noGrp="1"/>
          </p:cNvSpPr>
          <p:nvPr>
            <p:ph type="body" idx="1"/>
          </p:nvPr>
        </p:nvSpPr>
        <p:spPr>
          <a:xfrm>
            <a:off x="615950" y="1066800"/>
            <a:ext cx="10953750" cy="47244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862155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mage"/>
          <p:cNvSpPr>
            <a:spLocks noGrp="1"/>
          </p:cNvSpPr>
          <p:nvPr>
            <p:ph type="pic" sz="half" idx="13"/>
          </p:nvPr>
        </p:nvSpPr>
        <p:spPr>
          <a:xfrm>
            <a:off x="5953751" y="2637637"/>
            <a:ext cx="6350001" cy="43905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143918632_1620x1622.jpeg"/>
          <p:cNvSpPr>
            <a:spLocks noGrp="1"/>
          </p:cNvSpPr>
          <p:nvPr>
            <p:ph type="pic" idx="14"/>
          </p:nvPr>
        </p:nvSpPr>
        <p:spPr>
          <a:xfrm>
            <a:off x="6096000" y="-1193800"/>
            <a:ext cx="6096000" cy="61035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Image"/>
          <p:cNvSpPr>
            <a:spLocks noGrp="1"/>
          </p:cNvSpPr>
          <p:nvPr>
            <p:ph type="pic" idx="15"/>
          </p:nvPr>
        </p:nvSpPr>
        <p:spPr>
          <a:xfrm>
            <a:off x="-57150" y="-69850"/>
            <a:ext cx="6229350" cy="700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93928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187450" y="4486494"/>
            <a:ext cx="9810750" cy="3488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cap="all" spc="256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187450" y="2999680"/>
            <a:ext cx="9810750" cy="482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373226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187450" y="208280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cap="all" spc="256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13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187450" y="958850"/>
            <a:ext cx="9810750" cy="482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14" name="Image"/>
          <p:cNvSpPr>
            <a:spLocks noGrp="1"/>
          </p:cNvSpPr>
          <p:nvPr>
            <p:ph type="pic" idx="15"/>
          </p:nvPr>
        </p:nvSpPr>
        <p:spPr>
          <a:xfrm>
            <a:off x="-38100" y="1975346"/>
            <a:ext cx="12268200" cy="66815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889506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>
            <a:spLocks noGrp="1"/>
          </p:cNvSpPr>
          <p:nvPr>
            <p:ph type="pic" idx="13"/>
          </p:nvPr>
        </p:nvSpPr>
        <p:spPr>
          <a:xfrm>
            <a:off x="0" y="-793750"/>
            <a:ext cx="12191999" cy="84298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333923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med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535" y="1952398"/>
            <a:ext cx="10116536" cy="39918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0923653-BFFE-4B4B-BF0F-EF19BB3571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654" y="2194012"/>
            <a:ext cx="4682347" cy="466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8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nummerert innhold med grafik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41535" y="1962377"/>
            <a:ext cx="10116536" cy="3981910"/>
          </a:xfrm>
        </p:spPr>
        <p:txBody>
          <a:bodyPr/>
          <a:lstStyle>
            <a:lvl1pPr marL="252050" indent="-288058">
              <a:buSzPct val="100000"/>
              <a:buFont typeface="+mj-lt"/>
              <a:buAutoNum type="arabicPeriod"/>
              <a:defRPr/>
            </a:lvl1pPr>
            <a:lvl2pPr marL="531106" indent="-252050">
              <a:buSzPct val="100000"/>
              <a:buFont typeface="+mj-lt"/>
              <a:buAutoNum type="arabicPeriod"/>
              <a:defRPr/>
            </a:lvl2pPr>
            <a:lvl3pPr marL="864173" indent="-288058">
              <a:buSzPct val="100000"/>
              <a:buFont typeface="+mj-lt"/>
              <a:buAutoNum type="arabicPeriod"/>
              <a:defRPr/>
            </a:lvl3pPr>
          </a:lstStyle>
          <a:p>
            <a:pPr lvl="0"/>
            <a:r>
              <a:rPr lang="nb-NO" dirty="0"/>
              <a:t>Nivå 1</a:t>
            </a:r>
          </a:p>
          <a:p>
            <a:pPr lvl="1"/>
            <a:r>
              <a:rPr lang="nb-NO" dirty="0"/>
              <a:t>Nivå 2</a:t>
            </a:r>
          </a:p>
          <a:p>
            <a:pPr lvl="2"/>
            <a:r>
              <a:rPr lang="nb-NO" dirty="0"/>
              <a:t>Nivå 3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0923653-BFFE-4B4B-BF0F-EF19BB3571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654" y="2194012"/>
            <a:ext cx="4682347" cy="466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38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535" y="1952398"/>
            <a:ext cx="8021803" cy="39918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867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nummerer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39BF78-66E1-4089-ACB5-287EA3839E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1535" y="1962377"/>
            <a:ext cx="8021803" cy="3981910"/>
          </a:xfrm>
        </p:spPr>
        <p:txBody>
          <a:bodyPr/>
          <a:lstStyle>
            <a:lvl1pPr marL="252050" indent="-288058">
              <a:buSzPct val="100000"/>
              <a:buFont typeface="+mj-lt"/>
              <a:buAutoNum type="arabicPeriod"/>
              <a:defRPr/>
            </a:lvl1pPr>
            <a:lvl2pPr marL="531106" indent="-252050">
              <a:buSzPct val="100000"/>
              <a:buFont typeface="+mj-lt"/>
              <a:buAutoNum type="arabicPeriod"/>
              <a:defRPr/>
            </a:lvl2pPr>
            <a:lvl3pPr marL="864173" indent="-288058">
              <a:buSzPct val="100000"/>
              <a:buFont typeface="+mj-lt"/>
              <a:buAutoNum type="arabicPeriod"/>
              <a:defRPr/>
            </a:lvl3pPr>
          </a:lstStyle>
          <a:p>
            <a:pPr lvl="0"/>
            <a:r>
              <a:rPr lang="nb-NO" dirty="0"/>
              <a:t>Nivå 1</a:t>
            </a:r>
          </a:p>
          <a:p>
            <a:pPr lvl="1"/>
            <a:r>
              <a:rPr lang="nb-NO" dirty="0"/>
              <a:t>Nivå 2</a:t>
            </a:r>
          </a:p>
          <a:p>
            <a:pPr lvl="2"/>
            <a:r>
              <a:rPr lang="nb-NO" dirty="0"/>
              <a:t>Nivå 3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04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47780" y="1824119"/>
            <a:ext cx="4872885" cy="338593"/>
          </a:xfrm>
        </p:spPr>
        <p:txBody>
          <a:bodyPr wrap="square" anchor="b">
            <a:spAutoFit/>
          </a:bodyPr>
          <a:lstStyle>
            <a:lvl1pPr marL="0" indent="0">
              <a:buNone/>
              <a:defRPr sz="2200" b="1" cap="all" spc="140" baseline="0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nb-NO" dirty="0"/>
              <a:t>Mellomtittel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780" y="2414168"/>
            <a:ext cx="4872885" cy="35153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34122" y="1824119"/>
            <a:ext cx="4896883" cy="338593"/>
          </a:xfrm>
        </p:spPr>
        <p:txBody>
          <a:bodyPr wrap="square" anchor="b">
            <a:spAutoFit/>
          </a:bodyPr>
          <a:lstStyle>
            <a:lvl1pPr marL="0" indent="0">
              <a:buNone/>
              <a:defRPr sz="2200" b="1" cap="all" spc="140" baseline="0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nb-NO" dirty="0"/>
              <a:t>mellomtittel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4123" y="2414168"/>
            <a:ext cx="4872885" cy="35153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A8904C28-651F-4264-8734-EBE641E7F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6072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liggende bilde var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535" y="1952399"/>
            <a:ext cx="3870318" cy="39623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66591B1-68F6-4923-9883-FCA8A803A2FB}"/>
              </a:ext>
            </a:extLst>
          </p:cNvPr>
          <p:cNvSpPr/>
          <p:nvPr userDrawn="1"/>
        </p:nvSpPr>
        <p:spPr>
          <a:xfrm>
            <a:off x="5303735" y="1756613"/>
            <a:ext cx="5975334" cy="4151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B1F0BDAA-41BA-4525-B867-6E2F0ED8F2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6085" y="1644205"/>
            <a:ext cx="5975334" cy="41519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18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1535" y="540265"/>
            <a:ext cx="7008139" cy="879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noProof="0"/>
              <a:t>Uten grafisk element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535" y="1952398"/>
            <a:ext cx="7008139" cy="39918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noProof="0"/>
              <a:t>Nivå 1</a:t>
            </a:r>
          </a:p>
          <a:p>
            <a:pPr lvl="1"/>
            <a:r>
              <a:rPr lang="nb-NO" noProof="0"/>
              <a:t>Nivå 2</a:t>
            </a:r>
          </a:p>
          <a:p>
            <a:pPr lvl="2"/>
            <a:r>
              <a:rPr lang="nb-NO" noProof="0"/>
              <a:t>Niva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3967" y="5678093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64A75A68-07A7-4C4C-88FD-CE81732F3D5A}" type="datetime4">
              <a:rPr lang="nb-NO" noProof="0" smtClean="0"/>
              <a:t>13. mai 2022</a:t>
            </a:fld>
            <a:endParaRPr lang="nb-NO" noProof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E2BF4D0-DB14-4EE7-A510-FD1BA8D16F58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48" y="0"/>
            <a:ext cx="2594953" cy="10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8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4" r:id="rId3"/>
    <p:sldLayoutId id="2147483662" r:id="rId4"/>
    <p:sldLayoutId id="2147483676" r:id="rId5"/>
    <p:sldLayoutId id="2147483675" r:id="rId6"/>
    <p:sldLayoutId id="2147483677" r:id="rId7"/>
    <p:sldLayoutId id="2147483665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90" r:id="rId20"/>
    <p:sldLayoutId id="2147483689" r:id="rId21"/>
    <p:sldLayoutId id="2147483691" r:id="rId22"/>
    <p:sldLayoutId id="2147483666" r:id="rId23"/>
    <p:sldLayoutId id="2147483667" r:id="rId24"/>
    <p:sldLayoutId id="2147483692" r:id="rId25"/>
    <p:sldLayoutId id="2147483693" r:id="rId26"/>
  </p:sldLayoutIdLst>
  <p:hf sldNum="0" hdr="0" ft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601" kern="1200">
          <a:solidFill>
            <a:srgbClr val="3842E2"/>
          </a:solidFill>
          <a:latin typeface="+mj-lt"/>
          <a:ea typeface="+mj-ea"/>
          <a:cs typeface="+mj-cs"/>
        </a:defRPr>
      </a:lvl1pPr>
    </p:titleStyle>
    <p:bodyStyle>
      <a:lvl1pPr marL="279056" indent="-270054" algn="l" defTabSz="914446" rtl="0" eaLnBrk="1" latinLnBrk="0" hangingPunct="1">
        <a:lnSpc>
          <a:spcPct val="100000"/>
        </a:lnSpc>
        <a:spcBef>
          <a:spcPts val="1000"/>
        </a:spcBef>
        <a:buSzPct val="100000"/>
        <a:buFontTx/>
        <a:buBlip>
          <a:blip r:embed="rId29"/>
        </a:buBlip>
        <a:defRPr sz="2601" kern="1200">
          <a:solidFill>
            <a:srgbClr val="3207AA"/>
          </a:solidFill>
          <a:latin typeface="+mn-lt"/>
          <a:ea typeface="+mn-ea"/>
          <a:cs typeface="+mn-cs"/>
        </a:defRPr>
      </a:lvl1pPr>
      <a:lvl2pPr marL="540108" indent="-252050" algn="l" defTabSz="914446" rtl="0" eaLnBrk="1" latinLnBrk="0" hangingPunct="1">
        <a:lnSpc>
          <a:spcPct val="100000"/>
        </a:lnSpc>
        <a:spcBef>
          <a:spcPts val="1000"/>
        </a:spcBef>
        <a:buSzPct val="100000"/>
        <a:buFontTx/>
        <a:buBlip>
          <a:blip r:embed="rId30"/>
        </a:buBlip>
        <a:defRPr sz="2250" kern="1200">
          <a:solidFill>
            <a:srgbClr val="1CADB2"/>
          </a:solidFill>
          <a:latin typeface="+mn-lt"/>
          <a:ea typeface="+mn-ea"/>
          <a:cs typeface="+mn-cs"/>
        </a:defRPr>
      </a:lvl2pPr>
      <a:lvl3pPr marL="837167" indent="-243049" algn="l" defTabSz="914446" rtl="0" eaLnBrk="1" latinLnBrk="0" hangingPunct="1">
        <a:lnSpc>
          <a:spcPct val="100000"/>
        </a:lnSpc>
        <a:spcBef>
          <a:spcPts val="1000"/>
        </a:spcBef>
        <a:buSzPct val="100000"/>
        <a:buFontTx/>
        <a:buBlip>
          <a:blip r:embed="rId31"/>
        </a:buBlip>
        <a:defRPr sz="2000" kern="1200">
          <a:solidFill>
            <a:srgbClr val="3842E2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15950" y="431800"/>
            <a:ext cx="10953750" cy="100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15950" y="1422400"/>
            <a:ext cx="10953750" cy="472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5395" y="6511172"/>
            <a:ext cx="285335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33735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med"/>
  <p:txStyles>
    <p:titleStyle>
      <a:lvl1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pvakt.no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brukerus.nklm@norceresearch.no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sifo@norceresearch.no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hyperlink" Target="mailto:legevaktmedisin@norceresearch.no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tm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37709" y="2212006"/>
            <a:ext cx="9010058" cy="1247326"/>
          </a:xfrm>
        </p:spPr>
        <p:txBody>
          <a:bodyPr/>
          <a:lstStyle/>
          <a:p>
            <a:r>
              <a:rPr lang="nb-NO" dirty="0"/>
              <a:t>Nytt fra </a:t>
            </a:r>
            <a:br>
              <a:rPr lang="nb-NO" dirty="0"/>
            </a:br>
            <a:r>
              <a:rPr lang="nb-NO" dirty="0"/>
              <a:t>Nasjonalt kompetansesenter for legevaktmedisin (NKLM)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37709" y="3106369"/>
            <a:ext cx="4554199" cy="2301024"/>
          </a:xfrm>
        </p:spPr>
        <p:txBody>
          <a:bodyPr/>
          <a:lstStyle/>
          <a:p>
            <a:endParaRPr lang="nb-NO" sz="2400" dirty="0"/>
          </a:p>
          <a:p>
            <a:r>
              <a:rPr lang="nb-NO" sz="2400" dirty="0"/>
              <a:t>Jesper Blinkenberg, </a:t>
            </a:r>
          </a:p>
          <a:p>
            <a:r>
              <a:rPr lang="nb-NO" sz="2400" dirty="0"/>
              <a:t>senterleder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dirty="0"/>
              <a:t>13. Mai 2022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9DD84FB-45D1-40EE-AD00-53D6C31150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0"/>
          <a:stretch/>
        </p:blipFill>
        <p:spPr>
          <a:xfrm>
            <a:off x="4836160" y="3489183"/>
            <a:ext cx="7335520" cy="338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30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6F108-7CEF-4700-9FD6-26E60C4AB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5400" dirty="0">
                <a:hlinkClick r:id="rId3"/>
              </a:rPr>
              <a:t>oppvakt.no</a:t>
            </a:r>
            <a:r>
              <a:rPr lang="nb-NO" sz="54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1555B-84B6-46DD-BF9E-915E7D50B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535" y="1952398"/>
            <a:ext cx="4749665" cy="3991890"/>
          </a:xfrm>
        </p:spPr>
        <p:txBody>
          <a:bodyPr/>
          <a:lstStyle/>
          <a:p>
            <a:r>
              <a:rPr lang="nb-NO" dirty="0"/>
              <a:t>Akuttmedisinkurs</a:t>
            </a:r>
          </a:p>
          <a:p>
            <a:r>
              <a:rPr lang="nb-NO" dirty="0"/>
              <a:t>Volds- og overgrepshåndtering</a:t>
            </a:r>
          </a:p>
          <a:p>
            <a:endParaRPr lang="nb-NO" dirty="0"/>
          </a:p>
          <a:p>
            <a:r>
              <a:rPr lang="nb-NO" dirty="0"/>
              <a:t>Atypisk sykdomspresentasjon hos eldre</a:t>
            </a:r>
          </a:p>
          <a:p>
            <a:r>
              <a:rPr lang="nb-NO" dirty="0"/>
              <a:t>Opplæring Legevaktindeks</a:t>
            </a:r>
          </a:p>
          <a:p>
            <a:r>
              <a:rPr lang="nb-NO" dirty="0"/>
              <a:t>Video i legevaktsentralen</a:t>
            </a:r>
          </a:p>
          <a:p>
            <a:endParaRPr lang="nb-NO" dirty="0"/>
          </a:p>
          <a:p>
            <a:r>
              <a:rPr lang="nb-NO" dirty="0"/>
              <a:t>Luftveisinfeksjoner i LVS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4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3118486-B7B8-4A41-BC88-A394F250D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40265"/>
            <a:ext cx="9373362" cy="555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57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47800" y="540265"/>
            <a:ext cx="7980680" cy="879475"/>
          </a:xfrm>
        </p:spPr>
        <p:txBody>
          <a:bodyPr>
            <a:normAutofit fontScale="90000"/>
          </a:bodyPr>
          <a:lstStyle/>
          <a:p>
            <a:r>
              <a:rPr lang="nb-NO" dirty="0"/>
              <a:t>Riktigere </a:t>
            </a:r>
            <a:r>
              <a:rPr lang="nb-NO" dirty="0" err="1"/>
              <a:t>antibiotikabruk</a:t>
            </a:r>
            <a:r>
              <a:rPr lang="nb-NO" dirty="0"/>
              <a:t> i kommunene:</a:t>
            </a:r>
            <a:br>
              <a:rPr lang="nb-NO" dirty="0"/>
            </a:br>
            <a:r>
              <a:rPr lang="nb-NO" dirty="0"/>
              <a:t>Legevakt - Luftveisinfeksjoner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714375" y="2292350"/>
            <a:ext cx="5384800" cy="4291330"/>
          </a:xfrm>
        </p:spPr>
        <p:txBody>
          <a:bodyPr>
            <a:normAutofit/>
          </a:bodyPr>
          <a:lstStyle/>
          <a:p>
            <a:r>
              <a:rPr lang="nb-NO" dirty="0" err="1"/>
              <a:t>Antibiotikasenteret</a:t>
            </a:r>
            <a:r>
              <a:rPr lang="nb-NO" dirty="0"/>
              <a:t> for primærmedisin (ASP)</a:t>
            </a:r>
          </a:p>
          <a:p>
            <a:r>
              <a:rPr lang="nb-NO" dirty="0"/>
              <a:t>Kurs for sykepleiere</a:t>
            </a:r>
          </a:p>
          <a:p>
            <a:pPr lvl="1"/>
            <a:r>
              <a:rPr lang="nb-NO" dirty="0"/>
              <a:t>E-læringskurs</a:t>
            </a:r>
          </a:p>
          <a:p>
            <a:pPr lvl="1"/>
            <a:r>
              <a:rPr lang="nb-NO" dirty="0"/>
              <a:t>Opplegg for fagdager/fagtimer</a:t>
            </a:r>
          </a:p>
          <a:p>
            <a:r>
              <a:rPr lang="nb-NO" dirty="0"/>
              <a:t>Kurs for leger</a:t>
            </a:r>
          </a:p>
          <a:p>
            <a:pPr lvl="1"/>
            <a:r>
              <a:rPr lang="nb-NO" dirty="0"/>
              <a:t>Korte, engasjerende e-læringskurs</a:t>
            </a:r>
          </a:p>
          <a:p>
            <a:pPr lvl="1"/>
            <a:r>
              <a:rPr lang="nb-NO" dirty="0"/>
              <a:t>Arenaer for diskusjon av rapport</a:t>
            </a:r>
          </a:p>
          <a:p>
            <a:pPr lvl="1"/>
            <a:r>
              <a:rPr lang="nb-NO" dirty="0"/>
              <a:t>Fagkvelder/dager</a:t>
            </a:r>
          </a:p>
          <a:p>
            <a:pPr lvl="1"/>
            <a:r>
              <a:rPr lang="nb-NO" dirty="0"/>
              <a:t>Tellende timer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1FC4984-830E-407E-B86B-1DD429591C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CCE88-7800-4999-8CB2-9F3E4CF93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11" y="540265"/>
            <a:ext cx="662330" cy="685367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976" y="2292500"/>
            <a:ext cx="5384799" cy="359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4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ECFA1-AFE6-4456-93B1-FCEABEAB1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Legevakt er teamarbeid</a:t>
            </a:r>
          </a:p>
        </p:txBody>
      </p:sp>
      <p:pic>
        <p:nvPicPr>
          <p:cNvPr id="5" name="Content Placeholder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1D4EEE47-EE2B-4F8B-97FB-EBB673477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818" y="1972945"/>
            <a:ext cx="5244801" cy="3990975"/>
          </a:xfrm>
        </p:spPr>
      </p:pic>
    </p:spTree>
    <p:extLst>
      <p:ext uri="{BB962C8B-B14F-4D97-AF65-F5344CB8AC3E}">
        <p14:creationId xmlns:p14="http://schemas.microsoft.com/office/powerpoint/2010/main" val="1595753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C13D5-3636-45B0-8D78-7985872BB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Fastlegene og legevakt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2C20F-154E-4DDE-8441-02B33DDA2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Rekrutteringssvikt og ustabil fastlegeordning</a:t>
            </a:r>
          </a:p>
          <a:p>
            <a:r>
              <a:rPr lang="nb-NO" dirty="0"/>
              <a:t>Økende beordring til legevakt</a:t>
            </a:r>
          </a:p>
          <a:p>
            <a:r>
              <a:rPr lang="nb-NO" dirty="0"/>
              <a:t>Rakner fastlegeordningen:</a:t>
            </a:r>
          </a:p>
          <a:p>
            <a:pPr lvl="1"/>
            <a:r>
              <a:rPr lang="nb-NO" dirty="0"/>
              <a:t>Legevaktene - bemanningskrise</a:t>
            </a:r>
          </a:p>
          <a:p>
            <a:pPr lvl="1"/>
            <a:r>
              <a:rPr lang="nb-NO" dirty="0"/>
              <a:t>Mister akutt-tjenesten på dagtid</a:t>
            </a:r>
          </a:p>
          <a:p>
            <a:pPr lvl="1"/>
            <a:r>
              <a:rPr lang="nb-NO" dirty="0"/>
              <a:t>Flere pasienter til legevakt </a:t>
            </a:r>
          </a:p>
          <a:p>
            <a:r>
              <a:rPr lang="nb-NO" dirty="0"/>
              <a:t>Fastlegeordningen er avgjørende for det akuttmedisinske tilbudet utenfor sykehus</a:t>
            </a:r>
          </a:p>
          <a:p>
            <a:pPr marL="9002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12827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48F0D-42B3-4BB2-A9F4-6EA49FA52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2A025D-0279-4AE6-A653-4CC6CD19EA4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57605" y="129292"/>
            <a:ext cx="8676789" cy="618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77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633EE2-0604-46ED-8B3E-EFE21306C4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Hviletidsbestemmelser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A39F752-A630-4F4A-8C43-5368553E9A8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1" r="12311"/>
          <a:stretch>
            <a:fillRect/>
          </a:stretch>
        </p:blipFill>
        <p:spPr bwMode="auto">
          <a:xfrm>
            <a:off x="1047751" y="2478989"/>
            <a:ext cx="4462858" cy="310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C5B48C-5FA1-4772-B60F-2A29996C9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/>
              <a:t>Plikter og krav</a:t>
            </a:r>
          </a:p>
        </p:txBody>
      </p:sp>
      <p:pic>
        <p:nvPicPr>
          <p:cNvPr id="8" name="Picture Placeholder 5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5D802AD8-F9D5-48E2-A3E2-8CC46D6EA33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r="5723"/>
          <a:stretch>
            <a:fillRect/>
          </a:stretch>
        </p:blipFill>
        <p:spPr>
          <a:xfrm>
            <a:off x="6234113" y="2479013"/>
            <a:ext cx="4462887" cy="310052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DE8B3C6-D566-41AF-B79C-9C5222ED0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Fastlegen – en omvendt yrkessjåfør</a:t>
            </a:r>
          </a:p>
        </p:txBody>
      </p:sp>
    </p:spTree>
    <p:extLst>
      <p:ext uri="{BB962C8B-B14F-4D97-AF65-F5344CB8AC3E}">
        <p14:creationId xmlns:p14="http://schemas.microsoft.com/office/powerpoint/2010/main" val="3143799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3B8C5-FCA2-42B3-93C6-16EB842AC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Forutsigbar arbeidstid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5A377-C74C-4D12-A5A2-4979EC59F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02" indent="0">
              <a:buNone/>
            </a:pPr>
            <a:r>
              <a:rPr lang="nb-NO" b="1" dirty="0"/>
              <a:t>Total arbeidstid teller</a:t>
            </a:r>
          </a:p>
          <a:p>
            <a:r>
              <a:rPr lang="nb-NO" dirty="0"/>
              <a:t>Helhetlig arbeidsplan for fastlegene:</a:t>
            </a:r>
          </a:p>
          <a:p>
            <a:pPr lvl="1"/>
            <a:r>
              <a:rPr lang="nb-NO" dirty="0"/>
              <a:t>Inngå i fastlegeavtalen</a:t>
            </a:r>
          </a:p>
          <a:p>
            <a:pPr lvl="2"/>
            <a:r>
              <a:rPr lang="nb-NO" sz="2400" dirty="0"/>
              <a:t>Klinisk arbeid</a:t>
            </a:r>
          </a:p>
          <a:p>
            <a:pPr lvl="2"/>
            <a:r>
              <a:rPr lang="nb-NO" sz="2400" dirty="0"/>
              <a:t>Offentlig legearbeid</a:t>
            </a:r>
          </a:p>
          <a:p>
            <a:pPr lvl="2"/>
            <a:r>
              <a:rPr lang="nb-NO" sz="2400" dirty="0"/>
              <a:t>Legevakt – offentlig legearbeid</a:t>
            </a:r>
          </a:p>
          <a:p>
            <a:r>
              <a:rPr lang="nb-NO" dirty="0"/>
              <a:t>Kortere fastlegelister</a:t>
            </a:r>
          </a:p>
          <a:p>
            <a:r>
              <a:rPr lang="nb-NO" dirty="0"/>
              <a:t>Flere fastleger</a:t>
            </a:r>
          </a:p>
          <a:p>
            <a:r>
              <a:rPr lang="nb-NO" dirty="0"/>
              <a:t>Nye organisasjonsmodeller</a:t>
            </a:r>
          </a:p>
          <a:p>
            <a:pPr marL="9002" indent="0">
              <a:buNone/>
            </a:pPr>
            <a:endParaRPr lang="nb-NO" dirty="0"/>
          </a:p>
          <a:p>
            <a:pPr lvl="1"/>
            <a:endParaRPr lang="nb-NO" dirty="0"/>
          </a:p>
        </p:txBody>
      </p:sp>
      <p:pic>
        <p:nvPicPr>
          <p:cNvPr id="5" name="Picture 4" descr="A picture containing person, indoor, office&#10;&#10;Description automatically generated">
            <a:extLst>
              <a:ext uri="{FF2B5EF4-FFF2-40B4-BE49-F238E27FC236}">
                <a16:creationId xmlns:a16="http://schemas.microsoft.com/office/drawing/2014/main" id="{07E3427C-AC3B-4FB9-959A-889D13E97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998" y="0"/>
            <a:ext cx="5295002" cy="358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55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F888E-375A-4F7F-83FC-33ED9A45F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Andel direkte oppmøte og telefonkontakt i Tromsø og dei andre vakttårna frå 2007-2019</a:t>
            </a:r>
            <a:br>
              <a:rPr lang="nb-NO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b-NO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676A6D-33A6-4B2E-A72A-922993FB7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968" y="1304669"/>
            <a:ext cx="9507944" cy="5293839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E578C90-6074-42DA-9204-F2C439AF8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06" y="0"/>
            <a:ext cx="1773594" cy="189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09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57935-1ADA-4F7D-B890-92423E894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Tiltak legevakta i Tromsø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36F03F6-944F-4538-BF6C-C5DB9473A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1535" y="1133140"/>
            <a:ext cx="8990032" cy="540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67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Brukerundersøkelse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41535" y="1952398"/>
            <a:ext cx="10116536" cy="440268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b-NO" sz="2800" dirty="0"/>
              <a:t>Elektronisk brukerundersøkelse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Bistår legevakten i hele prosessen med elektronisk brukerundersøkelse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Utfører analyser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Utarbeider rapportutkast i samarbeid med legevakt</a:t>
            </a:r>
          </a:p>
          <a:p>
            <a:pPr>
              <a:buFont typeface="Arial" panose="020B0604020202020204" pitchFamily="34" charset="0"/>
              <a:buChar char="•"/>
            </a:pP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Kontakt: </a:t>
            </a:r>
            <a:r>
              <a:rPr lang="nb-NO" dirty="0">
                <a:hlinkClick r:id="rId3"/>
              </a:rPr>
              <a:t>brukerus.nklm@norceresearch.no</a:t>
            </a:r>
            <a:endParaRPr lang="nb-NO" dirty="0"/>
          </a:p>
          <a:p>
            <a:pPr marL="9002" indent="0">
              <a:buNone/>
            </a:pPr>
            <a:br>
              <a:rPr lang="nb-NO" dirty="0"/>
            </a:b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endParaRPr lang="nb-NO" dirty="0"/>
          </a:p>
          <a:p>
            <a:pPr marL="9002" indent="0">
              <a:buNone/>
            </a:pP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	</a:t>
            </a:r>
            <a:br>
              <a:rPr lang="nb-NO" dirty="0"/>
            </a:br>
            <a:endParaRPr lang="nb-NO" dirty="0"/>
          </a:p>
          <a:p>
            <a:pPr marL="9002" indent="0">
              <a:buNone/>
            </a:pPr>
            <a:endParaRPr lang="nb-NO" dirty="0"/>
          </a:p>
          <a:p>
            <a:pPr marL="9002" indent="0">
              <a:buNone/>
            </a:pPr>
            <a:endParaRPr lang="nb-NO" dirty="0"/>
          </a:p>
          <a:p>
            <a:pPr marL="9002" indent="0">
              <a:buNone/>
            </a:pPr>
            <a:r>
              <a:rPr lang="nb-NO" dirty="0"/>
              <a:t>	</a:t>
            </a:r>
          </a:p>
        </p:txBody>
      </p:sp>
      <p:pic>
        <p:nvPicPr>
          <p:cNvPr id="2050" name="Picture 2" descr="Merete Allertsen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263" y="3149683"/>
            <a:ext cx="3244777" cy="370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436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road, sky, outdoor&#10;&#10;Description automatically generated">
            <a:extLst>
              <a:ext uri="{FF2B5EF4-FFF2-40B4-BE49-F238E27FC236}">
                <a16:creationId xmlns:a16="http://schemas.microsoft.com/office/drawing/2014/main" id="{D5708831-C1D5-46B9-9DB7-01B67E9CA3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4" r="33916" b="1"/>
          <a:stretch/>
        </p:blipFill>
        <p:spPr>
          <a:xfrm>
            <a:off x="5651500" y="-19050"/>
            <a:ext cx="6878251" cy="6886743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48161-9F88-487C-8C4C-596F5878A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431800"/>
            <a:ext cx="4762500" cy="1301750"/>
          </a:xfrm>
        </p:spPr>
        <p:txBody>
          <a:bodyPr anchor="t">
            <a:normAutofit/>
          </a:bodyPr>
          <a:lstStyle/>
          <a:p>
            <a:r>
              <a:rPr lang="nb-NO" dirty="0"/>
              <a:t>NKLM </a:t>
            </a:r>
            <a:br>
              <a:rPr lang="nb-NO" dirty="0"/>
            </a:br>
            <a:r>
              <a:rPr lang="nb-NO" dirty="0"/>
              <a:t>– Legevakt og overgrep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6AEFC-A81E-4645-A68D-C68E846E182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22300" y="1981200"/>
            <a:ext cx="4762500" cy="4260850"/>
          </a:xfrm>
        </p:spPr>
        <p:txBody>
          <a:bodyPr>
            <a:normAutofit/>
          </a:bodyPr>
          <a:lstStyle/>
          <a:p>
            <a:endParaRPr lang="nb-NO" dirty="0"/>
          </a:p>
          <a:p>
            <a:pPr marL="9002" indent="0">
              <a:buNone/>
            </a:pPr>
            <a:endParaRPr lang="nb-NO" dirty="0"/>
          </a:p>
          <a:p>
            <a:r>
              <a:rPr lang="nb-NO" sz="3200" dirty="0"/>
              <a:t>Fagutvikling</a:t>
            </a:r>
          </a:p>
          <a:p>
            <a:r>
              <a:rPr lang="nb-NO" sz="3200" dirty="0"/>
              <a:t>Formidling</a:t>
            </a:r>
          </a:p>
          <a:p>
            <a:r>
              <a:rPr lang="nb-NO" sz="3200" dirty="0"/>
              <a:t>Forskning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5816337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2018-02-06 kl 165441 ms 620.jpg" descr="2018-02-06 kl 165441 ms 620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64304" y="-1"/>
            <a:ext cx="12192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Title"/>
          <p:cNvSpPr txBox="1">
            <a:spLocks noGrp="1"/>
          </p:cNvSpPr>
          <p:nvPr>
            <p:ph type="title"/>
          </p:nvPr>
        </p:nvSpPr>
        <p:spPr>
          <a:xfrm>
            <a:off x="1528757" y="-1619058"/>
            <a:ext cx="4762501" cy="130175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2" name="Real-time documentation…"/>
          <p:cNvSpPr txBox="1">
            <a:spLocks noGrp="1"/>
          </p:cNvSpPr>
          <p:nvPr>
            <p:ph type="body" sz="half" idx="1"/>
          </p:nvPr>
        </p:nvSpPr>
        <p:spPr>
          <a:xfrm>
            <a:off x="622300" y="3480531"/>
            <a:ext cx="7412362" cy="3333019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Sanntids</a:t>
            </a:r>
            <a:r>
              <a:rPr lang="en-US" dirty="0"/>
              <a:t> </a:t>
            </a:r>
            <a:r>
              <a:rPr lang="en-US" dirty="0" err="1"/>
              <a:t>dokumentasjon</a:t>
            </a:r>
            <a:endParaRPr dirty="0"/>
          </a:p>
          <a:p>
            <a:r>
              <a:rPr lang="en-US" dirty="0" err="1"/>
              <a:t>Hjelp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å </a:t>
            </a:r>
            <a:r>
              <a:rPr lang="en-US" dirty="0" err="1"/>
              <a:t>prioritere</a:t>
            </a:r>
            <a:r>
              <a:rPr lang="en-US" dirty="0"/>
              <a:t> </a:t>
            </a:r>
            <a:r>
              <a:rPr lang="en-US" dirty="0" err="1"/>
              <a:t>hvilke</a:t>
            </a:r>
            <a:r>
              <a:rPr lang="en-US" dirty="0"/>
              <a:t> </a:t>
            </a:r>
            <a:r>
              <a:rPr lang="en-US" dirty="0" err="1"/>
              <a:t>spørsmål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stilles</a:t>
            </a:r>
            <a:endParaRPr lang="en-US" dirty="0"/>
          </a:p>
          <a:p>
            <a:r>
              <a:rPr lang="en-US" dirty="0" err="1"/>
              <a:t>Hjelp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å </a:t>
            </a:r>
            <a:r>
              <a:rPr lang="en-US" dirty="0" err="1"/>
              <a:t>oppdage</a:t>
            </a:r>
            <a:r>
              <a:rPr lang="en-US" dirty="0"/>
              <a:t> det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haster</a:t>
            </a:r>
            <a:r>
              <a:rPr lang="en-US" dirty="0"/>
              <a:t> </a:t>
            </a:r>
            <a:r>
              <a:rPr lang="en-US" dirty="0" err="1"/>
              <a:t>mest</a:t>
            </a:r>
            <a:endParaRPr dirty="0"/>
          </a:p>
          <a:p>
            <a:r>
              <a:rPr lang="en-US" dirty="0"/>
              <a:t>Mer </a:t>
            </a:r>
            <a:r>
              <a:rPr lang="en-US" dirty="0" err="1"/>
              <a:t>fokus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samtalen</a:t>
            </a:r>
            <a:endParaRPr dirty="0"/>
          </a:p>
        </p:txBody>
      </p:sp>
      <p:pic>
        <p:nvPicPr>
          <p:cNvPr id="373" name="re-aimed.png" descr="re-aim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07" y="1751445"/>
            <a:ext cx="7518548" cy="14117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3C596E-1ABB-0E46-9D13-70FB51794732}"/>
              </a:ext>
            </a:extLst>
          </p:cNvPr>
          <p:cNvSpPr/>
          <p:nvPr/>
        </p:nvSpPr>
        <p:spPr>
          <a:xfrm>
            <a:off x="660800" y="3065032"/>
            <a:ext cx="859870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28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Light"/>
                <a:sym typeface="Avenir Light"/>
              </a:rPr>
              <a:t>Medisinske </a:t>
            </a:r>
            <a:r>
              <a:rPr kumimoji="0" lang="nn-NO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Light"/>
                <a:sym typeface="Avenir Light"/>
              </a:rPr>
              <a:t>telefonvurderinger</a:t>
            </a:r>
            <a:r>
              <a:rPr kumimoji="0" lang="nn-NO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Light"/>
                <a:sym typeface="Avenir Light"/>
              </a:rPr>
              <a:t> assistert av kunstig intelligens</a:t>
            </a:r>
            <a:endParaRPr kumimoji="0" lang="nb-NO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Light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15743492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52D8A94-3C8F-45F9-BE9B-E4B3F26D2CC5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859E5B-DAE9-4AF1-BD7E-CE6F1D6E9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 søker legevakter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BD268E-E5D1-4FA6-8ADE-169E55837ADE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nb-NO" dirty="0"/>
              <a:t>Samle data ved bruk av klikkbar legevaktindeks</a:t>
            </a:r>
          </a:p>
          <a:p>
            <a:r>
              <a:rPr lang="nb-NO" dirty="0"/>
              <a:t>Deltagere til workshops for å videreutvikle brukergrensesnittet</a:t>
            </a:r>
          </a:p>
          <a:p>
            <a:r>
              <a:rPr lang="nb-NO" dirty="0"/>
              <a:t>Deltagere til test av verktøyet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D5CC0A-7C69-4BEE-8E25-80FFCB24E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492" y="9693"/>
            <a:ext cx="6598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2832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ADAA2B4-A0C8-41EE-AD28-6650AE395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0" y="704850"/>
            <a:ext cx="6993890" cy="829310"/>
          </a:xfrm>
        </p:spPr>
        <p:txBody>
          <a:bodyPr>
            <a:normAutofit/>
          </a:bodyPr>
          <a:lstStyle/>
          <a:p>
            <a:r>
              <a:rPr lang="en-GB" dirty="0" err="1"/>
              <a:t>kontaktinfo</a:t>
            </a:r>
            <a:endParaRPr lang="en-GB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236027A-2073-4E17-A928-4EECEC5FBB6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15950" y="1947843"/>
            <a:ext cx="6414770" cy="3450590"/>
          </a:xfrm>
        </p:spPr>
        <p:txBody>
          <a:bodyPr anchor="ctr"/>
          <a:lstStyle/>
          <a:p>
            <a:r>
              <a:rPr lang="en-GB" sz="2000" cap="none" dirty="0">
                <a:latin typeface="+mn-lt"/>
              </a:rPr>
              <a:t>Siri-Linn Schmidt Fotland</a:t>
            </a:r>
          </a:p>
          <a:p>
            <a:endParaRPr lang="en-GB" sz="2000" cap="none" dirty="0">
              <a:latin typeface="+mn-lt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2000" cap="none" dirty="0">
                <a:latin typeface="+mn-lt"/>
              </a:rPr>
              <a:t>Mail: </a:t>
            </a:r>
            <a:r>
              <a:rPr lang="en-GB" sz="2000" cap="none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sifo@norceresearch.no</a:t>
            </a:r>
            <a:endParaRPr lang="en-GB" sz="2000" cap="none" dirty="0">
              <a:solidFill>
                <a:schemeClr val="accent3">
                  <a:lumMod val="60000"/>
                  <a:lumOff val="40000"/>
                </a:schemeClr>
              </a:solidFill>
              <a:latin typeface="+mn-lt"/>
            </a:endParaRPr>
          </a:p>
          <a:p>
            <a:endParaRPr lang="en-GB" sz="2000" cap="none" dirty="0">
              <a:latin typeface="+mn-lt"/>
            </a:endParaRPr>
          </a:p>
          <a:p>
            <a:endParaRPr lang="en-GB" sz="2000" cap="none" dirty="0">
              <a:latin typeface="+mn-lt"/>
            </a:endParaRPr>
          </a:p>
        </p:txBody>
      </p:sp>
      <p:pic>
        <p:nvPicPr>
          <p:cNvPr id="5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0D20525-7F5A-46EC-A884-0D001AE0D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582" y="884255"/>
            <a:ext cx="5126658" cy="539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2640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700214" y="1646051"/>
            <a:ext cx="7008139" cy="879577"/>
          </a:xfrm>
        </p:spPr>
        <p:txBody>
          <a:bodyPr/>
          <a:lstStyle/>
          <a:p>
            <a:r>
              <a:rPr lang="nb-NO" dirty="0">
                <a:hlinkClick r:id="rId2"/>
              </a:rPr>
              <a:t>legevaktmedisin@norceresearch.no</a:t>
            </a:r>
            <a:r>
              <a:rPr lang="nb-NO" dirty="0"/>
              <a:t> </a:t>
            </a:r>
          </a:p>
        </p:txBody>
      </p:sp>
      <p:pic>
        <p:nvPicPr>
          <p:cNvPr id="7" name="Content Placeholder 6" descr="Shape, rectangle&#10;&#10;Description automatically generated">
            <a:extLst>
              <a:ext uri="{FF2B5EF4-FFF2-40B4-BE49-F238E27FC236}">
                <a16:creationId xmlns:a16="http://schemas.microsoft.com/office/drawing/2014/main" id="{C3C6F866-1C78-4C6C-9BCD-FE09BDCBD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14" y="3141647"/>
            <a:ext cx="10117138" cy="2070302"/>
          </a:xfrm>
        </p:spPr>
      </p:pic>
    </p:spTree>
    <p:extLst>
      <p:ext uri="{BB962C8B-B14F-4D97-AF65-F5344CB8AC3E}">
        <p14:creationId xmlns:p14="http://schemas.microsoft.com/office/powerpoint/2010/main" val="2647027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Nasjonalt legevaktregister</a:t>
            </a:r>
            <a:br>
              <a:rPr lang="nb-NO" dirty="0"/>
            </a:br>
            <a:endParaRPr lang="nb-NO" dirty="0"/>
          </a:p>
        </p:txBody>
      </p:sp>
      <p:pic>
        <p:nvPicPr>
          <p:cNvPr id="1028" name="Picture 4" descr="Bilderesultater for nasjonalt legevaktregister"/>
          <p:cNvPicPr>
            <a:picLocks noGrp="1" noChangeAspect="1" noChangeArrowheads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225" y="1385300"/>
            <a:ext cx="7739015" cy="54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" name="Plassholder for innhold 2">
            <a:extLst>
              <a:ext uri="{FF2B5EF4-FFF2-40B4-BE49-F238E27FC236}">
                <a16:creationId xmlns:a16="http://schemas.microsoft.com/office/drawing/2014/main" id="{EF6040C2-F7CB-4DD9-8DA6-73E57E7F79A2}"/>
              </a:ext>
            </a:extLst>
          </p:cNvPr>
          <p:cNvSpPr txBox="1">
            <a:spLocks/>
          </p:cNvSpPr>
          <p:nvPr/>
        </p:nvSpPr>
        <p:spPr>
          <a:xfrm>
            <a:off x="1041535" y="1952399"/>
            <a:ext cx="3870318" cy="39623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9056" indent="-270054" algn="l" defTabSz="914446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Blip>
                <a:blip r:embed="rId4"/>
              </a:buBlip>
              <a:defRPr sz="2601" kern="1200">
                <a:solidFill>
                  <a:srgbClr val="3207AA"/>
                </a:solidFill>
                <a:latin typeface="+mn-lt"/>
                <a:ea typeface="+mn-ea"/>
                <a:cs typeface="+mn-cs"/>
              </a:defRPr>
            </a:lvl1pPr>
            <a:lvl2pPr marL="540108" indent="-252050" algn="l" defTabSz="914446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Blip>
                <a:blip r:embed="rId5"/>
              </a:buBlip>
              <a:defRPr sz="2250" kern="1200">
                <a:solidFill>
                  <a:srgbClr val="1CADB2"/>
                </a:solidFill>
                <a:latin typeface="+mn-lt"/>
                <a:ea typeface="+mn-ea"/>
                <a:cs typeface="+mn-cs"/>
              </a:defRPr>
            </a:lvl2pPr>
            <a:lvl3pPr marL="837167" indent="-243049" algn="l" defTabSz="914446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Blip>
                <a:blip r:embed="rId6"/>
              </a:buBlip>
              <a:defRPr sz="2000" kern="1200">
                <a:solidFill>
                  <a:srgbClr val="3842E2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7113" lvl="2" indent="0">
              <a:buFontTx/>
              <a:buNone/>
            </a:pPr>
            <a:endParaRPr lang="nb-NO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67113" lvl="2" indent="0">
              <a:buFontTx/>
              <a:buNone/>
            </a:pPr>
            <a:endParaRPr lang="nb-NO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67113" lvl="2" indent="0">
              <a:buFontTx/>
              <a:buNone/>
            </a:pPr>
            <a:r>
              <a:rPr lang="nb-NO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168</a:t>
            </a:r>
            <a:r>
              <a:rPr lang="nb-NO" sz="2800" dirty="0">
                <a:solidFill>
                  <a:srgbClr val="FF0000"/>
                </a:solidFill>
              </a:rPr>
              <a:t> legevakter</a:t>
            </a:r>
          </a:p>
          <a:p>
            <a:pPr marL="567113" lvl="2" indent="0">
              <a:buFontTx/>
              <a:buNone/>
            </a:pPr>
            <a:r>
              <a:rPr lang="nb-NO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94 </a:t>
            </a:r>
            <a:r>
              <a:rPr lang="nb-NO" sz="2800" dirty="0">
                <a:solidFill>
                  <a:srgbClr val="FF0000"/>
                </a:solidFill>
              </a:rPr>
              <a:t>legevaktsentraler</a:t>
            </a:r>
          </a:p>
          <a:p>
            <a:pPr marL="9002" indent="0">
              <a:buFontTx/>
              <a:buNone/>
            </a:pPr>
            <a:endParaRPr lang="nb-NO" dirty="0"/>
          </a:p>
        </p:txBody>
      </p:sp>
      <p:pic>
        <p:nvPicPr>
          <p:cNvPr id="5" name="Picture 2" descr="Merete Allertsen ">
            <a:extLst>
              <a:ext uri="{FF2B5EF4-FFF2-40B4-BE49-F238E27FC236}">
                <a16:creationId xmlns:a16="http://schemas.microsoft.com/office/drawing/2014/main" id="{BA398B14-8186-45DB-8493-0C804AD70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29" y="3513918"/>
            <a:ext cx="2926071" cy="334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14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535" y="540265"/>
            <a:ext cx="10221040" cy="879577"/>
          </a:xfrm>
        </p:spPr>
        <p:txBody>
          <a:bodyPr/>
          <a:lstStyle/>
          <a:p>
            <a:r>
              <a:rPr lang="nb-NO" dirty="0"/>
              <a:t>Kommunale og interkommunale legevakter </a:t>
            </a:r>
            <a:br>
              <a:rPr lang="nb-NO" dirty="0"/>
            </a:br>
            <a:endParaRPr lang="nb-NO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B1408949-5023-4FBD-93D1-76F87D94E90F}"/>
              </a:ext>
            </a:extLst>
          </p:cNvPr>
          <p:cNvSpPr/>
          <p:nvPr/>
        </p:nvSpPr>
        <p:spPr>
          <a:xfrm>
            <a:off x="914400" y="6222380"/>
            <a:ext cx="6311590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nb-NO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Antall kommunale og interkommunale legevakter i perioden 2007-2022</a:t>
            </a:r>
            <a:endParaRPr lang="nb-NO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F1972A3-94E3-4207-A441-18EEDE416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535" y="1318111"/>
            <a:ext cx="9157918" cy="4816359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ABD387E-BCE7-4E09-BD56-E16D5322E307}"/>
              </a:ext>
            </a:extLst>
          </p:cNvPr>
          <p:cNvSpPr/>
          <p:nvPr/>
        </p:nvSpPr>
        <p:spPr>
          <a:xfrm>
            <a:off x="9051852" y="1920949"/>
            <a:ext cx="886046" cy="258016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6EDA17F-C6F3-46BB-922B-1F37D848252E}"/>
              </a:ext>
            </a:extLst>
          </p:cNvPr>
          <p:cNvSpPr/>
          <p:nvPr/>
        </p:nvSpPr>
        <p:spPr>
          <a:xfrm>
            <a:off x="9051851" y="2034363"/>
            <a:ext cx="886045" cy="2580167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4967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9E08B8-FF1D-4498-A591-790561027050}"/>
              </a:ext>
            </a:extLst>
          </p:cNvPr>
          <p:cNvGraphicFramePr>
            <a:graphicFrameLocks noGrp="1"/>
          </p:cNvGraphicFramePr>
          <p:nvPr/>
        </p:nvGraphicFramePr>
        <p:xfrm>
          <a:off x="648069" y="1109708"/>
          <a:ext cx="10433220" cy="54803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4050">
                  <a:extLst>
                    <a:ext uri="{9D8B030D-6E8A-4147-A177-3AD203B41FA5}">
                      <a16:colId xmlns:a16="http://schemas.microsoft.com/office/drawing/2014/main" val="1138582889"/>
                    </a:ext>
                  </a:extLst>
                </a:gridCol>
                <a:gridCol w="2436240">
                  <a:extLst>
                    <a:ext uri="{9D8B030D-6E8A-4147-A177-3AD203B41FA5}">
                      <a16:colId xmlns:a16="http://schemas.microsoft.com/office/drawing/2014/main" val="1501467927"/>
                    </a:ext>
                  </a:extLst>
                </a:gridCol>
                <a:gridCol w="1524285">
                  <a:extLst>
                    <a:ext uri="{9D8B030D-6E8A-4147-A177-3AD203B41FA5}">
                      <a16:colId xmlns:a16="http://schemas.microsoft.com/office/drawing/2014/main" val="1691185708"/>
                    </a:ext>
                  </a:extLst>
                </a:gridCol>
                <a:gridCol w="1569466">
                  <a:extLst>
                    <a:ext uri="{9D8B030D-6E8A-4147-A177-3AD203B41FA5}">
                      <a16:colId xmlns:a16="http://schemas.microsoft.com/office/drawing/2014/main" val="3244812577"/>
                    </a:ext>
                  </a:extLst>
                </a:gridCol>
                <a:gridCol w="2619179">
                  <a:extLst>
                    <a:ext uri="{9D8B030D-6E8A-4147-A177-3AD203B41FA5}">
                      <a16:colId xmlns:a16="http://schemas.microsoft.com/office/drawing/2014/main" val="3057855108"/>
                    </a:ext>
                  </a:extLst>
                </a:gridCol>
              </a:tblGrid>
              <a:tr h="391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</a:rPr>
                        <a:t>Helseregion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</a:rPr>
                        <a:t>Fylke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Legevakt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</a:rPr>
                        <a:t>Folketall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711079"/>
                  </a:ext>
                </a:extLst>
              </a:tr>
              <a:tr h="391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n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</a:rPr>
                        <a:t> (%)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n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6817339"/>
                  </a:ext>
                </a:extLst>
              </a:tr>
              <a:tr h="391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</a:rPr>
                        <a:t>Nord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</a:rPr>
                        <a:t>Troms og Finnmark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</a:rPr>
                        <a:t>28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(17)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</a:rPr>
                        <a:t>276 876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178593"/>
                  </a:ext>
                </a:extLst>
              </a:tr>
              <a:tr h="391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 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Nordland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</a:rPr>
                        <a:t>25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(15)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332 846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809680"/>
                  </a:ext>
                </a:extLst>
              </a:tr>
              <a:tr h="391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</a:rPr>
                        <a:t>Midt-Norge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</a:rPr>
                        <a:t>Trøndelag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14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</a:rPr>
                        <a:t>(8)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475 951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8271222"/>
                  </a:ext>
                </a:extLst>
              </a:tr>
              <a:tr h="391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</a:rPr>
                        <a:t> 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</a:rPr>
                        <a:t>Møre og Romsdal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11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(7)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234 299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2902463"/>
                  </a:ext>
                </a:extLst>
              </a:tr>
              <a:tr h="391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Vest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Vestland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23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(14)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</a:rPr>
                        <a:t>617 687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0451997"/>
                  </a:ext>
                </a:extLst>
              </a:tr>
              <a:tr h="391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 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Rogaland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12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(7)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</a:rPr>
                        <a:t>495 615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9864602"/>
                  </a:ext>
                </a:extLst>
              </a:tr>
              <a:tr h="391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</a:rPr>
                        <a:t>Sør-Øst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Viken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</a:rPr>
                        <a:t>22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(13)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</a:rPr>
                        <a:t>1 173 756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1192543"/>
                  </a:ext>
                </a:extLst>
              </a:tr>
              <a:tr h="391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Innlandet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</a:rPr>
                        <a:t>12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(7)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</a:rPr>
                        <a:t>382 447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7422873"/>
                  </a:ext>
                </a:extLst>
              </a:tr>
              <a:tr h="391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Vestfold og Telemark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</a:rPr>
                        <a:t>12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(7)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</a:rPr>
                        <a:t>422 220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919837"/>
                  </a:ext>
                </a:extLst>
              </a:tr>
              <a:tr h="391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Agder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8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(5)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313 746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0301324"/>
                  </a:ext>
                </a:extLst>
              </a:tr>
              <a:tr h="391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Oslo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1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(1)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699 827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2136224"/>
                  </a:ext>
                </a:extLst>
              </a:tr>
              <a:tr h="391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 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Totalt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>
                          <a:effectLst/>
                        </a:rPr>
                        <a:t>168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</a:rPr>
                        <a:t>(100)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500"/>
                        </a:spcAft>
                      </a:pPr>
                      <a:r>
                        <a:rPr lang="nb-NO" sz="1800" dirty="0">
                          <a:effectLst/>
                        </a:rPr>
                        <a:t>5 425 270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781441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84D877C-E598-4945-BE4D-A4DDC8A7DF19}"/>
              </a:ext>
            </a:extLst>
          </p:cNvPr>
          <p:cNvSpPr txBox="1"/>
          <p:nvPr/>
        </p:nvSpPr>
        <p:spPr>
          <a:xfrm>
            <a:off x="1163502" y="365077"/>
            <a:ext cx="8376833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nb-NO" sz="2800" dirty="0">
                <a:solidFill>
                  <a:srgbClr val="3842E2"/>
                </a:solidFill>
                <a:latin typeface="+mj-lt"/>
                <a:ea typeface="+mj-ea"/>
                <a:cs typeface="+mj-cs"/>
              </a:rPr>
              <a:t>Legevakter fordelt på helseregion og fylker 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0E031E6-45B9-4418-B4BA-209590224921}"/>
              </a:ext>
            </a:extLst>
          </p:cNvPr>
          <p:cNvSpPr/>
          <p:nvPr/>
        </p:nvSpPr>
        <p:spPr>
          <a:xfrm>
            <a:off x="6339016" y="1804086"/>
            <a:ext cx="691979" cy="926757"/>
          </a:xfrm>
          <a:prstGeom prst="ellipse">
            <a:avLst/>
          </a:prstGeom>
          <a:noFill/>
          <a:ln w="28575">
            <a:solidFill>
              <a:srgbClr val="FF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94E2011-3E85-4114-AC87-DD62A36020DE}"/>
              </a:ext>
            </a:extLst>
          </p:cNvPr>
          <p:cNvSpPr/>
          <p:nvPr/>
        </p:nvSpPr>
        <p:spPr>
          <a:xfrm>
            <a:off x="9959545" y="1804086"/>
            <a:ext cx="1260390" cy="926757"/>
          </a:xfrm>
          <a:prstGeom prst="ellipse">
            <a:avLst/>
          </a:prstGeom>
          <a:noFill/>
          <a:ln w="28575">
            <a:solidFill>
              <a:srgbClr val="FF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195213B-62BD-40B1-86BC-567BD3605328}"/>
              </a:ext>
            </a:extLst>
          </p:cNvPr>
          <p:cNvSpPr/>
          <p:nvPr/>
        </p:nvSpPr>
        <p:spPr>
          <a:xfrm>
            <a:off x="9768840" y="4130040"/>
            <a:ext cx="1592580" cy="20722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591F8E0-1B02-496A-8EE3-15355882C6A2}"/>
              </a:ext>
            </a:extLst>
          </p:cNvPr>
          <p:cNvSpPr txBox="1"/>
          <p:nvPr/>
        </p:nvSpPr>
        <p:spPr>
          <a:xfrm>
            <a:off x="11179294" y="1942214"/>
            <a:ext cx="1213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(totalt innb.</a:t>
            </a:r>
          </a:p>
          <a:p>
            <a:r>
              <a:rPr lang="nb-NO" sz="1400" dirty="0"/>
              <a:t>Ca. 610 000)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6CA5A2C-2F77-4B03-9A40-3CEB1D48A051}"/>
              </a:ext>
            </a:extLst>
          </p:cNvPr>
          <p:cNvSpPr txBox="1"/>
          <p:nvPr/>
        </p:nvSpPr>
        <p:spPr>
          <a:xfrm>
            <a:off x="11245938" y="4856965"/>
            <a:ext cx="1352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(totalt innb.</a:t>
            </a:r>
          </a:p>
          <a:p>
            <a:r>
              <a:rPr lang="nb-NO" sz="1400" dirty="0"/>
              <a:t>Ca. 3 </a:t>
            </a:r>
            <a:r>
              <a:rPr lang="nb-NO" sz="1400" dirty="0" err="1"/>
              <a:t>mill</a:t>
            </a:r>
            <a:r>
              <a:rPr lang="nb-NO" sz="1400" dirty="0"/>
              <a:t>)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DB6F35A-1E71-43C2-843E-FF090258716F}"/>
              </a:ext>
            </a:extLst>
          </p:cNvPr>
          <p:cNvSpPr/>
          <p:nvPr/>
        </p:nvSpPr>
        <p:spPr>
          <a:xfrm>
            <a:off x="6339016" y="4127158"/>
            <a:ext cx="747584" cy="20751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38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E95DA94-E770-4ED4-A6A0-57C78C8EBC36}"/>
              </a:ext>
            </a:extLst>
          </p:cNvPr>
          <p:cNvGraphicFramePr>
            <a:graphicFrameLocks noGrp="1"/>
          </p:cNvGraphicFramePr>
          <p:nvPr/>
        </p:nvGraphicFramePr>
        <p:xfrm>
          <a:off x="1193369" y="1518834"/>
          <a:ext cx="9787179" cy="4556504"/>
        </p:xfrm>
        <a:graphic>
          <a:graphicData uri="http://schemas.openxmlformats.org/drawingml/2006/table">
            <a:tbl>
              <a:tblPr firstRow="1" firstCol="1" bandRow="1"/>
              <a:tblGrid>
                <a:gridCol w="2983526">
                  <a:extLst>
                    <a:ext uri="{9D8B030D-6E8A-4147-A177-3AD203B41FA5}">
                      <a16:colId xmlns:a16="http://schemas.microsoft.com/office/drawing/2014/main" val="4250155238"/>
                    </a:ext>
                  </a:extLst>
                </a:gridCol>
                <a:gridCol w="1652089">
                  <a:extLst>
                    <a:ext uri="{9D8B030D-6E8A-4147-A177-3AD203B41FA5}">
                      <a16:colId xmlns:a16="http://schemas.microsoft.com/office/drawing/2014/main" val="467129265"/>
                    </a:ext>
                  </a:extLst>
                </a:gridCol>
                <a:gridCol w="2833096">
                  <a:extLst>
                    <a:ext uri="{9D8B030D-6E8A-4147-A177-3AD203B41FA5}">
                      <a16:colId xmlns:a16="http://schemas.microsoft.com/office/drawing/2014/main" val="2297867952"/>
                    </a:ext>
                  </a:extLst>
                </a:gridCol>
                <a:gridCol w="2318468">
                  <a:extLst>
                    <a:ext uri="{9D8B030D-6E8A-4147-A177-3AD203B41FA5}">
                      <a16:colId xmlns:a16="http://schemas.microsoft.com/office/drawing/2014/main" val="535545697"/>
                    </a:ext>
                  </a:extLst>
                </a:gridCol>
              </a:tblGrid>
              <a:tr h="753583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Legevakt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Folketall*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188297"/>
                  </a:ext>
                </a:extLst>
              </a:tr>
              <a:tr h="7535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Gjennomsnitt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Median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561839"/>
                  </a:ext>
                </a:extLst>
              </a:tr>
              <a:tr h="7535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Store (&gt; 100 000 innb.)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208 000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133 000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985984"/>
                  </a:ext>
                </a:extLst>
              </a:tr>
              <a:tr h="15421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Middels(10 000-100 000 </a:t>
                      </a:r>
                      <a:r>
                        <a:rPr lang="nb-NO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innb</a:t>
                      </a:r>
                      <a:r>
                        <a:rPr lang="nb-NO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35 000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29 000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650284"/>
                  </a:ext>
                </a:extLst>
              </a:tr>
              <a:tr h="7535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Små (&lt;10 000 innb.)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4000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3000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99739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EDC5511-36B3-43DE-9A9F-C912D36CBC6E}"/>
              </a:ext>
            </a:extLst>
          </p:cNvPr>
          <p:cNvSpPr txBox="1"/>
          <p:nvPr/>
        </p:nvSpPr>
        <p:spPr>
          <a:xfrm>
            <a:off x="1861734" y="6256691"/>
            <a:ext cx="609470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*Folketallet er avrundet til nærmeste tusen.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2280895-A230-4F4D-B7DC-EA6F7127E92B}"/>
              </a:ext>
            </a:extLst>
          </p:cNvPr>
          <p:cNvSpPr/>
          <p:nvPr/>
        </p:nvSpPr>
        <p:spPr>
          <a:xfrm>
            <a:off x="1534332" y="4881966"/>
            <a:ext cx="9787180" cy="11933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3198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F8711-A5AB-46FA-962B-D1C85F00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Beslutningsstøtte</a:t>
            </a:r>
          </a:p>
        </p:txBody>
      </p:sp>
      <p:pic>
        <p:nvPicPr>
          <p:cNvPr id="7" name="Content Placeholder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5551ADD-F732-492E-A483-EEEEA68F6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50" y="1671271"/>
            <a:ext cx="4855445" cy="3990975"/>
          </a:xfr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4DEE4F0-D8E2-4AE1-BDE3-7B221FF38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56" y="1671270"/>
            <a:ext cx="5862075" cy="3990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769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268712-1C62-4508-9E0C-F3C738A17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87813" y="1775122"/>
            <a:ext cx="4872885" cy="338593"/>
          </a:xfrm>
        </p:spPr>
        <p:txBody>
          <a:bodyPr/>
          <a:lstStyle/>
          <a:p>
            <a:r>
              <a:rPr lang="nb-NO" dirty="0"/>
              <a:t>Legevakthåndboken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29A45-6532-40EF-8592-996DC7B9F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4122" y="2302326"/>
            <a:ext cx="4872885" cy="3515370"/>
          </a:xfrm>
        </p:spPr>
        <p:txBody>
          <a:bodyPr/>
          <a:lstStyle/>
          <a:p>
            <a:endParaRPr lang="nb-NO" dirty="0"/>
          </a:p>
          <a:p>
            <a:r>
              <a:rPr lang="nb-NO" dirty="0"/>
              <a:t>Stressreaksjoner</a:t>
            </a:r>
          </a:p>
          <a:p>
            <a:endParaRPr lang="nb-NO" dirty="0"/>
          </a:p>
          <a:p>
            <a:r>
              <a:rPr lang="nb-NO" dirty="0"/>
              <a:t>Mottakssamtale og krisehåndtering</a:t>
            </a:r>
          </a:p>
          <a:p>
            <a:endParaRPr lang="nb-NO" dirty="0"/>
          </a:p>
          <a:p>
            <a:r>
              <a:rPr lang="nb-NO" dirty="0"/>
              <a:t>Tolk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BA00997-8010-499B-9223-80CF4BAEA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Flyktninger</a:t>
            </a:r>
          </a:p>
        </p:txBody>
      </p:sp>
      <p:pic>
        <p:nvPicPr>
          <p:cNvPr id="1026" name="Picture 2" descr="cdn.webshopapp.com/shops/94414/files/52440074/f...">
            <a:extLst>
              <a:ext uri="{FF2B5EF4-FFF2-40B4-BE49-F238E27FC236}">
                <a16:creationId xmlns:a16="http://schemas.microsoft.com/office/drawing/2014/main" id="{6AF34D2A-6D4F-4B2E-ABB7-2D387FB0AA5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2566990"/>
            <a:ext cx="3336607" cy="222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763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243F96DF-C386-4226-AA18-08670C25F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415" y="160827"/>
            <a:ext cx="4615889" cy="6531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4B0C0D6B-6177-47BD-B0DD-599B4D7E9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886" y="165392"/>
            <a:ext cx="4615889" cy="65272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6645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NOR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0DAF"/>
      </a:accent1>
      <a:accent2>
        <a:srgbClr val="5FFF95"/>
      </a:accent2>
      <a:accent3>
        <a:srgbClr val="40ADA5"/>
      </a:accent3>
      <a:accent4>
        <a:srgbClr val="FCDBD5"/>
      </a:accent4>
      <a:accent5>
        <a:srgbClr val="060456"/>
      </a:accent5>
      <a:accent6>
        <a:srgbClr val="F55755"/>
      </a:accent6>
      <a:hlink>
        <a:srgbClr val="0563C1"/>
      </a:hlink>
      <a:folHlink>
        <a:srgbClr val="954F72"/>
      </a:folHlink>
    </a:clrScheme>
    <a:fontScheme name="NORCE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2" id="{B78D173C-8A88-EF46-88A7-811CE95F0BA6}" vid="{64F43B30-7752-F542-B883-4C7465D7A553}"/>
    </a:ext>
  </a:extLst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all" spc="512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11385</TotalTime>
  <Words>1483</Words>
  <Application>Microsoft Office PowerPoint</Application>
  <PresentationFormat>Widescreen</PresentationFormat>
  <Paragraphs>294</Paragraphs>
  <Slides>23</Slides>
  <Notes>20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23</vt:i4>
      </vt:variant>
    </vt:vector>
  </HeadingPairs>
  <TitlesOfParts>
    <vt:vector size="31" baseType="lpstr">
      <vt:lpstr>Arial</vt:lpstr>
      <vt:lpstr>Avenir Book</vt:lpstr>
      <vt:lpstr>Avenir Light</vt:lpstr>
      <vt:lpstr>Calibri</vt:lpstr>
      <vt:lpstr>Calibri Light</vt:lpstr>
      <vt:lpstr>Symbol</vt:lpstr>
      <vt:lpstr>Office-tema</vt:lpstr>
      <vt:lpstr>New_Template1</vt:lpstr>
      <vt:lpstr>Nytt fra  Nasjonalt kompetansesenter for legevaktmedisin (NKLM)</vt:lpstr>
      <vt:lpstr>NKLM  – Legevakt og overgrep</vt:lpstr>
      <vt:lpstr>Nasjonalt legevaktregister </vt:lpstr>
      <vt:lpstr>Kommunale og interkommunale legevakter  </vt:lpstr>
      <vt:lpstr>PowerPoint-presentasjon</vt:lpstr>
      <vt:lpstr>PowerPoint-presentasjon</vt:lpstr>
      <vt:lpstr>Beslutningsstøtte</vt:lpstr>
      <vt:lpstr>Flyktninger</vt:lpstr>
      <vt:lpstr>PowerPoint-presentasjon</vt:lpstr>
      <vt:lpstr>oppvakt.no </vt:lpstr>
      <vt:lpstr>Riktigere antibiotikabruk i kommunene: Legevakt - Luftveisinfeksjoner</vt:lpstr>
      <vt:lpstr>Legevakt er teamarbeid</vt:lpstr>
      <vt:lpstr>Fastlegene og legevakt</vt:lpstr>
      <vt:lpstr>PowerPoint-presentasjon</vt:lpstr>
      <vt:lpstr>Fastlegen – en omvendt yrkessjåfør</vt:lpstr>
      <vt:lpstr>Forutsigbar arbeidstid</vt:lpstr>
      <vt:lpstr>Andel direkte oppmøte og telefonkontakt i Tromsø og dei andre vakttårna frå 2007-2019 </vt:lpstr>
      <vt:lpstr>Tiltak legevakta i Tromsø</vt:lpstr>
      <vt:lpstr>Brukerundersøkelse</vt:lpstr>
      <vt:lpstr>PowerPoint-presentasjon</vt:lpstr>
      <vt:lpstr>Vi søker legevakter</vt:lpstr>
      <vt:lpstr>kontaktinfo</vt:lpstr>
      <vt:lpstr>legevaktmedisin@norceresearch.no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Nytt fra Nasjonalt kompetansesenter for legevaktmedisin (NKLM)</dc:title>
  <dc:creator>Jesper Blinkenberg</dc:creator>
  <cp:lastModifiedBy>Line Kamilla Heimstøl</cp:lastModifiedBy>
  <cp:revision>3</cp:revision>
  <dcterms:created xsi:type="dcterms:W3CDTF">2021-02-26T14:12:11Z</dcterms:created>
  <dcterms:modified xsi:type="dcterms:W3CDTF">2022-05-13T06:23:27Z</dcterms:modified>
</cp:coreProperties>
</file>