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59" r:id="rId6"/>
    <p:sldId id="278" r:id="rId7"/>
    <p:sldId id="260" r:id="rId8"/>
    <p:sldId id="265" r:id="rId9"/>
    <p:sldId id="263" r:id="rId10"/>
    <p:sldId id="279" r:id="rId11"/>
    <p:sldId id="261" r:id="rId12"/>
    <p:sldId id="280" r:id="rId13"/>
    <p:sldId id="262" r:id="rId14"/>
    <p:sldId id="281" r:id="rId15"/>
    <p:sldId id="273" r:id="rId16"/>
    <p:sldId id="274" r:id="rId17"/>
    <p:sldId id="275" r:id="rId18"/>
    <p:sldId id="276" r:id="rId19"/>
    <p:sldId id="282" r:id="rId20"/>
    <p:sldId id="266" r:id="rId21"/>
    <p:sldId id="264" r:id="rId22"/>
    <p:sldId id="272" r:id="rId23"/>
    <p:sldId id="283" r:id="rId24"/>
    <p:sldId id="268" r:id="rId25"/>
    <p:sldId id="269" r:id="rId26"/>
    <p:sldId id="270" r:id="rId27"/>
    <p:sldId id="271" r:id="rId2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BD3EE2-829D-49B5-90C5-37041C19B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145966D-A2D5-4B4A-8624-6DB04FB5F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A772ABE-8E7E-4A87-BD91-DF13FED4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95D-5434-44AC-94FC-40DDE740776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B774B2-2432-42F7-B4F3-74C97DD5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396CB9-CE6A-4471-94DA-CC3C591F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6D46-CA23-44EF-AF7E-C6ADC4715A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04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517B25-4DCC-4214-87E0-7480C06D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7BB1FBC-16EB-4754-9111-AE3ED7A50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CAC0533-F02E-4ECF-9EE5-EC3937F4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95D-5434-44AC-94FC-40DDE740776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9297FA-AB0A-4E34-BF1D-3D0997BA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FAF2953-8423-4A0B-90A2-9D6CAC83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6D46-CA23-44EF-AF7E-C6ADC4715A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40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DBC8889-97F7-45DD-AA14-85B1A614B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F76732E-CF0B-4252-8C12-DAFDD9F6C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7228960-855C-498A-9970-C77712D40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95D-5434-44AC-94FC-40DDE740776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5F72654-1EAE-432E-927B-556761D2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9C24DA-8936-420F-A46E-FE44F36B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6D46-CA23-44EF-AF7E-C6ADC4715A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522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93E5E6-E99C-410C-BE45-AB7BCBB42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27EA74-704A-4BBC-A861-797996AE1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7A9C4F-DB6F-4D3B-8DCB-811D5D15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95D-5434-44AC-94FC-40DDE740776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9522BAF-3D76-4598-AEBD-D1A15B62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6D4B93-2246-485E-B53F-28819257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6D46-CA23-44EF-AF7E-C6ADC4715A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915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504001-EA8B-4CD5-9F86-AA11EF103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CFD977-43FB-45DD-99CD-3F73F8666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40ED10-CDBE-4616-A45F-303D1D9B9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95D-5434-44AC-94FC-40DDE740776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47596B-E38C-4F1D-857E-DA6236BF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04BDC6D-C07F-4056-9247-F6DF608DD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6D46-CA23-44EF-AF7E-C6ADC4715A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363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3BE3FB-6397-4EF3-83CF-DDC92AA60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C032DF-13C6-4BD3-A64E-F54313447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9D80847-BE18-42C5-8F58-2E1FAA382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2B45AD5-BD67-470E-8C88-81EB2D53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95D-5434-44AC-94FC-40DDE740776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9D04B77-FB84-4DA0-A3EF-A9C3A1C3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04B1FF5-B6BA-48A1-935C-A15D32846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6D46-CA23-44EF-AF7E-C6ADC4715A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810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0324A1-BD41-4CC4-B36E-16F30917E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AE2EA5B-82A8-458A-B9D1-C6C52975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47EB536-4E86-4ACD-8B0D-E386BDBDB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8D7E6E2-7927-4A04-9F05-C3DFAB73D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4C1CDA4-8002-4AF7-86B2-B771F7CDB9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F11D9D8-7136-4BDF-8DE6-86D0B4514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95D-5434-44AC-94FC-40DDE740776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47B19B6-CB94-4656-AC94-81F7FC59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A553B65-214B-4714-B1B7-E28C330F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6D46-CA23-44EF-AF7E-C6ADC4715A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906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8FB510-2846-4BB7-A193-D635BB02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5F24E5A-4955-4F73-9899-60244DCB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95D-5434-44AC-94FC-40DDE740776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8721A1D-C851-462F-9771-0445A5796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CCC2B2A-866B-47A0-9FCF-F051A247A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6D46-CA23-44EF-AF7E-C6ADC4715A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915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CF90ED8-48D0-4B95-A6F5-39A2E584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95D-5434-44AC-94FC-40DDE740776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9B21CAD-B6EB-48CB-BA74-2FF2A8D3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15AC1FE-F55F-411C-AE4A-4947A4A61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6D46-CA23-44EF-AF7E-C6ADC4715A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629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44B677-D212-4B8B-B16E-031ED6013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05FAC0-45E8-4996-A2F2-3FDF21E2E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DF66177-D928-433E-AEE7-9B818E04F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3567922-ADC1-4BA9-85BF-0EF8D8B84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95D-5434-44AC-94FC-40DDE740776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8FFA19B-FC8C-45A9-BE25-44826CDA0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1661349-2C3D-4F05-AC9D-2D5B028F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6D46-CA23-44EF-AF7E-C6ADC4715A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03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C701D-4E84-4BF6-B116-892C00A3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1ED424F-EE17-4DB2-8C73-75229A219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81BD086-3784-4C51-B9AB-D0CDE1196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BA6CC87-3708-4A17-ADD2-58B90CB7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FA95D-5434-44AC-94FC-40DDE740776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C9B6374-19DF-433E-A2E7-2947E8B9B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F7A70A-F449-4CCA-8346-21E87BBC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6D46-CA23-44EF-AF7E-C6ADC4715A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798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63D997B-C49B-49B9-8AC5-391032D4C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BB43F3E-EC61-4995-8AFD-98AE84216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44CDF5-D9A7-449A-81B2-465B4F71B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FA95D-5434-44AC-94FC-40DDE7407768}" type="datetimeFigureOut">
              <a:rPr lang="nb-NO" smtClean="0"/>
              <a:t>03.03.2020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C03D744-DB18-4991-B3F6-F144F1033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773ACB2-F526-453B-AE58-7E9547AA8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6D46-CA23-44EF-AF7E-C6ADC4715A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75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lsedirektoratet.no/veiledere/legevakt-og-legevaktsentral/legevakt-og-beredskapsplaner#kommunen-plikter-a-utarbeide-en-beredskapsplan-for-sin-helse-og-omsorgstjeneste-i-samsvar-med-helseberedskapslov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5A6B04-D7D0-4EF6-A4E7-3CFC83B9C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Organisering på skadested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F75542C-2F21-47EF-B977-AF3CE102CA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Lederkonferansen for legevakt</a:t>
            </a:r>
          </a:p>
          <a:p>
            <a:r>
              <a:rPr lang="nb-NO" dirty="0"/>
              <a:t>4. mars 2020</a:t>
            </a:r>
          </a:p>
        </p:txBody>
      </p:sp>
    </p:spTree>
    <p:extLst>
      <p:ext uri="{BB962C8B-B14F-4D97-AF65-F5344CB8AC3E}">
        <p14:creationId xmlns:p14="http://schemas.microsoft.com/office/powerpoint/2010/main" val="2529873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BBC47C-51E8-495C-AA41-725BAEBF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gammelt?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8815F9B-3BB9-4D35-AF36-FE7F85367E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7893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D2423B-913B-48AF-822F-7C9704F4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gammelt?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47C935-3B7A-42B2-BDCB-EE7205B8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 fleste eksempler er fjernet</a:t>
            </a:r>
          </a:p>
        </p:txBody>
      </p:sp>
    </p:spTree>
    <p:extLst>
      <p:ext uri="{BB962C8B-B14F-4D97-AF65-F5344CB8AC3E}">
        <p14:creationId xmlns:p14="http://schemas.microsoft.com/office/powerpoint/2010/main" val="1730101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0732F9-B9F5-4644-AE9E-2C5493A5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legevaktens rolle i dette?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5B9ED0A-BA40-4B3A-97C9-199F6B97E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528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FC8DAD-1214-46CE-AC83-D1AA01CE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legevaktens rolle i dette?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ED0784-9E6F-44FC-A8F4-0D7D2172A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Helseinnsatsen på et skadested vil primært være rettet mot å yte akutt helsehjelp til pasienter med ulike skadetilstander</a:t>
            </a:r>
          </a:p>
          <a:p>
            <a:r>
              <a:rPr lang="nb-NO" dirty="0"/>
              <a:t>Sekundært å yte akutt psykososial innsats overfor involverte uten alvorlige eller livstruende fysiske skader</a:t>
            </a:r>
          </a:p>
        </p:txBody>
      </p:sp>
    </p:spTree>
    <p:extLst>
      <p:ext uri="{BB962C8B-B14F-4D97-AF65-F5344CB8AC3E}">
        <p14:creationId xmlns:p14="http://schemas.microsoft.com/office/powerpoint/2010/main" val="2149517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ED3BE1-EA40-4D66-A2F0-CEAD98CC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Legevaktsentralens rolle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DF4863F-34FB-46AF-8BA2-2E67273089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2896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B959B9-AEB6-41F9-9FE4-5B4FD2253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Legevaktsentralens rolle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5B8A2D9-6C76-40AA-A74C-8C6103AA2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LVS har ansvar for å mobilisere ressurser fra primærhelsetjenesten og iverksette nødvendig akuttmedisinsk respons i de berørte kommunene</a:t>
            </a:r>
          </a:p>
          <a:p>
            <a:r>
              <a:rPr lang="nb-NO" dirty="0"/>
              <a:t>LVS har ansvar for å koordinere primærhelsetjenesteressurser (leger og sykepleiere) som mobiliseres til innsatsområdet</a:t>
            </a:r>
          </a:p>
          <a:p>
            <a:r>
              <a:rPr lang="nb-NO" dirty="0"/>
              <a:t>Kunne mobilisere ekstra personell til å bemanne sentralen</a:t>
            </a:r>
          </a:p>
        </p:txBody>
      </p:sp>
    </p:spTree>
    <p:extLst>
      <p:ext uri="{BB962C8B-B14F-4D97-AF65-F5344CB8AC3E}">
        <p14:creationId xmlns:p14="http://schemas.microsoft.com/office/powerpoint/2010/main" val="2429790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996FE0-93DE-4CA4-A565-BD29BDC68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Legevaktsentralens rolle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AFFF0A-27E9-4EC3-976A-316AEAF72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Dele informasjon med AMK</a:t>
            </a:r>
          </a:p>
          <a:p>
            <a:r>
              <a:rPr lang="nb-NO" dirty="0"/>
              <a:t>Lytte til </a:t>
            </a:r>
            <a:r>
              <a:rPr lang="nb-NO" dirty="0" err="1"/>
              <a:t>nødnettskommunikasjonen</a:t>
            </a:r>
            <a:r>
              <a:rPr lang="nb-NO" dirty="0"/>
              <a:t> med innsatsområdet</a:t>
            </a:r>
          </a:p>
          <a:p>
            <a:r>
              <a:rPr lang="nb-NO" dirty="0"/>
              <a:t>Være tilgjengelig for de involverte primærhelseressursene</a:t>
            </a:r>
          </a:p>
          <a:p>
            <a:r>
              <a:rPr lang="nb-NO" dirty="0"/>
              <a:t>Videreformidle informasjon til de som er involvert i den kommunale innsatsen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6794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C1F10C-D242-4ADB-813C-F01BA60F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Legevaktsentralens rolle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BFED86-E2B9-409A-B51D-E5D54AF20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Bidra til en god informasjonsoverføring fra nødetatene til legevakt i overgangen fra en pågående redningsaksjon til den akutte lokale oppfølgingen, og til fastlege og andre aktuelle kommunale ressurser i etterarbeidet</a:t>
            </a:r>
          </a:p>
        </p:txBody>
      </p:sp>
    </p:spTree>
    <p:extLst>
      <p:ext uri="{BB962C8B-B14F-4D97-AF65-F5344CB8AC3E}">
        <p14:creationId xmlns:p14="http://schemas.microsoft.com/office/powerpoint/2010/main" val="3832331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4BBD87-5F85-4E58-9011-0C8EDF03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skal man sende ressursene?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C8B6C4-E81D-4A14-88B8-EE358BB2F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 viktig vurdering vil være når </a:t>
            </a:r>
            <a:r>
              <a:rPr lang="nb-NO" dirty="0" err="1"/>
              <a:t>legevaktsressursene</a:t>
            </a:r>
            <a:r>
              <a:rPr lang="nb-NO" dirty="0"/>
              <a:t> gjør mest nytte i innsatsområdet og når det er størst behov på legevakten eller annet lokale de uskadde og lettere skadde blir evakuert til</a:t>
            </a:r>
          </a:p>
        </p:txBody>
      </p:sp>
    </p:spTree>
    <p:extLst>
      <p:ext uri="{BB962C8B-B14F-4D97-AF65-F5344CB8AC3E}">
        <p14:creationId xmlns:p14="http://schemas.microsoft.com/office/powerpoint/2010/main" val="2294397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555538-7C15-4CBD-B6F0-0C7895185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Ledelse av helsetjenestens innsats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D64E4FA-0156-449B-ACCF-F6BFBAAB92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904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51FB13-1A6A-4927-A612-1E631D7ACF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nb-NO" sz="4400" dirty="0"/>
              <a:t>Nasjonal veileder for </a:t>
            </a:r>
            <a:br>
              <a:rPr lang="nb-NO" dirty="0"/>
            </a:br>
            <a:r>
              <a:rPr lang="nb-NO" sz="4400" b="1" dirty="0"/>
              <a:t>helsetjenestens organisering på skadested</a:t>
            </a:r>
            <a:br>
              <a:rPr lang="nb-NO" sz="5400" b="1" dirty="0"/>
            </a:br>
            <a:r>
              <a:rPr lang="nb-NO" sz="4400" dirty="0"/>
              <a:t>i et </a:t>
            </a:r>
            <a:r>
              <a:rPr lang="nb-NO" sz="4400" dirty="0" err="1"/>
              <a:t>legevaktsperspektiv</a:t>
            </a:r>
            <a:endParaRPr lang="nb-NO" dirty="0"/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4C9C14A2-88E2-4624-B7B7-BF91EF6A92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5940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F01B51-AFB8-4AF8-B1BB-3CEBF533F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Ledelse av helsetjenestens innsats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D13C57-98AC-4914-A5C0-FF2D590D7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Fleksibel ledelsesorganisasjon</a:t>
            </a:r>
          </a:p>
          <a:p>
            <a:pPr lvl="1"/>
            <a:r>
              <a:rPr lang="nb-NO" dirty="0"/>
              <a:t>Tilpasset vekslende forhold, skalerbar, lett forståelig, gjenkjennbar</a:t>
            </a:r>
          </a:p>
          <a:p>
            <a:pPr lvl="1"/>
            <a:r>
              <a:rPr lang="nb-NO" dirty="0"/>
              <a:t>Organisasjon og ledelsesroller må stå i forhold til ressursene som er på stedet</a:t>
            </a:r>
          </a:p>
          <a:p>
            <a:endParaRPr lang="nb-NO" dirty="0"/>
          </a:p>
          <a:p>
            <a:r>
              <a:rPr lang="nb-NO" dirty="0"/>
              <a:t>Organisering og ledelse må ikke gå på bekostning av behandling og evakuering av pasienter og uskadde når det er knapphet på ressurser</a:t>
            </a:r>
          </a:p>
          <a:p>
            <a:pPr lvl="1"/>
            <a:r>
              <a:rPr lang="nb-NO" dirty="0"/>
              <a:t>men det er heller ikke hensiktsmessig å vente med å opprette lederfunksjoner til man har ressursoverskudd</a:t>
            </a:r>
          </a:p>
        </p:txBody>
      </p:sp>
    </p:spTree>
    <p:extLst>
      <p:ext uri="{BB962C8B-B14F-4D97-AF65-F5344CB8AC3E}">
        <p14:creationId xmlns:p14="http://schemas.microsoft.com/office/powerpoint/2010/main" val="2593596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B583FF-58F7-4AC0-A7B5-24D36C97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Tverretatlig ledelse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D9B79C79-A8A8-43F3-A9CF-7FDF79361849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1" b="19426"/>
          <a:stretch/>
        </p:blipFill>
        <p:spPr bwMode="auto">
          <a:xfrm>
            <a:off x="1219200" y="1126435"/>
            <a:ext cx="10134600" cy="63080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6051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1491784-60DF-4ECC-B3E2-AA2F87A0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Helsetjenestens innsats ledes av innsatsleder helse og medisinsk leder helse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BCC47D-F3C9-4FB2-A5F5-EB1044D49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IL HELSE skal lede helsetjenestens samlede innsats i innsatsområdet</a:t>
            </a:r>
          </a:p>
          <a:p>
            <a:pPr lvl="1"/>
            <a:r>
              <a:rPr lang="nb-NO" dirty="0"/>
              <a:t>En sentral lederoppgave er å fordele ressursene</a:t>
            </a:r>
          </a:p>
          <a:p>
            <a:pPr lvl="1"/>
            <a:r>
              <a:rPr lang="nb-NO" dirty="0"/>
              <a:t>IL HELSE er primært kontaktpunkt for AMK, øvrige helseressurser og ledere fra øvrige nødetater og organisasjoner gjennom hele aksjonen</a:t>
            </a:r>
          </a:p>
          <a:p>
            <a:r>
              <a:rPr lang="nb-NO" dirty="0"/>
              <a:t>MLH er øverste medisinske leder og IL HELSE sin medisinsk-faglige rådgiver</a:t>
            </a:r>
          </a:p>
          <a:p>
            <a:pPr lvl="1"/>
            <a:r>
              <a:rPr lang="nb-NO" dirty="0"/>
              <a:t>Hovedoppgave å lede arbeidet med akuttmedisinske vurderinger, prioriteringer og behandling av pasienter</a:t>
            </a:r>
          </a:p>
          <a:p>
            <a:pPr lvl="1"/>
            <a:r>
              <a:rPr lang="nb-NO" dirty="0"/>
              <a:t>Bidra til at den enkelte pasient kommer tidsnok til videre behandling på adekvat faglig nivå (krever god kjennskap til den daglige funksjonsfordelingen mellom de legevakter og sykehus som mottar pasientene)</a:t>
            </a:r>
          </a:p>
        </p:txBody>
      </p:sp>
    </p:spTree>
    <p:extLst>
      <p:ext uri="{BB962C8B-B14F-4D97-AF65-F5344CB8AC3E}">
        <p14:creationId xmlns:p14="http://schemas.microsoft.com/office/powerpoint/2010/main" val="98316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2AB33D-E6F3-476D-93B8-AD83DC5D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Fordeling av lederroller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1027EB1-C593-418B-9354-4489C5FBCE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999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CE6FC6-B265-4D01-BD6D-C0D09216F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Initial ledelse ved første helseressurs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CD5B80-9682-4F76-831B-D7920943A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Første helseressurs som kommer frem til skadestedet skal både iverksette akutte medisinske tiltak og ivareta initial innsatsledelse for helse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03134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AB0F4E-063D-4598-88C2-38D5EC2C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Fordeling av lederroller når flere kommer til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27A428-975D-4D80-B579-94375111A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 som er tilstede i innsatsområdet fordeler og refordeler lederoppgavene ut fra forholdene på skadestedet og personlig kompetanse og forutsetninger</a:t>
            </a:r>
          </a:p>
          <a:p>
            <a:r>
              <a:rPr lang="nb-NO" dirty="0"/>
              <a:t>IL HELSE utnevner de øvrige nødvendige ledere og oppgaveansvarlig personell som er hensiktsmessig ut fra den aktuelle situasjonen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0525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CEA33F-33BE-4669-BA70-A82CDFAA4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Medisinsk leder helse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C8EB0E-AE82-4026-9954-EA14D78FF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Rollen som MLH bekles av lege</a:t>
            </a:r>
          </a:p>
          <a:p>
            <a:r>
              <a:rPr lang="nb-NO" dirty="0"/>
              <a:t>MLH er en lederrolle som ved store hendelser skal fungere over tid</a:t>
            </a:r>
          </a:p>
          <a:p>
            <a:r>
              <a:rPr lang="nb-NO" dirty="0"/>
              <a:t>Kommer det flere leger vil det være naturlig at disse – ut fra en vurdering av situasjonen – avklarer hvem som skal ivareta hvilket oppgaver</a:t>
            </a:r>
          </a:p>
          <a:p>
            <a:pPr lvl="1"/>
            <a:r>
              <a:rPr lang="nb-NO" dirty="0"/>
              <a:t>Lede det medisinske arbeidet inne på selve skadestedet</a:t>
            </a:r>
          </a:p>
          <a:p>
            <a:pPr lvl="1"/>
            <a:r>
              <a:rPr lang="nb-NO" dirty="0"/>
              <a:t>Utføre triage</a:t>
            </a:r>
          </a:p>
          <a:p>
            <a:pPr lvl="1"/>
            <a:r>
              <a:rPr lang="nb-NO" dirty="0"/>
              <a:t>Forestå og lede behandlingen i påvente av transport</a:t>
            </a:r>
          </a:p>
          <a:p>
            <a:pPr lvl="1"/>
            <a:r>
              <a:rPr lang="nb-NO" dirty="0" err="1"/>
              <a:t>osv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8225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0ED4C6-FCFC-419E-B3BA-4428097B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Omfordeling av lederroller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A0582E-1272-4E95-B3DA-A7A9D8BAB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Etter hvert som det ankommer ytterligere helseressurser er det naturlig å revurdere hvem som skal ivareta ulike deler av ledelsesinnsatsen</a:t>
            </a:r>
          </a:p>
          <a:p>
            <a:r>
              <a:rPr lang="nb-NO" dirty="0"/>
              <a:t>Det er da verdt å veie fordelene ved kontinuitet i lederrollen mot behovet for kompetanse og erfaring</a:t>
            </a:r>
          </a:p>
          <a:p>
            <a:endParaRPr lang="nb-NO" dirty="0"/>
          </a:p>
          <a:p>
            <a:r>
              <a:rPr lang="nb-NO" dirty="0"/>
              <a:t>Noen ambulansetjenester har etablert en egen operativ lederfunksjon som oftest vil overta rollen som IL HELSE fra annet helsepersonell når de ankommer innsatsområdet</a:t>
            </a:r>
          </a:p>
        </p:txBody>
      </p:sp>
    </p:spTree>
    <p:extLst>
      <p:ext uri="{BB962C8B-B14F-4D97-AF65-F5344CB8AC3E}">
        <p14:creationId xmlns:p14="http://schemas.microsoft.com/office/powerpoint/2010/main" val="321566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41B0BD-5460-4BC5-88D6-342ED15AE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 versjon av veilederen er på vei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26D15A-B54F-4A73-B4C1-B3234FE07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Hvorfor ny versjon nå?</a:t>
            </a:r>
          </a:p>
          <a:p>
            <a:r>
              <a:rPr lang="nb-NO" dirty="0"/>
              <a:t>Hva er nytt?</a:t>
            </a:r>
          </a:p>
          <a:p>
            <a:r>
              <a:rPr lang="nb-NO" dirty="0"/>
              <a:t>Hva er gammelt?</a:t>
            </a:r>
          </a:p>
          <a:p>
            <a:r>
              <a:rPr lang="nb-NO" dirty="0"/>
              <a:t>Hva er legevaktens rolle i dette?</a:t>
            </a:r>
          </a:p>
        </p:txBody>
      </p:sp>
    </p:spTree>
    <p:extLst>
      <p:ext uri="{BB962C8B-B14F-4D97-AF65-F5344CB8AC3E}">
        <p14:creationId xmlns:p14="http://schemas.microsoft.com/office/powerpoint/2010/main" val="104994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709F62-B1A0-4C35-8808-292D18470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ny versjon nå?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E15006-B3F0-4253-9C1B-85EC30FA30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912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29DB3C-AA00-451C-BFE0-399B55FE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ny versjon nå?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8AC581-7DE5-4841-8937-AC036B43F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Første utgave desember 2016</a:t>
            </a:r>
          </a:p>
          <a:p>
            <a:endParaRPr lang="nb-NO" dirty="0"/>
          </a:p>
          <a:p>
            <a:r>
              <a:rPr lang="nb-NO" dirty="0"/>
              <a:t>Håndbok for redningstjenesten</a:t>
            </a:r>
          </a:p>
          <a:p>
            <a:r>
              <a:rPr lang="nb-NO" dirty="0"/>
              <a:t>Nasjonal veileder for planverk og samvirke i redningstjenesten</a:t>
            </a:r>
          </a:p>
          <a:p>
            <a:endParaRPr lang="nb-NO" dirty="0"/>
          </a:p>
          <a:p>
            <a:r>
              <a:rPr lang="nb-NO" dirty="0"/>
              <a:t>Trident </a:t>
            </a:r>
            <a:r>
              <a:rPr lang="nb-NO" dirty="0" err="1"/>
              <a:t>Juncture</a:t>
            </a:r>
            <a:r>
              <a:rPr lang="nb-NO" dirty="0"/>
              <a:t> 18</a:t>
            </a:r>
          </a:p>
          <a:p>
            <a:endParaRPr lang="nb-NO" dirty="0"/>
          </a:p>
          <a:p>
            <a:r>
              <a:rPr lang="nb-NO" dirty="0"/>
              <a:t>Oppdatering og erfaringsbasert kvalitetssikring</a:t>
            </a:r>
          </a:p>
        </p:txBody>
      </p:sp>
    </p:spTree>
    <p:extLst>
      <p:ext uri="{BB962C8B-B14F-4D97-AF65-F5344CB8AC3E}">
        <p14:creationId xmlns:p14="http://schemas.microsoft.com/office/powerpoint/2010/main" val="184397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4C4AE7-5308-4B00-B259-2A569B566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nytt?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E5A3BC6-5F3C-4C0E-BC84-F27063ADAA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0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B3E4FB-5EA0-4842-AF28-8034BD47F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nytt?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8DFB67-854A-400C-B521-FE342342A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Flere grunnlagsdokumenter har kommet i ny utgave</a:t>
            </a:r>
          </a:p>
          <a:p>
            <a:r>
              <a:rPr lang="nb-NO" dirty="0"/>
              <a:t>Veilederen gjelder ved sikkerhetspolitisk krise og væpnet konflikt</a:t>
            </a:r>
          </a:p>
          <a:p>
            <a:r>
              <a:rPr lang="nb-NO" dirty="0"/>
              <a:t>Forsterkningsressurser bredere omtalt (Sivilforsvaret, Forsvaret, frivillige organisasjoner)</a:t>
            </a:r>
          </a:p>
          <a:p>
            <a:r>
              <a:rPr lang="nb-NO" dirty="0"/>
              <a:t>Avsnitt om legevaktsentralens rolle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8972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CEAE1C-5277-467F-8407-F1E26202F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Avgrensning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D0D440-4645-4AEF-89E1-171B903F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Beredskapsplaner og styringslinjer i kommuner berøres i liten grad</a:t>
            </a:r>
          </a:p>
          <a:p>
            <a:r>
              <a:rPr lang="nb-NO" dirty="0"/>
              <a:t>Legevaktsentraler har flere steder viktige oppgaver knyttet til å mobilisere og legge til rette for kommunens kriseledelse. Slike forhold hører hjemme i lokale planer og er ikke omtalt i veilederen</a:t>
            </a:r>
          </a:p>
        </p:txBody>
      </p:sp>
    </p:spTree>
    <p:extLst>
      <p:ext uri="{BB962C8B-B14F-4D97-AF65-F5344CB8AC3E}">
        <p14:creationId xmlns:p14="http://schemas.microsoft.com/office/powerpoint/2010/main" val="421204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9D9DDA-28B8-4D4E-89AB-88E163C31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Avgrensning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DC52FE-5F24-420E-8684-13EFFFBB0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Veilederen gir ikke detaljerte krav til lokalt planverk</a:t>
            </a:r>
          </a:p>
          <a:p>
            <a:endParaRPr lang="nb-NO" dirty="0"/>
          </a:p>
          <a:p>
            <a:r>
              <a:rPr lang="nb-NO" dirty="0">
                <a:hlinkClick r:id="rId2"/>
              </a:rPr>
              <a:t>https://www.helsedirektoratet.no/veiledere/legevakt-og-legevaktsentral/legevakt-og-beredskapsplaner#kommunen-plikter-a-utarbeide-en-beredskapsplan-for-sin-helse-og-omsorgstjeneste-i-samsvar-med-helseberedskapsloven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7330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753</Words>
  <Application>Microsoft Office PowerPoint</Application>
  <PresentationFormat>Widescreen</PresentationFormat>
  <Paragraphs>88</Paragraphs>
  <Slides>27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Office-tema</vt:lpstr>
      <vt:lpstr>Organisering på skadested</vt:lpstr>
      <vt:lpstr>Nasjonal veileder for  helsetjenestens organisering på skadested i et legevaktsperspektiv</vt:lpstr>
      <vt:lpstr>Ny versjon av veilederen er på vei</vt:lpstr>
      <vt:lpstr>Hvorfor ny versjon nå?</vt:lpstr>
      <vt:lpstr>Hvorfor ny versjon nå?</vt:lpstr>
      <vt:lpstr>Hva er nytt?</vt:lpstr>
      <vt:lpstr>Hva er nytt?</vt:lpstr>
      <vt:lpstr>Avgrensning</vt:lpstr>
      <vt:lpstr>Avgrensning</vt:lpstr>
      <vt:lpstr>Hva er gammelt?</vt:lpstr>
      <vt:lpstr>Hva er gammelt?</vt:lpstr>
      <vt:lpstr>Hva er legevaktens rolle i dette?</vt:lpstr>
      <vt:lpstr>Hva er legevaktens rolle i dette?</vt:lpstr>
      <vt:lpstr>Legevaktsentralens rolle</vt:lpstr>
      <vt:lpstr>Legevaktsentralens rolle</vt:lpstr>
      <vt:lpstr>Legevaktsentralens rolle</vt:lpstr>
      <vt:lpstr>Legevaktsentralens rolle</vt:lpstr>
      <vt:lpstr>Hvor skal man sende ressursene?</vt:lpstr>
      <vt:lpstr>Ledelse av helsetjenestens innsats</vt:lpstr>
      <vt:lpstr>Ledelse av helsetjenestens innsats</vt:lpstr>
      <vt:lpstr>Tverretatlig ledelse</vt:lpstr>
      <vt:lpstr>Helsetjenestens innsats ledes av innsatsleder helse og medisinsk leder helse</vt:lpstr>
      <vt:lpstr>Fordeling av lederroller</vt:lpstr>
      <vt:lpstr>Initial ledelse ved første helseressurs</vt:lpstr>
      <vt:lpstr>Fordeling av lederroller når flere kommer til </vt:lpstr>
      <vt:lpstr>Medisinsk leder helse</vt:lpstr>
      <vt:lpstr>Omfordeling av lederroller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Organisering på skadested</dc:title>
  <dc:creator>Rune Rimstad (Innleid)</dc:creator>
  <cp:lastModifiedBy>Rune Rimstad (Innleid)</cp:lastModifiedBy>
  <cp:revision>11</cp:revision>
  <dcterms:created xsi:type="dcterms:W3CDTF">2020-03-03T19:42:56Z</dcterms:created>
  <dcterms:modified xsi:type="dcterms:W3CDTF">2020-03-03T21:01:33Z</dcterms:modified>
</cp:coreProperties>
</file>